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58" r:id="rId4"/>
    <p:sldId id="259" r:id="rId5"/>
    <p:sldId id="260" r:id="rId6"/>
    <p:sldId id="261" r:id="rId7"/>
    <p:sldId id="262" r:id="rId8"/>
    <p:sldId id="263" r:id="rId9"/>
    <p:sldId id="264" r:id="rId10"/>
    <p:sldId id="270" r:id="rId11"/>
    <p:sldId id="265" r:id="rId12"/>
    <p:sldId id="266" r:id="rId13"/>
    <p:sldId id="267" r:id="rId14"/>
    <p:sldId id="269" r:id="rId15"/>
    <p:sldId id="271" r:id="rId16"/>
    <p:sldId id="276" r:id="rId17"/>
    <p:sldId id="272" r:id="rId18"/>
    <p:sldId id="277" r:id="rId19"/>
    <p:sldId id="280" r:id="rId20"/>
    <p:sldId id="278" r:id="rId21"/>
    <p:sldId id="281" r:id="rId22"/>
    <p:sldId id="282" r:id="rId23"/>
    <p:sldId id="283" r:id="rId24"/>
    <p:sldId id="274" r:id="rId25"/>
    <p:sldId id="275" r:id="rId2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89928" autoAdjust="0"/>
  </p:normalViewPr>
  <p:slideViewPr>
    <p:cSldViewPr>
      <p:cViewPr varScale="1">
        <p:scale>
          <a:sx n="108" d="100"/>
          <a:sy n="108" d="100"/>
        </p:scale>
        <p:origin x="-1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lang="ja-JP"/>
            </a:pPr>
            <a:r>
              <a:rPr lang="ja-JP" altLang="en-US"/>
              <a:t>教育分野への</a:t>
            </a:r>
            <a:r>
              <a:rPr lang="en-US" altLang="ja-JP"/>
              <a:t>ODA</a:t>
            </a:r>
            <a:r>
              <a:rPr lang="ja-JP" altLang="en-US"/>
              <a:t>内訳</a:t>
            </a:r>
          </a:p>
        </c:rich>
      </c:tx>
      <c:layout>
        <c:manualLayout>
          <c:xMode val="edge"/>
          <c:yMode val="edge"/>
          <c:x val="0.27936339522546533"/>
          <c:y val="6.2015503875969012E-2"/>
        </c:manualLayout>
      </c:layout>
      <c:overlay val="0"/>
    </c:title>
    <c:autoTitleDeleted val="0"/>
    <c:plotArea>
      <c:layout/>
      <c:pieChart>
        <c:varyColors val="1"/>
        <c:ser>
          <c:idx val="0"/>
          <c:order val="0"/>
          <c:tx>
            <c:strRef>
              <c:f>Sheet1!$B$1</c:f>
              <c:strCache>
                <c:ptCount val="1"/>
                <c:pt idx="0">
                  <c:v>売上高</c:v>
                </c:pt>
              </c:strCache>
            </c:strRef>
          </c:tx>
          <c:dLbls>
            <c:dLbl>
              <c:idx val="0"/>
              <c:layout>
                <c:manualLayout>
                  <c:x val="0.14306007505030008"/>
                  <c:y val="7.0127266068485614E-2"/>
                </c:manualLayout>
              </c:layout>
              <c:showLegendKey val="0"/>
              <c:showVal val="0"/>
              <c:showCatName val="1"/>
              <c:showSerName val="0"/>
              <c:showPercent val="1"/>
              <c:showBubbleSize val="0"/>
            </c:dLbl>
            <c:dLbl>
              <c:idx val="1"/>
              <c:layout>
                <c:manualLayout>
                  <c:x val="-0.15222595849258908"/>
                  <c:y val="0.14544985655862816"/>
                </c:manualLayout>
              </c:layout>
              <c:showLegendKey val="0"/>
              <c:showVal val="0"/>
              <c:showCatName val="1"/>
              <c:showSerName val="0"/>
              <c:showPercent val="1"/>
              <c:showBubbleSize val="0"/>
            </c:dLbl>
            <c:dLbl>
              <c:idx val="2"/>
              <c:layout>
                <c:manualLayout>
                  <c:x val="-0.11281912042161908"/>
                  <c:y val="-0.16441860465116309"/>
                </c:manualLayout>
              </c:layout>
              <c:spPr/>
              <c:txPr>
                <a:bodyPr/>
                <a:lstStyle/>
                <a:p>
                  <a:pPr>
                    <a:defRPr lang="ja-JP" b="1">
                      <a:solidFill>
                        <a:schemeClr val="bg1"/>
                      </a:solidFill>
                    </a:defRPr>
                  </a:pPr>
                  <a:endParaRPr lang="ja-JP"/>
                </a:p>
              </c:txPr>
              <c:showLegendKey val="0"/>
              <c:showVal val="0"/>
              <c:showCatName val="1"/>
              <c:showSerName val="0"/>
              <c:showPercent val="1"/>
              <c:showBubbleSize val="0"/>
            </c:dLbl>
            <c:dLbl>
              <c:idx val="3"/>
              <c:layout>
                <c:manualLayout>
                  <c:x val="0.17669500198416804"/>
                  <c:y val="0.1549417078679122"/>
                </c:manualLayout>
              </c:layout>
              <c:spPr/>
              <c:txPr>
                <a:bodyPr/>
                <a:lstStyle/>
                <a:p>
                  <a:pPr>
                    <a:defRPr lang="ja-JP" b="1">
                      <a:solidFill>
                        <a:schemeClr val="bg1"/>
                      </a:solidFill>
                    </a:defRPr>
                  </a:pPr>
                  <a:endParaRPr lang="ja-JP"/>
                </a:p>
              </c:txPr>
              <c:showLegendKey val="0"/>
              <c:showVal val="0"/>
              <c:showCatName val="1"/>
              <c:showSerName val="0"/>
              <c:showPercent val="1"/>
              <c:showBubbleSize val="0"/>
            </c:dLbl>
            <c:txPr>
              <a:bodyPr/>
              <a:lstStyle/>
              <a:p>
                <a:pPr>
                  <a:defRPr lang="ja-JP" b="1"/>
                </a:pPr>
                <a:endParaRPr lang="ja-JP"/>
              </a:p>
            </c:txPr>
            <c:showLegendKey val="0"/>
            <c:showVal val="0"/>
            <c:showCatName val="1"/>
            <c:showSerName val="0"/>
            <c:showPercent val="1"/>
            <c:showBubbleSize val="0"/>
            <c:showLeaderLines val="1"/>
          </c:dLbls>
          <c:cat>
            <c:strRef>
              <c:f>Sheet1!$A$2:$A$5</c:f>
              <c:strCache>
                <c:ptCount val="4"/>
                <c:pt idx="0">
                  <c:v>Basic education</c:v>
                </c:pt>
                <c:pt idx="1">
                  <c:v>Secondary education</c:v>
                </c:pt>
                <c:pt idx="2">
                  <c:v>Post-secondary education</c:v>
                </c:pt>
                <c:pt idx="3">
                  <c:v>others</c:v>
                </c:pt>
              </c:strCache>
            </c:strRef>
          </c:cat>
          <c:val>
            <c:numRef>
              <c:f>Sheet1!$B$2:$B$5</c:f>
              <c:numCache>
                <c:formatCode>0%</c:formatCode>
                <c:ptCount val="4"/>
                <c:pt idx="0">
                  <c:v>0.08</c:v>
                </c:pt>
                <c:pt idx="1">
                  <c:v>0.13</c:v>
                </c:pt>
                <c:pt idx="2">
                  <c:v>0.51</c:v>
                </c:pt>
                <c:pt idx="3">
                  <c:v>0.28000000000000003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0.0959</cdr:x>
      <cdr:y>0.05436</cdr:y>
    </cdr:from>
    <cdr:to>
      <cdr:x>0.73416</cdr:x>
      <cdr:y>0.1341</cdr:y>
    </cdr:to>
    <cdr:sp macro="" textlink="">
      <cdr:nvSpPr>
        <cdr:cNvPr id="2" name="テキスト ボックス 1"/>
        <cdr:cNvSpPr txBox="1"/>
      </cdr:nvSpPr>
      <cdr:spPr>
        <a:xfrm xmlns:a="http://schemas.openxmlformats.org/drawingml/2006/main">
          <a:off x="344385" y="178130"/>
          <a:ext cx="2291938" cy="26125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100" b="1">
              <a:latin typeface="+mj-lt"/>
            </a:rPr>
            <a:t>Allocation</a:t>
          </a:r>
          <a:r>
            <a:rPr lang="en-US" altLang="ja-JP" sz="1100" b="1" baseline="0">
              <a:latin typeface="+mj-lt"/>
            </a:rPr>
            <a:t> of ODA to education</a:t>
          </a:r>
          <a:endParaRPr lang="ja-JP" altLang="en-US" sz="1100" b="1">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653CD61-A870-4DDB-8A75-56B1F329D8B0}" type="slidenum">
              <a:rPr lang="en-US" altLang="ja-JP"/>
              <a:pPr>
                <a:defRPr/>
              </a:pPr>
              <a:t>‹#›</a:t>
            </a:fld>
            <a:endParaRPr lang="en-US" altLang="ja-JP"/>
          </a:p>
        </p:txBody>
      </p:sp>
    </p:spTree>
    <p:extLst>
      <p:ext uri="{BB962C8B-B14F-4D97-AF65-F5344CB8AC3E}">
        <p14:creationId xmlns:p14="http://schemas.microsoft.com/office/powerpoint/2010/main" val="3372773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2204544F-D37B-4B11-BC13-3A006CDF2F94}" type="slidenum">
              <a:rPr lang="en-US" altLang="ja-JP" smtClean="0">
                <a:ea typeface="ＭＳ Ｐゴシック" charset="-128"/>
              </a:rPr>
              <a:pPr/>
              <a:t>1</a:t>
            </a:fld>
            <a:endParaRPr lang="en-US" altLang="ja-JP" smtClean="0">
              <a:ea typeface="ＭＳ Ｐゴシック" charset="-128"/>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5FC15CC3-D0E0-46DF-B848-1D70928D81A4}" type="slidenum">
              <a:rPr lang="en-US" altLang="ja-JP" sz="1200"/>
              <a:pPr algn="r"/>
              <a:t>1</a:t>
            </a:fld>
            <a:endParaRPr lang="en-US" altLang="ja-JP" sz="1200"/>
          </a:p>
        </p:txBody>
      </p:sp>
      <p:sp>
        <p:nvSpPr>
          <p:cNvPr id="16387"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p:txBody>
          <a:bodyPr lIns="90756" tIns="45379" rIns="90756" bIns="45379"/>
          <a:lstStyle/>
          <a:p>
            <a:pPr eaLnBrk="1" hangingPunct="1">
              <a:defRPr/>
            </a:pPr>
            <a:r>
              <a:rPr lang="ja-JP" altLang="en-US" dirty="0" smtClean="0"/>
              <a:t>「これから授業を始めます。」授業のねらいを確認し、世界一大きな授業について説明する。 </a:t>
            </a:r>
          </a:p>
          <a:p>
            <a:pPr eaLnBrk="1" hangingPunct="1">
              <a:defRPr/>
            </a:pPr>
            <a:endParaRPr lang="ja-JP" altLang="en-US" dirty="0" smtClean="0"/>
          </a:p>
          <a:p>
            <a:pPr eaLnBrk="1" hangingPunct="1">
              <a:defRPr/>
            </a:pPr>
            <a:r>
              <a:rPr lang="ja-JP" altLang="en-US" dirty="0" smtClean="0"/>
              <a:t>◆ねらい</a:t>
            </a:r>
          </a:p>
          <a:p>
            <a:pPr marL="228600" indent="-228600" eaLnBrk="1" hangingPunct="1">
              <a:buFontTx/>
              <a:buAutoNum type="arabicPeriod"/>
              <a:defRPr/>
            </a:pPr>
            <a:r>
              <a:rPr lang="ja-JP" altLang="en-US" dirty="0" smtClean="0"/>
              <a:t>世界の教育の現状について知り、教育の大切さについて考えること。</a:t>
            </a:r>
            <a:endParaRPr lang="en-US" altLang="ja-JP" dirty="0" smtClean="0"/>
          </a:p>
          <a:p>
            <a:pPr marL="228600" indent="-228600" eaLnBrk="1" hangingPunct="1">
              <a:buFontTx/>
              <a:buAutoNum type="arabicPeriod"/>
              <a:defRPr/>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FontTx/>
              <a:buAutoNum type="arabicPeriod"/>
              <a:defRPr/>
            </a:pPr>
            <a:r>
              <a:rPr lang="ja-JP" altLang="en-US" dirty="0" smtClean="0"/>
              <a:t>日本の教育援助の現状を知ること。</a:t>
            </a:r>
            <a:endParaRPr lang="en-US" altLang="ja-JP" dirty="0" smtClean="0"/>
          </a:p>
        </p:txBody>
      </p:sp>
    </p:spTree>
    <p:extLst>
      <p:ext uri="{BB962C8B-B14F-4D97-AF65-F5344CB8AC3E}">
        <p14:creationId xmlns:p14="http://schemas.microsoft.com/office/powerpoint/2010/main" val="130112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12D89C41-55A8-4F11-AAFB-B192E10BCE43}" type="slidenum">
              <a:rPr lang="en-US" altLang="ja-JP" smtClean="0">
                <a:ea typeface="ＭＳ Ｐゴシック" charset="-128"/>
              </a:rPr>
              <a:pPr/>
              <a:t>11</a:t>
            </a:fld>
            <a:endParaRPr lang="en-US" altLang="ja-JP" smtClean="0">
              <a:ea typeface="ＭＳ Ｐゴシック"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2-</a:t>
            </a:r>
            <a:r>
              <a:rPr lang="ja-JP" altLang="en-US" u="sng" smtClean="0">
                <a:solidFill>
                  <a:schemeClr val="bg2"/>
                </a:solidFill>
              </a:rPr>
              <a:t>Ｂ</a:t>
            </a:r>
          </a:p>
          <a:p>
            <a:pPr eaLnBrk="1" hangingPunct="1"/>
            <a:r>
              <a:rPr lang="ja-JP" altLang="en-US" smtClean="0"/>
              <a:t>（答え：</a:t>
            </a:r>
            <a:r>
              <a:rPr lang="en-US" altLang="ja-JP" smtClean="0"/>
              <a:t>C</a:t>
            </a:r>
            <a:r>
              <a:rPr lang="ja-JP" altLang="en-US" smtClean="0"/>
              <a:t>．</a:t>
            </a:r>
            <a:r>
              <a:rPr lang="en-US" altLang="ja-JP" smtClean="0"/>
              <a:t>3.5</a:t>
            </a:r>
            <a:r>
              <a:rPr lang="ja-JP" altLang="en-US" smtClean="0"/>
              <a:t>兆円）</a:t>
            </a:r>
          </a:p>
          <a:p>
            <a:pPr eaLnBrk="1" hangingPunct="1"/>
            <a:endParaRPr lang="ja-JP" altLang="en-US" smtClean="0"/>
          </a:p>
          <a:p>
            <a:pPr eaLnBrk="1" hangingPunct="1"/>
            <a:r>
              <a:rPr lang="ja-JP" altLang="en-US" smtClean="0"/>
              <a:t>■導入</a:t>
            </a:r>
          </a:p>
          <a:p>
            <a:pPr eaLnBrk="1" hangingPunct="1"/>
            <a:r>
              <a:rPr lang="ja-JP" altLang="en-US" smtClean="0"/>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p:txBody>
      </p:sp>
    </p:spTree>
    <p:extLst>
      <p:ext uri="{BB962C8B-B14F-4D97-AF65-F5344CB8AC3E}">
        <p14:creationId xmlns:p14="http://schemas.microsoft.com/office/powerpoint/2010/main" val="159199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CBB9D901-1D42-4729-BF7E-486C57958A3A}" type="slidenum">
              <a:rPr lang="en-US" altLang="ja-JP" smtClean="0">
                <a:ea typeface="ＭＳ Ｐゴシック" charset="-128"/>
              </a:rPr>
              <a:pPr/>
              <a:t>12</a:t>
            </a:fld>
            <a:endParaRPr lang="en-US" altLang="ja-JP" smtClean="0">
              <a:ea typeface="ＭＳ Ｐゴシック"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r>
              <a:rPr lang="en-US" altLang="ja-JP" smtClean="0"/>
              <a:t>■</a:t>
            </a:r>
            <a:r>
              <a:rPr lang="ja-JP" altLang="en-US" smtClean="0"/>
              <a:t>解説：教育のための資金について</a:t>
            </a:r>
          </a:p>
          <a:p>
            <a:pPr eaLnBrk="1" hangingPunct="1"/>
            <a:r>
              <a:rPr lang="ja-JP" altLang="en-US" smtClean="0"/>
              <a:t>すべての子どもが学校に行き、すべての大人が読み書きができるようになるためには、年間</a:t>
            </a:r>
            <a:r>
              <a:rPr lang="en-US" altLang="ja-JP" smtClean="0"/>
              <a:t>5</a:t>
            </a:r>
            <a:r>
              <a:rPr lang="ja-JP" altLang="en-US" smtClean="0"/>
              <a:t>兆</a:t>
            </a:r>
            <a:r>
              <a:rPr lang="en-US" altLang="ja-JP" smtClean="0"/>
              <a:t>4,000</a:t>
            </a:r>
            <a:r>
              <a:rPr lang="ja-JP" altLang="en-US" smtClean="0"/>
              <a:t>億円が必要です。このうち、国内資源の活用と国家予算のより公平な配分により、</a:t>
            </a:r>
            <a:r>
              <a:rPr lang="en-US" altLang="ja-JP" smtClean="0"/>
              <a:t>2</a:t>
            </a:r>
            <a:r>
              <a:rPr lang="ja-JP" altLang="en-US" smtClean="0"/>
              <a:t>兆</a:t>
            </a:r>
            <a:r>
              <a:rPr lang="en-US" altLang="ja-JP" smtClean="0"/>
              <a:t>5,000</a:t>
            </a:r>
            <a:r>
              <a:rPr lang="ja-JP" altLang="en-US" smtClean="0"/>
              <a:t>億円は途上国政府が教育予算を増して出すことができますが、残りの</a:t>
            </a:r>
            <a:r>
              <a:rPr lang="en-US" altLang="ja-JP" smtClean="0"/>
              <a:t>2</a:t>
            </a:r>
            <a:r>
              <a:rPr lang="ja-JP" altLang="en-US" smtClean="0"/>
              <a:t>兆</a:t>
            </a:r>
            <a:r>
              <a:rPr lang="en-US" altLang="ja-JP" smtClean="0"/>
              <a:t>9,000</a:t>
            </a:r>
            <a:r>
              <a:rPr lang="ja-JP" altLang="en-US" smtClean="0"/>
              <a:t>億円は豊かな国が援助する必要があります。</a:t>
            </a:r>
          </a:p>
          <a:p>
            <a:pPr eaLnBrk="1" hangingPunct="1"/>
            <a:r>
              <a:rPr lang="ja-JP" altLang="en-US" smtClean="0"/>
              <a:t>必要な援助額（</a:t>
            </a:r>
            <a:r>
              <a:rPr lang="en-US" altLang="ja-JP" smtClean="0"/>
              <a:t>2</a:t>
            </a:r>
            <a:r>
              <a:rPr lang="ja-JP" altLang="en-US" smtClean="0"/>
              <a:t>兆</a:t>
            </a:r>
            <a:r>
              <a:rPr lang="en-US" altLang="ja-JP" smtClean="0"/>
              <a:t>9,000 </a:t>
            </a:r>
            <a:r>
              <a:rPr lang="ja-JP" altLang="en-US" smtClean="0"/>
              <a:t>億円）のうち、実際に援助されているのは、</a:t>
            </a:r>
            <a:r>
              <a:rPr lang="en-US" altLang="ja-JP" smtClean="0"/>
              <a:t>3 </a:t>
            </a:r>
            <a:r>
              <a:rPr lang="ja-JP" altLang="en-US" smtClean="0"/>
              <a:t>分の</a:t>
            </a:r>
            <a:r>
              <a:rPr lang="en-US" altLang="ja-JP" smtClean="0"/>
              <a:t>1 </a:t>
            </a:r>
            <a:r>
              <a:rPr lang="ja-JP" altLang="en-US" smtClean="0"/>
              <a:t>以下の</a:t>
            </a:r>
            <a:r>
              <a:rPr lang="en-US" altLang="ja-JP" smtClean="0"/>
              <a:t>3,000 </a:t>
            </a:r>
            <a:r>
              <a:rPr lang="ja-JP" altLang="en-US" smtClean="0"/>
              <a:t>億円です。援助額を国の豊かさに応じて分担したとすると、日本は</a:t>
            </a:r>
            <a:r>
              <a:rPr lang="en-US" altLang="ja-JP" smtClean="0"/>
              <a:t>2,542</a:t>
            </a:r>
            <a:r>
              <a:rPr lang="ja-JP" altLang="en-US" smtClean="0"/>
              <a:t>億円を援助する必要があります。ところが、日本の基礎教育分野の援助額は、現在わずか</a:t>
            </a:r>
            <a:r>
              <a:rPr lang="en-US" altLang="ja-JP" smtClean="0"/>
              <a:t>71</a:t>
            </a:r>
            <a:r>
              <a:rPr lang="ja-JP" altLang="en-US" smtClean="0"/>
              <a:t>億円です。日本は、援助を</a:t>
            </a:r>
            <a:r>
              <a:rPr lang="en-US" altLang="ja-JP" smtClean="0"/>
              <a:t>35</a:t>
            </a:r>
            <a:r>
              <a:rPr lang="ja-JP" altLang="en-US" smtClean="0"/>
              <a:t>倍に増やす必要があります。日本の</a:t>
            </a:r>
            <a:r>
              <a:rPr lang="en-US" altLang="ja-JP" smtClean="0"/>
              <a:t>ODA </a:t>
            </a:r>
            <a:r>
              <a:rPr lang="ja-JP" altLang="en-US" smtClean="0"/>
              <a:t>のうち、基礎教育分野の援助額の割合は</a:t>
            </a:r>
            <a:r>
              <a:rPr lang="en-US" altLang="ja-JP" smtClean="0"/>
              <a:t>1.2</a:t>
            </a:r>
            <a:r>
              <a:rPr lang="ja-JP" altLang="en-US" smtClean="0"/>
              <a:t>％で、他の先進国の平均の</a:t>
            </a:r>
            <a:r>
              <a:rPr lang="en-US" altLang="ja-JP" smtClean="0"/>
              <a:t>2.3</a:t>
            </a:r>
            <a:r>
              <a:rPr lang="ja-JP" altLang="en-US" smtClean="0"/>
              <a:t>％と比べて半分以下です。一方、世論調査（（財）国際協力推進協会、</a:t>
            </a:r>
            <a:r>
              <a:rPr lang="en-US" altLang="ja-JP" smtClean="0"/>
              <a:t>2009</a:t>
            </a:r>
            <a:r>
              <a:rPr lang="ja-JP" altLang="en-US" smtClean="0"/>
              <a:t>）によると、</a:t>
            </a:r>
            <a:r>
              <a:rPr lang="en-US" altLang="ja-JP" smtClean="0"/>
              <a:t>ODA </a:t>
            </a:r>
            <a:r>
              <a:rPr lang="ja-JP" altLang="en-US" smtClean="0"/>
              <a:t>の必要な分野として、</a:t>
            </a:r>
            <a:r>
              <a:rPr lang="en-US" altLang="ja-JP" smtClean="0"/>
              <a:t>39</a:t>
            </a:r>
            <a:r>
              <a:rPr lang="ja-JP" altLang="en-US" smtClean="0"/>
              <a:t>％の人々が教育を挙げています。国民は、貧困、保健、難民や被災者への支援、教育分野に</a:t>
            </a:r>
            <a:r>
              <a:rPr lang="en-US" altLang="ja-JP" smtClean="0"/>
              <a:t>ODA </a:t>
            </a:r>
            <a:r>
              <a:rPr lang="ja-JP" altLang="en-US" smtClean="0"/>
              <a:t>は使われるべきと考えているのです。</a:t>
            </a:r>
          </a:p>
        </p:txBody>
      </p:sp>
    </p:spTree>
    <p:extLst>
      <p:ext uri="{BB962C8B-B14F-4D97-AF65-F5344CB8AC3E}">
        <p14:creationId xmlns:p14="http://schemas.microsoft.com/office/powerpoint/2010/main" val="282350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3109A3DB-A4DF-4C64-BC3E-EE56E9781E71}" type="slidenum">
              <a:rPr lang="en-US" altLang="ja-JP" smtClean="0">
                <a:ea typeface="ＭＳ Ｐゴシック" charset="-128"/>
              </a:rPr>
              <a:pPr/>
              <a:t>13</a:t>
            </a:fld>
            <a:endParaRPr lang="en-US" altLang="ja-JP" smtClean="0">
              <a:ea typeface="ＭＳ Ｐゴシック" charset="-128"/>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ja-JP" altLang="en-US" b="1" smtClean="0"/>
              <a:t>リボンの長さを比べる：</a:t>
            </a:r>
          </a:p>
          <a:p>
            <a:pPr eaLnBrk="1" hangingPunct="1"/>
            <a:r>
              <a:rPr lang="ja-JP" altLang="en-US" smtClean="0"/>
              <a:t>「</a:t>
            </a:r>
            <a:r>
              <a:rPr lang="en-US" altLang="ja-JP" smtClean="0"/>
              <a:t>2</a:t>
            </a:r>
            <a:r>
              <a:rPr lang="ja-JP" altLang="en-US" smtClean="0"/>
              <a:t>兆</a:t>
            </a:r>
            <a:r>
              <a:rPr lang="en-US" altLang="ja-JP" smtClean="0"/>
              <a:t>9,000</a:t>
            </a:r>
            <a:r>
              <a:rPr lang="ja-JP" altLang="en-US" smtClean="0"/>
              <a:t>億円とはどのくらいの金額でしょう？世界で使われているゲームソフト市場の規模、軍事と比べてみましょう」と伝える。生徒</a:t>
            </a:r>
            <a:r>
              <a:rPr lang="en-US" altLang="ja-JP" smtClean="0"/>
              <a:t>2</a:t>
            </a:r>
            <a:r>
              <a:rPr lang="ja-JP" altLang="en-US" smtClean="0"/>
              <a:t>人</a:t>
            </a:r>
            <a:r>
              <a:rPr lang="en-US" altLang="ja-JP" smtClean="0"/>
              <a:t>×3</a:t>
            </a:r>
            <a:r>
              <a:rPr lang="ja-JP" altLang="en-US" smtClean="0"/>
              <a:t>ペア（合計</a:t>
            </a:r>
            <a:r>
              <a:rPr lang="en-US" altLang="ja-JP" smtClean="0"/>
              <a:t>6</a:t>
            </a:r>
            <a:r>
              <a:rPr lang="ja-JP" altLang="en-US" smtClean="0"/>
              <a:t>人）に前に出てきてもらい、巻いたリボンを</a:t>
            </a:r>
            <a:r>
              <a:rPr lang="en-US" altLang="ja-JP" smtClean="0"/>
              <a:t>1</a:t>
            </a:r>
            <a:r>
              <a:rPr lang="ja-JP" altLang="en-US" smtClean="0"/>
              <a:t>つずつ渡す。生徒にリボンの先端を持ってもらい、①から順番に引っ張ってもらい、長さを比べる。</a:t>
            </a:r>
          </a:p>
          <a:p>
            <a:pPr eaLnBrk="1" hangingPunct="1"/>
            <a:r>
              <a:rPr lang="en-US" altLang="ja-JP" smtClean="0"/>
              <a:t>※</a:t>
            </a:r>
            <a:r>
              <a:rPr lang="ja-JP" altLang="en-US" smtClean="0"/>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p>
          <a:p>
            <a:pPr eaLnBrk="1" hangingPunct="1"/>
            <a:endParaRPr lang="ja-JP" altLang="en-US" smtClean="0"/>
          </a:p>
          <a:p>
            <a:pPr eaLnBrk="1" hangingPunct="1"/>
            <a:r>
              <a:rPr lang="ja-JP" altLang="en-US" smtClean="0"/>
              <a:t>① 世界中の子どもが</a:t>
            </a:r>
            <a:r>
              <a:rPr lang="en-US" altLang="ja-JP" smtClean="0"/>
              <a:t>1 </a:t>
            </a:r>
            <a:r>
              <a:rPr lang="ja-JP" altLang="en-US" smtClean="0"/>
              <a:t>年間学校に通えるために必要な援助額：</a:t>
            </a:r>
            <a:r>
              <a:rPr lang="en-US" altLang="ja-JP" smtClean="0"/>
              <a:t>2</a:t>
            </a:r>
            <a:r>
              <a:rPr lang="ja-JP" altLang="en-US" smtClean="0"/>
              <a:t>兆</a:t>
            </a:r>
            <a:r>
              <a:rPr lang="en-US" altLang="ja-JP" smtClean="0"/>
              <a:t>9,000 </a:t>
            </a:r>
            <a:r>
              <a:rPr lang="ja-JP" altLang="en-US" smtClean="0"/>
              <a:t>億円→</a:t>
            </a:r>
            <a:r>
              <a:rPr lang="en-US" altLang="ja-JP" smtClean="0"/>
              <a:t>29c</a:t>
            </a:r>
            <a:r>
              <a:rPr lang="ja-JP" altLang="en-US" smtClean="0"/>
              <a:t>ｍ</a:t>
            </a:r>
          </a:p>
          <a:p>
            <a:pPr eaLnBrk="1" hangingPunct="1"/>
            <a:r>
              <a:rPr lang="ja-JP" altLang="en-US" smtClean="0"/>
              <a:t>② 世界のゲームソフト市場：</a:t>
            </a:r>
            <a:r>
              <a:rPr lang="en-US" altLang="ja-JP" smtClean="0"/>
              <a:t>5 </a:t>
            </a:r>
            <a:r>
              <a:rPr lang="ja-JP" altLang="en-US" smtClean="0"/>
              <a:t>兆</a:t>
            </a:r>
            <a:r>
              <a:rPr lang="en-US" altLang="ja-JP" smtClean="0"/>
              <a:t>5,85</a:t>
            </a:r>
            <a:r>
              <a:rPr lang="ja-JP" altLang="en-US" smtClean="0"/>
              <a:t>億円→</a:t>
            </a:r>
            <a:r>
              <a:rPr lang="en-US" altLang="ja-JP" smtClean="0"/>
              <a:t>55c</a:t>
            </a:r>
            <a:r>
              <a:rPr lang="ja-JP" altLang="en-US" smtClean="0"/>
              <a:t>ｍ</a:t>
            </a:r>
          </a:p>
          <a:p>
            <a:pPr eaLnBrk="1" hangingPunct="1"/>
            <a:r>
              <a:rPr lang="ja-JP" altLang="en-US" smtClean="0"/>
              <a:t>③ 世界の軍事費：</a:t>
            </a:r>
            <a:r>
              <a:rPr lang="en-US" altLang="ja-JP" smtClean="0"/>
              <a:t>1735</a:t>
            </a:r>
            <a:r>
              <a:rPr lang="ja-JP" altLang="en-US" smtClean="0"/>
              <a:t>兆円→</a:t>
            </a:r>
            <a:r>
              <a:rPr lang="en-US" altLang="ja-JP" smtClean="0"/>
              <a:t>17m50c</a:t>
            </a:r>
            <a:r>
              <a:rPr lang="ja-JP" altLang="en-US" smtClean="0"/>
              <a:t>ｍ</a:t>
            </a:r>
          </a:p>
          <a:p>
            <a:pPr eaLnBrk="1" hangingPunct="1"/>
            <a:r>
              <a:rPr lang="en-US" altLang="ja-JP" smtClean="0"/>
              <a:t>4. </a:t>
            </a:r>
            <a:r>
              <a:rPr lang="ja-JP" altLang="en-US" smtClean="0"/>
              <a:t>「世界の軍事費</a:t>
            </a:r>
            <a:r>
              <a:rPr lang="en-US" altLang="ja-JP" smtClean="0"/>
              <a:t>3.5</a:t>
            </a:r>
            <a:r>
              <a:rPr lang="ja-JP" altLang="en-US" smtClean="0"/>
              <a:t>日分で、世界中の子どもが</a:t>
            </a:r>
            <a:r>
              <a:rPr lang="en-US" altLang="ja-JP" smtClean="0"/>
              <a:t>1 </a:t>
            </a:r>
            <a:r>
              <a:rPr lang="ja-JP" altLang="en-US" smtClean="0"/>
              <a:t>年間学校に通うことができる」ことを伝える。</a:t>
            </a:r>
          </a:p>
          <a:p>
            <a:pPr eaLnBrk="1" hangingPunct="1"/>
            <a:r>
              <a:rPr lang="en-US" altLang="ja-JP" smtClean="0"/>
              <a:t>5. </a:t>
            </a:r>
            <a:r>
              <a:rPr lang="ja-JP" altLang="en-US" smtClean="0"/>
              <a:t>ふりかえり：リボンの長さを比べて、どう感じたか全体に質問する。</a:t>
            </a:r>
          </a:p>
          <a:p>
            <a:pPr eaLnBrk="1" hangingPunct="1"/>
            <a:r>
              <a:rPr lang="en-US" altLang="ja-JP" smtClean="0"/>
              <a:t>6. </a:t>
            </a:r>
            <a:r>
              <a:rPr lang="ja-JP" altLang="en-US" smtClean="0"/>
              <a:t>意見交換：教育のための資金が増えることでどのようなことが可能になると思うか、全体に質問する。</a:t>
            </a:r>
          </a:p>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294755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2255961A-D876-4A3C-BC22-304A29693DCB}" type="slidenum">
              <a:rPr lang="en-US" altLang="ja-JP" smtClean="0">
                <a:ea typeface="ＭＳ Ｐゴシック" charset="-128"/>
              </a:rPr>
              <a:pPr/>
              <a:t>14</a:t>
            </a:fld>
            <a:endParaRPr lang="en-US" altLang="ja-JP" smtClean="0">
              <a:ea typeface="ＭＳ Ｐゴシック"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3</a:t>
            </a:r>
          </a:p>
          <a:p>
            <a:pPr eaLnBrk="1" hangingPunct="1"/>
            <a:endParaRPr lang="en-US" altLang="ja-JP" u="sng" smtClean="0"/>
          </a:p>
          <a:p>
            <a:pPr eaLnBrk="1" hangingPunct="1"/>
            <a:r>
              <a:rPr lang="en-US" altLang="ja-JP" smtClean="0"/>
              <a:t>※</a:t>
            </a:r>
            <a:r>
              <a:rPr lang="ja-JP" altLang="en-US" smtClean="0"/>
              <a:t>別紙資料を配布する</a:t>
            </a:r>
          </a:p>
          <a:p>
            <a:pPr eaLnBrk="1" hangingPunct="1"/>
            <a:endParaRPr lang="ja-JP" altLang="en-US" smtClean="0"/>
          </a:p>
          <a:p>
            <a:pPr eaLnBrk="1" hangingPunct="1"/>
            <a:r>
              <a:rPr lang="ja-JP" altLang="en-US" smtClean="0"/>
              <a:t>■すすめ方</a:t>
            </a:r>
          </a:p>
          <a:p>
            <a:pPr eaLnBrk="1" hangingPunct="1"/>
            <a:r>
              <a:rPr lang="en-US" altLang="ja-JP" smtClean="0"/>
              <a:t>1. </a:t>
            </a:r>
            <a:r>
              <a:rPr lang="ja-JP" altLang="en-US" smtClean="0"/>
              <a:t>エッセイ</a:t>
            </a:r>
            <a:r>
              <a:rPr lang="en-US" altLang="ja-JP" smtClean="0"/>
              <a:t>2</a:t>
            </a:r>
            <a:r>
              <a:rPr lang="ja-JP" altLang="en-US" smtClean="0"/>
              <a:t>種のうちどちらかを</a:t>
            </a:r>
            <a:r>
              <a:rPr lang="en-US" altLang="ja-JP" smtClean="0"/>
              <a:t>1</a:t>
            </a:r>
            <a:r>
              <a:rPr lang="ja-JP" altLang="en-US" smtClean="0"/>
              <a:t>人に</a:t>
            </a:r>
            <a:r>
              <a:rPr lang="en-US" altLang="ja-JP" smtClean="0"/>
              <a:t>1</a:t>
            </a:r>
            <a:r>
              <a:rPr lang="ja-JP" altLang="en-US" smtClean="0"/>
              <a:t>枚配付する。生徒は黙読する。</a:t>
            </a:r>
          </a:p>
          <a:p>
            <a:pPr eaLnBrk="1" hangingPunct="1"/>
            <a:r>
              <a:rPr lang="en-US" altLang="ja-JP" smtClean="0"/>
              <a:t>2. </a:t>
            </a:r>
            <a:r>
              <a:rPr lang="ja-JP" altLang="en-US" smtClean="0"/>
              <a:t>わからない言葉や理解しにくい点があれば挙げてもらい、全体で確認する。</a:t>
            </a:r>
          </a:p>
          <a:p>
            <a:pPr eaLnBrk="1" hangingPunct="1"/>
            <a:r>
              <a:rPr lang="en-US" altLang="ja-JP" smtClean="0"/>
              <a:t>3. </a:t>
            </a:r>
            <a:r>
              <a:rPr lang="ja-JP" altLang="en-US" smtClean="0"/>
              <a:t>ワークシート「わたしの気持ち」を</a:t>
            </a:r>
            <a:r>
              <a:rPr lang="en-US" altLang="ja-JP" smtClean="0"/>
              <a:t>1</a:t>
            </a:r>
            <a:r>
              <a:rPr lang="ja-JP" altLang="en-US" smtClean="0"/>
              <a:t>人</a:t>
            </a:r>
            <a:r>
              <a:rPr lang="en-US" altLang="ja-JP" smtClean="0"/>
              <a:t>1</a:t>
            </a:r>
            <a:r>
              <a:rPr lang="ja-JP" altLang="en-US" smtClean="0"/>
              <a:t>枚配付する。</a:t>
            </a:r>
          </a:p>
          <a:p>
            <a:pPr eaLnBrk="1" hangingPunct="1"/>
            <a:r>
              <a:rPr lang="en-US" altLang="ja-JP" smtClean="0"/>
              <a:t>4. 4</a:t>
            </a:r>
            <a:r>
              <a:rPr lang="ja-JP" altLang="en-US" smtClean="0"/>
              <a:t>～</a:t>
            </a:r>
            <a:r>
              <a:rPr lang="en-US" altLang="ja-JP" smtClean="0"/>
              <a:t>6</a:t>
            </a:r>
            <a:r>
              <a:rPr lang="ja-JP" altLang="en-US" smtClean="0"/>
              <a:t>人の小グループで</a:t>
            </a:r>
            <a:r>
              <a:rPr lang="en-US" altLang="ja-JP" smtClean="0"/>
              <a:t>1</a:t>
            </a:r>
            <a:r>
              <a:rPr lang="ja-JP" altLang="en-US" smtClean="0"/>
              <a:t>人ずつ順番に記入したことを発表し、共有する。</a:t>
            </a:r>
          </a:p>
          <a:p>
            <a:pPr eaLnBrk="1" hangingPunct="1"/>
            <a:r>
              <a:rPr lang="en-US" altLang="ja-JP" smtClean="0"/>
              <a:t>5. </a:t>
            </a:r>
            <a:r>
              <a:rPr lang="ja-JP" altLang="en-US" smtClean="0"/>
              <a:t>全体で共有する。</a:t>
            </a:r>
          </a:p>
          <a:p>
            <a:pPr eaLnBrk="1" hangingPunct="1"/>
            <a:endParaRPr lang="ja-JP" altLang="en-US" smtClean="0"/>
          </a:p>
          <a:p>
            <a:pPr eaLnBrk="1" hangingPunct="1"/>
            <a:r>
              <a:rPr lang="ja-JP" altLang="en-US" smtClean="0"/>
              <a:t>■準備するもの</a:t>
            </a:r>
          </a:p>
          <a:p>
            <a:pPr eaLnBrk="1" hangingPunct="1"/>
            <a:r>
              <a:rPr lang="ja-JP" altLang="en-US" smtClean="0"/>
              <a:t>・エッセイ（</a:t>
            </a:r>
            <a:r>
              <a:rPr lang="en-US" altLang="ja-JP" smtClean="0"/>
              <a:t>2</a:t>
            </a:r>
            <a:r>
              <a:rPr lang="ja-JP" altLang="en-US" smtClean="0"/>
              <a:t>種／どちらかを</a:t>
            </a:r>
            <a:r>
              <a:rPr lang="en-US" altLang="ja-JP" smtClean="0"/>
              <a:t>1</a:t>
            </a:r>
            <a:r>
              <a:rPr lang="ja-JP" altLang="en-US" smtClean="0"/>
              <a:t>人</a:t>
            </a:r>
            <a:r>
              <a:rPr lang="en-US" altLang="ja-JP" smtClean="0"/>
              <a:t>1</a:t>
            </a:r>
            <a:r>
              <a:rPr lang="ja-JP" altLang="en-US" smtClean="0"/>
              <a:t>枚）</a:t>
            </a:r>
          </a:p>
          <a:p>
            <a:pPr eaLnBrk="1" hangingPunct="1"/>
            <a:r>
              <a:rPr lang="ja-JP" altLang="en-US" smtClean="0"/>
              <a:t>・ワークシート「わたしの気持ち」（</a:t>
            </a:r>
            <a:r>
              <a:rPr lang="en-US" altLang="ja-JP" smtClean="0"/>
              <a:t>1</a:t>
            </a:r>
            <a:r>
              <a:rPr lang="ja-JP" altLang="en-US" smtClean="0"/>
              <a:t>人</a:t>
            </a:r>
            <a:r>
              <a:rPr lang="en-US" altLang="ja-JP" smtClean="0"/>
              <a:t>1</a:t>
            </a:r>
            <a:r>
              <a:rPr lang="ja-JP" altLang="en-US" smtClean="0"/>
              <a:t>枚）</a:t>
            </a:r>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351632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9F20EA98-E4F7-4B68-BFEF-2C0CE946F7D8}" type="slidenum">
              <a:rPr lang="en-US" altLang="ja-JP" smtClean="0">
                <a:ea typeface="ＭＳ Ｐゴシック" charset="-128"/>
              </a:rPr>
              <a:pPr/>
              <a:t>15</a:t>
            </a:fld>
            <a:endParaRPr lang="en-US" altLang="ja-JP" smtClean="0">
              <a:ea typeface="ＭＳ Ｐゴシック"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r>
              <a:rPr lang="en-US" altLang="ja-JP" smtClean="0"/>
              <a:t>※</a:t>
            </a:r>
            <a:r>
              <a:rPr lang="ja-JP" altLang="en-US" smtClean="0"/>
              <a:t>別紙資料を配布する</a:t>
            </a:r>
          </a:p>
          <a:p>
            <a:pPr eaLnBrk="1" hangingPunct="1"/>
            <a:endParaRPr lang="en-US" altLang="ja-JP" smtClean="0"/>
          </a:p>
        </p:txBody>
      </p:sp>
    </p:spTree>
    <p:extLst>
      <p:ext uri="{BB962C8B-B14F-4D97-AF65-F5344CB8AC3E}">
        <p14:creationId xmlns:p14="http://schemas.microsoft.com/office/powerpoint/2010/main" val="100961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8211BDEE-81E5-4B5C-965F-59016A969553}" type="slidenum">
              <a:rPr lang="en-US" altLang="ja-JP" smtClean="0">
                <a:ea typeface="ＭＳ Ｐゴシック" charset="-128"/>
              </a:rPr>
              <a:pPr/>
              <a:t>16</a:t>
            </a:fld>
            <a:endParaRPr lang="en-US" altLang="ja-JP" smtClean="0">
              <a:ea typeface="ＭＳ Ｐゴシック"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3</a:t>
            </a:r>
          </a:p>
          <a:p>
            <a:pPr eaLnBrk="1" hangingPunct="1"/>
            <a:endParaRPr lang="en-US" altLang="ja-JP" u="sng" smtClean="0"/>
          </a:p>
          <a:p>
            <a:pPr eaLnBrk="1" hangingPunct="1"/>
            <a:r>
              <a:rPr lang="ja-JP" altLang="en-US" smtClean="0">
                <a:latin typeface="HGP創英角ｺﾞｼｯｸUB" pitchFamily="50" charset="-128"/>
                <a:ea typeface="HGP創英角ｺﾞｼｯｸUB" pitchFamily="50" charset="-128"/>
              </a:rPr>
              <a:t>マララ・ユスフザイさんの国連本部でのスピーチ </a:t>
            </a:r>
            <a:endParaRPr lang="en-US" altLang="ja-JP" smtClean="0">
              <a:latin typeface="HGP創英角ｺﾞｼｯｸUB" pitchFamily="50" charset="-128"/>
              <a:ea typeface="HGP創英角ｺﾞｼｯｸUB" pitchFamily="50" charset="-128"/>
            </a:endParaRPr>
          </a:p>
          <a:p>
            <a:pPr eaLnBrk="1" hangingPunct="1"/>
            <a:r>
              <a:rPr lang="ja-JP" altLang="en-US" smtClean="0">
                <a:latin typeface="HGP創英角ｺﾞｼｯｸUB" pitchFamily="50" charset="-128"/>
                <a:ea typeface="HGP創英角ｺﾞｼｯｸUB" pitchFamily="50" charset="-128"/>
              </a:rPr>
              <a:t>出典：国際連合広報センター　</a:t>
            </a:r>
            <a:r>
              <a:rPr lang="en-US" altLang="ja-JP" smtClean="0">
                <a:latin typeface="HGP創英角ｺﾞｼｯｸUB" pitchFamily="50" charset="-128"/>
                <a:ea typeface="HGP創英角ｺﾞｼｯｸUB" pitchFamily="50" charset="-128"/>
              </a:rPr>
              <a:t>http://www.unic.or.jp/news_press/features_backgrounders/4790/</a:t>
            </a:r>
          </a:p>
          <a:p>
            <a:pPr eaLnBrk="1" hangingPunct="1"/>
            <a:r>
              <a:rPr lang="ja-JP" altLang="en-US" smtClean="0">
                <a:latin typeface="HGP創英角ｺﾞｼｯｸUB" pitchFamily="50" charset="-128"/>
                <a:ea typeface="HGP創英角ｺﾞｼｯｸUB" pitchFamily="50" charset="-128"/>
              </a:rPr>
              <a:t>日本語字幕付きの動画（約</a:t>
            </a:r>
            <a:r>
              <a:rPr lang="en-US" altLang="ja-JP" smtClean="0">
                <a:latin typeface="HGP創英角ｺﾞｼｯｸUB" pitchFamily="50" charset="-128"/>
                <a:ea typeface="HGP創英角ｺﾞｼｯｸUB" pitchFamily="50" charset="-128"/>
              </a:rPr>
              <a:t>18</a:t>
            </a:r>
            <a:r>
              <a:rPr lang="ja-JP" altLang="en-US" smtClean="0">
                <a:latin typeface="HGP創英角ｺﾞｼｯｸUB" pitchFamily="50" charset="-128"/>
                <a:ea typeface="HGP創英角ｺﾞｼｯｸUB" pitchFamily="50" charset="-128"/>
              </a:rPr>
              <a:t>分）　</a:t>
            </a:r>
            <a:r>
              <a:rPr lang="en-US" altLang="ja-JP" smtClean="0">
                <a:latin typeface="HGP創英角ｺﾞｼｯｸUB" pitchFamily="50" charset="-128"/>
                <a:ea typeface="HGP創英角ｺﾞｼｯｸUB" pitchFamily="50" charset="-128"/>
              </a:rPr>
              <a:t>http://www.unic.or.jp/texts_audiovisual/audio_visual/videos/women/</a:t>
            </a:r>
            <a:endParaRPr lang="en-US" altLang="ja-JP" smtClean="0"/>
          </a:p>
        </p:txBody>
      </p:sp>
    </p:spTree>
    <p:extLst>
      <p:ext uri="{BB962C8B-B14F-4D97-AF65-F5344CB8AC3E}">
        <p14:creationId xmlns:p14="http://schemas.microsoft.com/office/powerpoint/2010/main" val="269172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D01842DE-9102-4365-8F16-1B0443762D96}" type="slidenum">
              <a:rPr lang="en-US" altLang="ja-JP" smtClean="0">
                <a:ea typeface="ＭＳ Ｐゴシック" charset="-128"/>
              </a:rPr>
              <a:pPr/>
              <a:t>17</a:t>
            </a:fld>
            <a:endParaRPr lang="en-US" altLang="ja-JP" smtClean="0">
              <a:ea typeface="ＭＳ Ｐゴシック"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smtClean="0"/>
          </a:p>
          <a:p>
            <a:pPr eaLnBrk="1" hangingPunct="1"/>
            <a:r>
              <a:rPr lang="ja-JP" altLang="en-US" smtClean="0"/>
              <a:t>エッセイを読んで、今の自分の気持ちに近いもの３つに○をつけてみよう。</a:t>
            </a:r>
          </a:p>
          <a:p>
            <a:pPr eaLnBrk="1" hangingPunct="1"/>
            <a:r>
              <a:rPr lang="ja-JP" altLang="en-US" smtClean="0"/>
              <a:t>この中になければ、欄外に自分の「気持ち」を書いてみよう。</a:t>
            </a:r>
          </a:p>
          <a:p>
            <a:pPr eaLnBrk="1" hangingPunct="1"/>
            <a:endParaRPr lang="en-US" altLang="ja-JP" smtClean="0"/>
          </a:p>
        </p:txBody>
      </p:sp>
    </p:spTree>
    <p:extLst>
      <p:ext uri="{BB962C8B-B14F-4D97-AF65-F5344CB8AC3E}">
        <p14:creationId xmlns:p14="http://schemas.microsoft.com/office/powerpoint/2010/main" val="27178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F00C149A-F028-41D1-B8DF-D7684EE1827C}" type="slidenum">
              <a:rPr lang="en-US" altLang="ja-JP" smtClean="0">
                <a:ea typeface="ＭＳ Ｐゴシック" charset="-128"/>
              </a:rPr>
              <a:pPr/>
              <a:t>18</a:t>
            </a:fld>
            <a:endParaRPr lang="en-US" altLang="ja-JP" smtClean="0">
              <a:ea typeface="ＭＳ Ｐゴシック" charset="-128"/>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r>
              <a:rPr lang="ja-JP" altLang="ja-JP" smtClean="0"/>
              <a:t>世界には、学校に行けない子どもが</a:t>
            </a:r>
            <a:r>
              <a:rPr lang="en-US" altLang="ja-JP" smtClean="0"/>
              <a:t>5,700</a:t>
            </a:r>
            <a:r>
              <a:rPr lang="ja-JP" altLang="ja-JP" smtClean="0"/>
              <a:t>万人。</a:t>
            </a:r>
          </a:p>
          <a:p>
            <a:r>
              <a:rPr lang="ja-JP" altLang="ja-JP" smtClean="0"/>
              <a:t>世界中の子どもたちの</a:t>
            </a:r>
            <a:r>
              <a:rPr lang="en-US" altLang="ja-JP" smtClean="0"/>
              <a:t>12</a:t>
            </a:r>
            <a:r>
              <a:rPr lang="ja-JP" altLang="ja-JP" smtClean="0"/>
              <a:t>人のうち</a:t>
            </a:r>
            <a:r>
              <a:rPr lang="en-US" altLang="ja-JP" smtClean="0"/>
              <a:t>1</a:t>
            </a:r>
            <a:r>
              <a:rPr lang="ja-JP" altLang="ja-JP" smtClean="0"/>
              <a:t>人は小学校に通っていません。</a:t>
            </a:r>
          </a:p>
          <a:p>
            <a:r>
              <a:rPr lang="ja-JP" altLang="ja-JP" smtClean="0"/>
              <a:t>その子どもたちは、世界のどこに住んでいるでしょう？</a:t>
            </a:r>
          </a:p>
          <a:p>
            <a:r>
              <a:rPr lang="en-US" altLang="ja-JP" smtClean="0"/>
              <a:t>5,700</a:t>
            </a:r>
            <a:r>
              <a:rPr lang="ja-JP" altLang="ja-JP" smtClean="0"/>
              <a:t>万人の子どもたちを</a:t>
            </a:r>
            <a:r>
              <a:rPr lang="en-US" altLang="ja-JP" smtClean="0"/>
              <a:t>100</a:t>
            </a:r>
            <a:r>
              <a:rPr lang="ja-JP" altLang="ja-JP" smtClean="0"/>
              <a:t>人に縮めてみると</a:t>
            </a:r>
            <a:r>
              <a:rPr lang="en-US" altLang="ja-JP" smtClean="0"/>
              <a:t>‥</a:t>
            </a:r>
          </a:p>
          <a:p>
            <a:endParaRPr lang="en-US" altLang="ja-JP" smtClean="0"/>
          </a:p>
          <a:p>
            <a:r>
              <a:rPr lang="en-US" altLang="ja-JP" b="1" smtClean="0"/>
              <a:t>52</a:t>
            </a:r>
            <a:r>
              <a:rPr lang="ja-JP" altLang="ja-JP" smtClean="0"/>
              <a:t>人がサハラ砂漠より南のアフリカに</a:t>
            </a:r>
          </a:p>
          <a:p>
            <a:r>
              <a:rPr lang="en-US" altLang="ja-JP" b="1" smtClean="0"/>
              <a:t>22</a:t>
            </a:r>
            <a:r>
              <a:rPr lang="ja-JP" altLang="ja-JP" smtClean="0"/>
              <a:t>人が南アジアと西アジアに</a:t>
            </a:r>
          </a:p>
          <a:p>
            <a:r>
              <a:rPr lang="en-US" altLang="ja-JP" b="1" smtClean="0"/>
              <a:t>9</a:t>
            </a:r>
            <a:r>
              <a:rPr lang="ja-JP" altLang="ja-JP" smtClean="0"/>
              <a:t>人が東アジアや太平洋の島々に</a:t>
            </a:r>
          </a:p>
          <a:p>
            <a:r>
              <a:rPr lang="en-US" altLang="ja-JP" b="1" smtClean="0"/>
              <a:t>8</a:t>
            </a:r>
            <a:r>
              <a:rPr lang="ja-JP" altLang="ja-JP" smtClean="0"/>
              <a:t>人が中東に </a:t>
            </a:r>
            <a:r>
              <a:rPr lang="en-US" altLang="ja-JP" b="1" smtClean="0"/>
              <a:t>5</a:t>
            </a:r>
            <a:r>
              <a:rPr lang="ja-JP" altLang="ja-JP" smtClean="0"/>
              <a:t>人が中南米に</a:t>
            </a:r>
          </a:p>
          <a:p>
            <a:r>
              <a:rPr lang="en-US" altLang="ja-JP" b="1" smtClean="0"/>
              <a:t>4</a:t>
            </a:r>
            <a:r>
              <a:rPr lang="ja-JP" altLang="ja-JP" smtClean="0"/>
              <a:t>人がヨーロッパと北アメリカに住んでいます。</a:t>
            </a:r>
            <a:endParaRPr lang="en-US" altLang="ja-JP" smtClean="0"/>
          </a:p>
          <a:p>
            <a:endParaRPr lang="ja-JP" altLang="ja-JP" smtClean="0"/>
          </a:p>
          <a:p>
            <a:r>
              <a:rPr lang="ja-JP" altLang="ja-JP" smtClean="0"/>
              <a:t>学校や先生が足りない。家にお金を入れるために働かなくてはいけない。</a:t>
            </a:r>
          </a:p>
          <a:p>
            <a:r>
              <a:rPr lang="ja-JP" altLang="ja-JP" smtClean="0"/>
              <a:t>女の子だから、障がいがあるから、「学校に行かなくていい」と言われた</a:t>
            </a:r>
            <a:r>
              <a:rPr lang="en-US" altLang="ja-JP" smtClean="0"/>
              <a:t>‥</a:t>
            </a:r>
            <a:r>
              <a:rPr lang="ja-JP" altLang="ja-JP" smtClean="0"/>
              <a:t>。</a:t>
            </a:r>
          </a:p>
          <a:p>
            <a:r>
              <a:rPr lang="ja-JP" altLang="ja-JP" smtClean="0"/>
              <a:t>さまざまな理由で、子どもたちは学校に通うことができません。</a:t>
            </a:r>
          </a:p>
        </p:txBody>
      </p:sp>
    </p:spTree>
    <p:extLst>
      <p:ext uri="{BB962C8B-B14F-4D97-AF65-F5344CB8AC3E}">
        <p14:creationId xmlns:p14="http://schemas.microsoft.com/office/powerpoint/2010/main" val="296346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B41E73E6-D690-4AC7-B1DB-208CF71CB386}" type="slidenum">
              <a:rPr lang="en-US" altLang="ja-JP" smtClean="0">
                <a:ea typeface="ＭＳ Ｐゴシック" charset="-128"/>
              </a:rPr>
              <a:pPr/>
              <a:t>19</a:t>
            </a:fld>
            <a:endParaRPr lang="en-US" altLang="ja-JP" smtClean="0">
              <a:ea typeface="ＭＳ Ｐゴシック" charset="-128"/>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r>
              <a:rPr lang="ja-JP" altLang="ja-JP" smtClean="0"/>
              <a:t>日本政府は「世界の教育支援」のために</a:t>
            </a:r>
          </a:p>
          <a:p>
            <a:r>
              <a:rPr lang="en-US" altLang="ja-JP" smtClean="0"/>
              <a:t>2011</a:t>
            </a:r>
            <a:r>
              <a:rPr lang="ja-JP" altLang="ja-JP" smtClean="0"/>
              <a:t>年には政府開発援助（</a:t>
            </a:r>
            <a:r>
              <a:rPr lang="en-US" altLang="ja-JP" smtClean="0"/>
              <a:t>ODA</a:t>
            </a:r>
            <a:r>
              <a:rPr lang="ja-JP" altLang="ja-JP" smtClean="0"/>
              <a:t>）</a:t>
            </a:r>
            <a:r>
              <a:rPr lang="en-US" altLang="ja-JP" smtClean="0"/>
              <a:t>920</a:t>
            </a:r>
            <a:r>
              <a:rPr lang="ja-JP" altLang="ja-JP" smtClean="0"/>
              <a:t>億円を援助しています。</a:t>
            </a:r>
          </a:p>
          <a:p>
            <a:r>
              <a:rPr lang="ja-JP" altLang="ja-JP" smtClean="0"/>
              <a:t>そのお金は、どこに・どのくらい使われていると思いますか？</a:t>
            </a:r>
          </a:p>
          <a:p>
            <a:r>
              <a:rPr lang="en-US" altLang="ja-JP" smtClean="0"/>
              <a:t>920</a:t>
            </a:r>
            <a:r>
              <a:rPr lang="ja-JP" altLang="ja-JP" smtClean="0"/>
              <a:t>億円の援助額を</a:t>
            </a:r>
            <a:r>
              <a:rPr lang="en-US" altLang="ja-JP" smtClean="0"/>
              <a:t>100</a:t>
            </a:r>
            <a:r>
              <a:rPr lang="ja-JP" altLang="ja-JP" smtClean="0"/>
              <a:t>万円に縮めてみて、どこに・どのくらい使われているのか、予想してみよう！</a:t>
            </a:r>
          </a:p>
        </p:txBody>
      </p:sp>
    </p:spTree>
    <p:extLst>
      <p:ext uri="{BB962C8B-B14F-4D97-AF65-F5344CB8AC3E}">
        <p14:creationId xmlns:p14="http://schemas.microsoft.com/office/powerpoint/2010/main" val="405617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8A9ADD79-AAAD-4B3B-B00F-F1D1EF77F2B4}" type="slidenum">
              <a:rPr lang="en-US" altLang="ja-JP" smtClean="0">
                <a:ea typeface="ＭＳ Ｐゴシック" charset="-128"/>
              </a:rPr>
              <a:pPr/>
              <a:t>20</a:t>
            </a:fld>
            <a:endParaRPr lang="en-US" altLang="ja-JP" smtClean="0">
              <a:ea typeface="ＭＳ Ｐゴシック" charset="-128"/>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pPr eaLnBrk="1" hangingPunct="1"/>
            <a:r>
              <a:rPr lang="ja-JP" altLang="ja-JP" smtClean="0"/>
              <a:t>日本政府の「教育援助」を</a:t>
            </a:r>
            <a:r>
              <a:rPr lang="en-US" altLang="ja-JP" smtClean="0"/>
              <a:t>100</a:t>
            </a:r>
            <a:r>
              <a:rPr lang="ja-JP" altLang="ja-JP" smtClean="0"/>
              <a:t>万円とすると…</a:t>
            </a:r>
            <a:endParaRPr lang="en-US" altLang="ja-JP" u="sng" smtClean="0"/>
          </a:p>
          <a:p>
            <a:r>
              <a:rPr lang="en-US" altLang="ja-JP" b="1" smtClean="0"/>
              <a:t>22</a:t>
            </a:r>
            <a:r>
              <a:rPr lang="ja-JP" altLang="ja-JP" smtClean="0"/>
              <a:t>万円がサハラ砂漠より南のアフリカに</a:t>
            </a:r>
          </a:p>
          <a:p>
            <a:r>
              <a:rPr lang="en-US" altLang="ja-JP" b="1" smtClean="0"/>
              <a:t>11</a:t>
            </a:r>
            <a:r>
              <a:rPr lang="ja-JP" altLang="ja-JP" smtClean="0"/>
              <a:t>万円が南アジアと西アジアに</a:t>
            </a:r>
          </a:p>
          <a:p>
            <a:r>
              <a:rPr lang="en-US" altLang="ja-JP" b="1" smtClean="0"/>
              <a:t>55</a:t>
            </a:r>
            <a:r>
              <a:rPr lang="ja-JP" altLang="ja-JP" smtClean="0"/>
              <a:t>万円が東アジアや太平洋の島々に</a:t>
            </a:r>
          </a:p>
          <a:p>
            <a:r>
              <a:rPr lang="en-US" altLang="ja-JP" b="1" smtClean="0"/>
              <a:t>3</a:t>
            </a:r>
            <a:r>
              <a:rPr lang="ja-JP" altLang="ja-JP" smtClean="0"/>
              <a:t>万円が中東に</a:t>
            </a:r>
          </a:p>
          <a:p>
            <a:r>
              <a:rPr lang="en-US" altLang="ja-JP" b="1" smtClean="0"/>
              <a:t>5</a:t>
            </a:r>
            <a:r>
              <a:rPr lang="ja-JP" altLang="ja-JP" smtClean="0"/>
              <a:t>万円が中南米に援助されています。</a:t>
            </a:r>
          </a:p>
          <a:p>
            <a:r>
              <a:rPr lang="ja-JP" altLang="ja-JP" smtClean="0"/>
              <a:t>ヨーロッパと北アメリカにはほとんど援助はなく、</a:t>
            </a:r>
          </a:p>
          <a:p>
            <a:r>
              <a:rPr lang="en-US" altLang="ja-JP" b="1" smtClean="0"/>
              <a:t>4</a:t>
            </a:r>
            <a:r>
              <a:rPr lang="ja-JP" altLang="ja-JP" smtClean="0"/>
              <a:t>万円は地域を指定しない援助などです。</a:t>
            </a:r>
          </a:p>
        </p:txBody>
      </p:sp>
    </p:spTree>
    <p:extLst>
      <p:ext uri="{BB962C8B-B14F-4D97-AF65-F5344CB8AC3E}">
        <p14:creationId xmlns:p14="http://schemas.microsoft.com/office/powerpoint/2010/main" val="9563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EAF5DB57-EDCA-4C63-BC9F-DCC6AE87F41C}" type="slidenum">
              <a:rPr lang="en-US" altLang="ja-JP" smtClean="0">
                <a:ea typeface="ＭＳ Ｐゴシック" charset="-128"/>
              </a:rPr>
              <a:pPr/>
              <a:t>3</a:t>
            </a:fld>
            <a:endParaRPr lang="en-US" altLang="ja-JP" smtClean="0">
              <a:ea typeface="ＭＳ Ｐゴシック"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r>
              <a:rPr lang="ja-JP" altLang="en-US" smtClean="0"/>
              <a:t>答：</a:t>
            </a:r>
            <a:r>
              <a:rPr lang="en-US" altLang="ja-JP" b="1" smtClean="0"/>
              <a:t>B.  12</a:t>
            </a:r>
            <a:r>
              <a:rPr lang="ja-JP" altLang="en-US" smtClean="0"/>
              <a:t>人に</a:t>
            </a:r>
            <a:r>
              <a:rPr lang="en-US" altLang="ja-JP" b="1" smtClean="0"/>
              <a:t>1</a:t>
            </a:r>
            <a:r>
              <a:rPr lang="ja-JP" altLang="en-US" smtClean="0"/>
              <a:t>人</a:t>
            </a:r>
          </a:p>
          <a:p>
            <a:pPr eaLnBrk="1" hangingPunct="1"/>
            <a:r>
              <a:rPr lang="ja-JP" altLang="en-US" smtClean="0"/>
              <a:t>途上国の人々、政府や国際社会は、教育予算の増加、学費の廃止、教員の質向上などに努め、学校に行けない子どもは、</a:t>
            </a:r>
            <a:r>
              <a:rPr lang="en-US" altLang="ja-JP" smtClean="0"/>
              <a:t>1999</a:t>
            </a:r>
            <a:r>
              <a:rPr lang="ja-JP" altLang="en-US" smtClean="0"/>
              <a:t>年に比べて</a:t>
            </a:r>
            <a:r>
              <a:rPr lang="en-US" altLang="ja-JP" smtClean="0"/>
              <a:t>5,000</a:t>
            </a:r>
            <a:r>
              <a:rPr lang="ja-JP" altLang="en-US" smtClean="0"/>
              <a:t>万人も減少しました。しかし、この減少のうち</a:t>
            </a:r>
            <a:r>
              <a:rPr lang="en-US" altLang="ja-JP" smtClean="0"/>
              <a:t>4</a:t>
            </a:r>
            <a:r>
              <a:rPr lang="ja-JP" altLang="en-US" smtClean="0"/>
              <a:t>分の</a:t>
            </a:r>
            <a:r>
              <a:rPr lang="en-US" altLang="ja-JP" smtClean="0"/>
              <a:t>3</a:t>
            </a:r>
            <a:r>
              <a:rPr lang="ja-JP" altLang="en-US" smtClean="0"/>
              <a:t>は</a:t>
            </a:r>
            <a:r>
              <a:rPr lang="en-US" altLang="ja-JP" smtClean="0"/>
              <a:t>1999</a:t>
            </a:r>
            <a:r>
              <a:rPr lang="ja-JP" altLang="en-US" smtClean="0"/>
              <a:t>年から</a:t>
            </a:r>
            <a:r>
              <a:rPr lang="en-US" altLang="ja-JP" smtClean="0"/>
              <a:t>2004</a:t>
            </a:r>
            <a:r>
              <a:rPr lang="ja-JP" altLang="en-US" smtClean="0"/>
              <a:t>年の間に達成されたものであり、特に金融危機が起こった</a:t>
            </a:r>
            <a:r>
              <a:rPr lang="en-US" altLang="ja-JP" smtClean="0"/>
              <a:t>2008</a:t>
            </a:r>
            <a:r>
              <a:rPr lang="ja-JP" altLang="en-US" smtClean="0"/>
              <a:t>年以降、</a:t>
            </a:r>
            <a:r>
              <a:rPr lang="en-US" altLang="ja-JP" smtClean="0"/>
              <a:t>2010</a:t>
            </a:r>
            <a:r>
              <a:rPr lang="ja-JP" altLang="en-US" smtClean="0"/>
              <a:t>年にかけては、進展はほとんど見られていません。学校に通えていない子ども</a:t>
            </a:r>
            <a:r>
              <a:rPr lang="en-US" altLang="ja-JP" smtClean="0"/>
              <a:t>100</a:t>
            </a:r>
            <a:r>
              <a:rPr lang="ja-JP" altLang="en-US" smtClean="0"/>
              <a:t>人のうち</a:t>
            </a:r>
            <a:r>
              <a:rPr lang="en-US" altLang="ja-JP" smtClean="0"/>
              <a:t>47</a:t>
            </a:r>
            <a:r>
              <a:rPr lang="ja-JP" altLang="en-US" smtClean="0"/>
              <a:t>人は今後も就学する見込みがありません。</a:t>
            </a:r>
          </a:p>
        </p:txBody>
      </p:sp>
    </p:spTree>
    <p:extLst>
      <p:ext uri="{BB962C8B-B14F-4D97-AF65-F5344CB8AC3E}">
        <p14:creationId xmlns:p14="http://schemas.microsoft.com/office/powerpoint/2010/main" val="1773670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133F870F-4081-4A26-933A-2FE8CEE75AA7}" type="slidenum">
              <a:rPr lang="en-US" altLang="ja-JP" smtClean="0">
                <a:ea typeface="ＭＳ Ｐゴシック" charset="-128"/>
              </a:rPr>
              <a:pPr/>
              <a:t>21</a:t>
            </a:fld>
            <a:endParaRPr lang="en-US" altLang="ja-JP" smtClean="0">
              <a:ea typeface="ＭＳ Ｐゴシック"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pPr eaLnBrk="1" hangingPunct="1"/>
            <a:r>
              <a:rPr lang="ja-JP" altLang="ja-JP" smtClean="0"/>
              <a:t>日本政府の「教育援助」を</a:t>
            </a:r>
            <a:r>
              <a:rPr lang="en-US" altLang="ja-JP" smtClean="0"/>
              <a:t>100</a:t>
            </a:r>
            <a:r>
              <a:rPr lang="ja-JP" altLang="ja-JP" smtClean="0"/>
              <a:t>万円とすると…</a:t>
            </a:r>
            <a:endParaRPr lang="en-US" altLang="ja-JP" u="sng" smtClean="0"/>
          </a:p>
          <a:p>
            <a:r>
              <a:rPr lang="en-US" altLang="ja-JP" b="1" smtClean="0"/>
              <a:t>22</a:t>
            </a:r>
            <a:r>
              <a:rPr lang="ja-JP" altLang="ja-JP" smtClean="0"/>
              <a:t>万円がサハラ砂漠より南のアフリカに</a:t>
            </a:r>
          </a:p>
          <a:p>
            <a:r>
              <a:rPr lang="en-US" altLang="ja-JP" b="1" smtClean="0"/>
              <a:t>11</a:t>
            </a:r>
            <a:r>
              <a:rPr lang="ja-JP" altLang="ja-JP" smtClean="0"/>
              <a:t>万円が南アジアと西アジアに</a:t>
            </a:r>
          </a:p>
          <a:p>
            <a:r>
              <a:rPr lang="en-US" altLang="ja-JP" b="1" smtClean="0"/>
              <a:t>55</a:t>
            </a:r>
            <a:r>
              <a:rPr lang="ja-JP" altLang="ja-JP" smtClean="0"/>
              <a:t>万円が東アジアや太平洋の島々に</a:t>
            </a:r>
          </a:p>
          <a:p>
            <a:r>
              <a:rPr lang="en-US" altLang="ja-JP" b="1" smtClean="0"/>
              <a:t>3</a:t>
            </a:r>
            <a:r>
              <a:rPr lang="ja-JP" altLang="ja-JP" smtClean="0"/>
              <a:t>万円が中東に</a:t>
            </a:r>
          </a:p>
          <a:p>
            <a:r>
              <a:rPr lang="en-US" altLang="ja-JP" b="1" smtClean="0"/>
              <a:t>5</a:t>
            </a:r>
            <a:r>
              <a:rPr lang="ja-JP" altLang="ja-JP" smtClean="0"/>
              <a:t>万円が中南米に援助されています。</a:t>
            </a:r>
          </a:p>
          <a:p>
            <a:r>
              <a:rPr lang="ja-JP" altLang="ja-JP" smtClean="0"/>
              <a:t>ヨーロッパと北アメリカにはほとんど援助はなく、</a:t>
            </a:r>
          </a:p>
          <a:p>
            <a:r>
              <a:rPr lang="en-US" altLang="ja-JP" b="1" smtClean="0"/>
              <a:t>4</a:t>
            </a:r>
            <a:r>
              <a:rPr lang="ja-JP" altLang="ja-JP" smtClean="0"/>
              <a:t>万円は地域を指定しない援助などです。</a:t>
            </a:r>
          </a:p>
        </p:txBody>
      </p:sp>
    </p:spTree>
    <p:extLst>
      <p:ext uri="{BB962C8B-B14F-4D97-AF65-F5344CB8AC3E}">
        <p14:creationId xmlns:p14="http://schemas.microsoft.com/office/powerpoint/2010/main" val="87601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4E07C51E-172C-4AA4-BA06-2E8DF6D504D5}" type="slidenum">
              <a:rPr lang="en-US" altLang="ja-JP" smtClean="0">
                <a:ea typeface="ＭＳ Ｐゴシック" charset="-128"/>
              </a:rPr>
              <a:pPr/>
              <a:t>22</a:t>
            </a:fld>
            <a:endParaRPr lang="en-US" altLang="ja-JP" smtClean="0">
              <a:ea typeface="ＭＳ Ｐゴシック" charset="-128"/>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pPr eaLnBrk="1" hangingPunct="1"/>
            <a:r>
              <a:rPr lang="ja-JP" altLang="ja-JP" smtClean="0"/>
              <a:t>日本政府の「教育援助」を</a:t>
            </a:r>
            <a:r>
              <a:rPr lang="en-US" altLang="ja-JP" smtClean="0"/>
              <a:t>100</a:t>
            </a:r>
            <a:r>
              <a:rPr lang="ja-JP" altLang="ja-JP" smtClean="0"/>
              <a:t>万円とすると…</a:t>
            </a:r>
            <a:endParaRPr lang="en-US" altLang="ja-JP" u="sng" smtClean="0"/>
          </a:p>
          <a:p>
            <a:r>
              <a:rPr lang="en-US" altLang="ja-JP" b="1" smtClean="0"/>
              <a:t>22</a:t>
            </a:r>
            <a:r>
              <a:rPr lang="ja-JP" altLang="ja-JP" smtClean="0"/>
              <a:t>万円がサハラ砂漠より南のアフリカに</a:t>
            </a:r>
          </a:p>
          <a:p>
            <a:r>
              <a:rPr lang="en-US" altLang="ja-JP" b="1" smtClean="0"/>
              <a:t>11</a:t>
            </a:r>
            <a:r>
              <a:rPr lang="ja-JP" altLang="ja-JP" smtClean="0"/>
              <a:t>万円が南アジアと西アジアに</a:t>
            </a:r>
          </a:p>
          <a:p>
            <a:r>
              <a:rPr lang="en-US" altLang="ja-JP" b="1" smtClean="0"/>
              <a:t>55</a:t>
            </a:r>
            <a:r>
              <a:rPr lang="ja-JP" altLang="ja-JP" smtClean="0"/>
              <a:t>万円が東アジアや太平洋の島々に</a:t>
            </a:r>
          </a:p>
          <a:p>
            <a:r>
              <a:rPr lang="en-US" altLang="ja-JP" b="1" smtClean="0"/>
              <a:t>3</a:t>
            </a:r>
            <a:r>
              <a:rPr lang="ja-JP" altLang="ja-JP" smtClean="0"/>
              <a:t>万円が中東に</a:t>
            </a:r>
          </a:p>
          <a:p>
            <a:r>
              <a:rPr lang="en-US" altLang="ja-JP" b="1" smtClean="0"/>
              <a:t>5</a:t>
            </a:r>
            <a:r>
              <a:rPr lang="ja-JP" altLang="ja-JP" smtClean="0"/>
              <a:t>万円が中南米に援助されています。</a:t>
            </a:r>
          </a:p>
          <a:p>
            <a:r>
              <a:rPr lang="ja-JP" altLang="ja-JP" smtClean="0"/>
              <a:t>ヨーロッパと北アメリカにはほとんど援助はなく、</a:t>
            </a:r>
          </a:p>
          <a:p>
            <a:r>
              <a:rPr lang="en-US" altLang="ja-JP" b="1" smtClean="0"/>
              <a:t>4</a:t>
            </a:r>
            <a:r>
              <a:rPr lang="ja-JP" altLang="ja-JP" smtClean="0"/>
              <a:t>万円は地域を指定しない援助などです。</a:t>
            </a:r>
          </a:p>
        </p:txBody>
      </p:sp>
    </p:spTree>
    <p:extLst>
      <p:ext uri="{BB962C8B-B14F-4D97-AF65-F5344CB8AC3E}">
        <p14:creationId xmlns:p14="http://schemas.microsoft.com/office/powerpoint/2010/main" val="366300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1BCCCC1A-9BCB-424F-87DC-F28F9D537BCA}" type="slidenum">
              <a:rPr lang="en-US" altLang="ja-JP" smtClean="0">
                <a:ea typeface="ＭＳ Ｐゴシック" charset="-128"/>
              </a:rPr>
              <a:pPr/>
              <a:t>23</a:t>
            </a:fld>
            <a:endParaRPr lang="en-US" altLang="ja-JP" smtClean="0">
              <a:ea typeface="ＭＳ Ｐゴシック"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u="sng" smtClean="0"/>
          </a:p>
          <a:p>
            <a:pPr eaLnBrk="1" hangingPunct="1"/>
            <a:r>
              <a:rPr lang="ja-JP" altLang="ja-JP" smtClean="0"/>
              <a:t>日本政府の「教育援助」を</a:t>
            </a:r>
            <a:r>
              <a:rPr lang="en-US" altLang="ja-JP" smtClean="0"/>
              <a:t>100</a:t>
            </a:r>
            <a:r>
              <a:rPr lang="ja-JP" altLang="ja-JP" smtClean="0"/>
              <a:t>万円とすると…</a:t>
            </a:r>
            <a:endParaRPr lang="en-US" altLang="ja-JP" u="sng" smtClean="0"/>
          </a:p>
          <a:p>
            <a:r>
              <a:rPr lang="en-US" altLang="ja-JP" b="1" smtClean="0"/>
              <a:t>22</a:t>
            </a:r>
            <a:r>
              <a:rPr lang="ja-JP" altLang="ja-JP" smtClean="0"/>
              <a:t>万円がサハラ砂漠より南のアフリカに</a:t>
            </a:r>
          </a:p>
          <a:p>
            <a:r>
              <a:rPr lang="en-US" altLang="ja-JP" b="1" smtClean="0"/>
              <a:t>11</a:t>
            </a:r>
            <a:r>
              <a:rPr lang="ja-JP" altLang="ja-JP" smtClean="0"/>
              <a:t>万円が南アジアと西アジアに</a:t>
            </a:r>
          </a:p>
          <a:p>
            <a:r>
              <a:rPr lang="en-US" altLang="ja-JP" b="1" smtClean="0"/>
              <a:t>55</a:t>
            </a:r>
            <a:r>
              <a:rPr lang="ja-JP" altLang="ja-JP" smtClean="0"/>
              <a:t>万円が東アジアや太平洋の島々に</a:t>
            </a:r>
          </a:p>
          <a:p>
            <a:r>
              <a:rPr lang="en-US" altLang="ja-JP" b="1" smtClean="0"/>
              <a:t>3</a:t>
            </a:r>
            <a:r>
              <a:rPr lang="ja-JP" altLang="ja-JP" smtClean="0"/>
              <a:t>万円が中東に</a:t>
            </a:r>
          </a:p>
          <a:p>
            <a:r>
              <a:rPr lang="en-US" altLang="ja-JP" b="1" smtClean="0"/>
              <a:t>5</a:t>
            </a:r>
            <a:r>
              <a:rPr lang="ja-JP" altLang="ja-JP" smtClean="0"/>
              <a:t>万円が中南米に援助されています。</a:t>
            </a:r>
          </a:p>
          <a:p>
            <a:r>
              <a:rPr lang="ja-JP" altLang="ja-JP" smtClean="0"/>
              <a:t>ヨーロッパと北アメリカにはほとんど援助はなく、</a:t>
            </a:r>
          </a:p>
          <a:p>
            <a:r>
              <a:rPr lang="en-US" altLang="ja-JP" b="1" smtClean="0"/>
              <a:t>4</a:t>
            </a:r>
            <a:r>
              <a:rPr lang="ja-JP" altLang="ja-JP" smtClean="0"/>
              <a:t>万円は地域を指定しない援助などです。</a:t>
            </a:r>
          </a:p>
        </p:txBody>
      </p:sp>
    </p:spTree>
    <p:extLst>
      <p:ext uri="{BB962C8B-B14F-4D97-AF65-F5344CB8AC3E}">
        <p14:creationId xmlns:p14="http://schemas.microsoft.com/office/powerpoint/2010/main" val="3804353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4D424EA9-908A-4BEB-ACF3-E9EBEF17E5D6}" type="slidenum">
              <a:rPr lang="en-US" altLang="ja-JP" smtClean="0">
                <a:ea typeface="ＭＳ Ｐゴシック" charset="-128"/>
              </a:rPr>
              <a:pPr/>
              <a:t>24</a:t>
            </a:fld>
            <a:endParaRPr lang="en-US" altLang="ja-JP" smtClean="0">
              <a:ea typeface="ＭＳ Ｐゴシック" charset="-128"/>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en-US" altLang="ja-JP" smtClean="0"/>
              <a:t>■</a:t>
            </a:r>
            <a:r>
              <a:rPr lang="ja-JP" altLang="en-US" smtClean="0"/>
              <a:t>準備するもの</a:t>
            </a:r>
          </a:p>
          <a:p>
            <a:pPr eaLnBrk="1" hangingPunct="1"/>
            <a:r>
              <a:rPr lang="ja-JP" altLang="en-US" smtClean="0"/>
              <a:t> ダイヤモンド・ランキングのワークシート（</a:t>
            </a:r>
            <a:r>
              <a:rPr lang="en-US" altLang="ja-JP" smtClean="0"/>
              <a:t>1</a:t>
            </a:r>
            <a:r>
              <a:rPr lang="ja-JP" altLang="en-US" smtClean="0"/>
              <a:t>人</a:t>
            </a:r>
            <a:r>
              <a:rPr lang="en-US" altLang="ja-JP" smtClean="0"/>
              <a:t>1</a:t>
            </a:r>
            <a:r>
              <a:rPr lang="ja-JP" altLang="en-US" smtClean="0"/>
              <a:t>枚／</a:t>
            </a:r>
            <a:r>
              <a:rPr lang="en-US" altLang="ja-JP" smtClean="0"/>
              <a:t>21</a:t>
            </a:r>
            <a:r>
              <a:rPr lang="ja-JP" altLang="en-US" smtClean="0"/>
              <a:t>頁掲載）</a:t>
            </a:r>
          </a:p>
          <a:p>
            <a:pPr eaLnBrk="1" hangingPunct="1"/>
            <a:r>
              <a:rPr lang="ja-JP" altLang="en-US" smtClean="0"/>
              <a:t> 政策提言ワークシート（小グループに</a:t>
            </a:r>
            <a:r>
              <a:rPr lang="en-US" altLang="ja-JP" smtClean="0"/>
              <a:t>1</a:t>
            </a:r>
            <a:r>
              <a:rPr lang="ja-JP" altLang="en-US" smtClean="0"/>
              <a:t>枚／</a:t>
            </a:r>
            <a:r>
              <a:rPr lang="en-US" altLang="ja-JP" smtClean="0"/>
              <a:t>22</a:t>
            </a:r>
            <a:r>
              <a:rPr lang="ja-JP" altLang="en-US" smtClean="0"/>
              <a:t>頁掲載）</a:t>
            </a:r>
          </a:p>
          <a:p>
            <a:pPr eaLnBrk="1" hangingPunct="1"/>
            <a:endParaRPr lang="ja-JP" altLang="en-US" smtClean="0"/>
          </a:p>
          <a:p>
            <a:pPr eaLnBrk="1" hangingPunct="1"/>
            <a:r>
              <a:rPr lang="ja-JP" altLang="en-US" smtClean="0"/>
              <a:t>■ 進め方</a:t>
            </a:r>
          </a:p>
          <a:p>
            <a:pPr eaLnBrk="1" hangingPunct="1"/>
            <a:r>
              <a:rPr lang="en-US" altLang="ja-JP" smtClean="0"/>
              <a:t>1. </a:t>
            </a:r>
            <a:r>
              <a:rPr lang="ja-JP" altLang="en-US" smtClean="0"/>
              <a:t>教師／進行役は以下の情報提供と問いかけをする。</a:t>
            </a:r>
          </a:p>
          <a:p>
            <a:pPr eaLnBrk="1" hangingPunct="1"/>
            <a:endParaRPr lang="ja-JP" altLang="en-US" smtClean="0"/>
          </a:p>
          <a:p>
            <a:pPr eaLnBrk="1" hangingPunct="1"/>
            <a:r>
              <a:rPr lang="ja-JP" altLang="en-US" smtClean="0"/>
              <a:t>「世界中を見渡すと、</a:t>
            </a:r>
            <a:r>
              <a:rPr lang="en-US" altLang="ja-JP" smtClean="0"/>
              <a:t>6,100 </a:t>
            </a:r>
            <a:r>
              <a:rPr lang="ja-JP" altLang="en-US" smtClean="0"/>
              <a:t>万人の子どもが学校に通っていません。世界中の子どもが学校に通えるようになるために、どんなことができるでしょうか？」</a:t>
            </a:r>
          </a:p>
          <a:p>
            <a:pPr eaLnBrk="1" hangingPunct="1"/>
            <a:r>
              <a:rPr lang="en-US" altLang="ja-JP" smtClean="0"/>
              <a:t>2. </a:t>
            </a:r>
            <a:r>
              <a:rPr lang="ja-JP" altLang="en-US" smtClean="0"/>
              <a:t>ダイヤモンド・ランキング：ダイヤモンド・ランキングのワークシートを</a:t>
            </a:r>
            <a:r>
              <a:rPr lang="en-US" altLang="ja-JP" smtClean="0"/>
              <a:t>1</a:t>
            </a:r>
            <a:r>
              <a:rPr lang="ja-JP" altLang="en-US" smtClean="0"/>
              <a:t>人</a:t>
            </a:r>
            <a:r>
              <a:rPr lang="en-US" altLang="ja-JP" smtClean="0"/>
              <a:t>1</a:t>
            </a:r>
            <a:r>
              <a:rPr lang="ja-JP" altLang="en-US" smtClean="0"/>
              <a:t>枚配付し、個人で作業する。次に、</a:t>
            </a:r>
            <a:r>
              <a:rPr lang="en-US" altLang="ja-JP" smtClean="0"/>
              <a:t>4</a:t>
            </a:r>
            <a:r>
              <a:rPr lang="ja-JP" altLang="en-US" smtClean="0"/>
              <a:t>～</a:t>
            </a:r>
            <a:r>
              <a:rPr lang="en-US" altLang="ja-JP" smtClean="0"/>
              <a:t>6</a:t>
            </a:r>
            <a:r>
              <a:rPr lang="ja-JP" altLang="en-US" smtClean="0"/>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eaLnBrk="1" hangingPunct="1"/>
            <a:r>
              <a:rPr lang="en-US" altLang="ja-JP" smtClean="0"/>
              <a:t>3. </a:t>
            </a:r>
            <a:r>
              <a:rPr lang="ja-JP" altLang="en-US" smtClean="0"/>
              <a:t>政策提言：小グループで「ダイヤモンド・ランキング」のワークシートや意見交換をもとに、政策提言ワークシートに記入する。</a:t>
            </a:r>
          </a:p>
          <a:p>
            <a:pPr eaLnBrk="1" hangingPunct="1"/>
            <a:r>
              <a:rPr lang="en-US" altLang="ja-JP" smtClean="0"/>
              <a:t>4. </a:t>
            </a:r>
            <a:r>
              <a:rPr lang="ja-JP" altLang="en-US" smtClean="0"/>
              <a:t>全体で共有する。</a:t>
            </a:r>
          </a:p>
          <a:p>
            <a:pPr eaLnBrk="1" hangingPunct="1"/>
            <a:endParaRPr lang="en-US" altLang="ja-JP" smtClean="0"/>
          </a:p>
        </p:txBody>
      </p:sp>
    </p:spTree>
    <p:extLst>
      <p:ext uri="{BB962C8B-B14F-4D97-AF65-F5344CB8AC3E}">
        <p14:creationId xmlns:p14="http://schemas.microsoft.com/office/powerpoint/2010/main" val="297235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662718EB-5196-4C6E-886B-7FDAA5F5CB7E}" type="slidenum">
              <a:rPr lang="en-US" altLang="ja-JP" smtClean="0">
                <a:ea typeface="ＭＳ Ｐゴシック" charset="-128"/>
              </a:rPr>
              <a:pPr/>
              <a:t>4</a:t>
            </a:fld>
            <a:endParaRPr lang="en-US" altLang="ja-JP" smtClean="0">
              <a:ea typeface="ＭＳ Ｐゴシック" charset="-128"/>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r>
              <a:rPr lang="ja-JP" altLang="en-US" smtClean="0"/>
              <a:t>答：全部正解</a:t>
            </a:r>
          </a:p>
          <a:p>
            <a:pPr eaLnBrk="1" hangingPunct="1"/>
            <a:r>
              <a:rPr lang="ja-JP" altLang="en-US" smtClean="0"/>
              <a:t>すべて正解です。これらの背景には紛争や貧困などはもちろん、教育への無理解や女の子など社会的弱者への差別といった、さまざまな問題があります。女の子の場合には、学校や通学路が安全でないこと、水くみなどの家事労働の負担、学校に男女別のトイレや安全な飲料水がないこと、女子教員の不足などの理由が加わります。</a:t>
            </a:r>
            <a:endParaRPr lang="en-US" altLang="ja-JP" smtClean="0"/>
          </a:p>
          <a:p>
            <a:pPr eaLnBrk="1" hangingPunct="1"/>
            <a:r>
              <a:rPr lang="ja-JP" altLang="en-US" smtClean="0"/>
              <a:t>また、途上国では、特に障害児は最も教育の機会を奪われている子どもたちです。障害を持つ女の子たちは、より教育の機会を奪われています。</a:t>
            </a:r>
          </a:p>
        </p:txBody>
      </p:sp>
    </p:spTree>
    <p:extLst>
      <p:ext uri="{BB962C8B-B14F-4D97-AF65-F5344CB8AC3E}">
        <p14:creationId xmlns:p14="http://schemas.microsoft.com/office/powerpoint/2010/main" val="61359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B4BFD453-8049-4D6A-A31C-8BB039EBDEEB}" type="slidenum">
              <a:rPr lang="en-US" altLang="ja-JP" smtClean="0">
                <a:ea typeface="ＭＳ Ｐゴシック" charset="-128"/>
              </a:rPr>
              <a:pPr/>
              <a:t>5</a:t>
            </a:fld>
            <a:endParaRPr lang="en-US" altLang="ja-JP" smtClean="0">
              <a:ea typeface="ＭＳ Ｐゴシック"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r>
              <a:rPr lang="ja-JP" altLang="en-US" smtClean="0"/>
              <a:t>答：</a:t>
            </a:r>
            <a:r>
              <a:rPr lang="en-US" altLang="ja-JP" b="1" smtClean="0"/>
              <a:t>A.  5</a:t>
            </a:r>
            <a:r>
              <a:rPr lang="ja-JP" altLang="en-US" smtClean="0"/>
              <a:t>人に</a:t>
            </a:r>
            <a:r>
              <a:rPr lang="en-US" altLang="ja-JP" b="1" smtClean="0"/>
              <a:t>1</a:t>
            </a:r>
            <a:r>
              <a:rPr lang="ja-JP" altLang="en-US" smtClean="0"/>
              <a:t>人</a:t>
            </a:r>
          </a:p>
          <a:p>
            <a:pPr eaLnBrk="1" hangingPunct="1"/>
            <a:r>
              <a:rPr lang="ja-JP" altLang="en-US" smtClean="0"/>
              <a:t>途上国の人々・政府や国際社会の努力で小学校の就学率は男女ともに大きく改善しました。しかし、一旦は入学できたとしても、貧困、家事労働や家族・地域の理解不足などから、多くの子どもたちが小学校や中学校を中途退学しています。</a:t>
            </a:r>
          </a:p>
        </p:txBody>
      </p:sp>
    </p:spTree>
    <p:extLst>
      <p:ext uri="{BB962C8B-B14F-4D97-AF65-F5344CB8AC3E}">
        <p14:creationId xmlns:p14="http://schemas.microsoft.com/office/powerpoint/2010/main" val="152080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6CAB3AFD-0789-4283-A41F-047D530F0F6F}" type="slidenum">
              <a:rPr lang="en-US" altLang="ja-JP" smtClean="0">
                <a:ea typeface="ＭＳ Ｐゴシック" charset="-128"/>
              </a:rPr>
              <a:pPr/>
              <a:t>6</a:t>
            </a:fld>
            <a:endParaRPr lang="en-US" altLang="ja-JP" smtClean="0">
              <a:ea typeface="ＭＳ Ｐゴシック" charset="-128"/>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r>
              <a:rPr lang="ja-JP" altLang="en-US" smtClean="0"/>
              <a:t>答：</a:t>
            </a:r>
            <a:r>
              <a:rPr lang="en-US" altLang="ja-JP" b="1" smtClean="0"/>
              <a:t>A.  2</a:t>
            </a:r>
            <a:r>
              <a:rPr lang="ja-JP" altLang="en-US" smtClean="0"/>
              <a:t>人に</a:t>
            </a:r>
            <a:r>
              <a:rPr lang="en-US" altLang="ja-JP" b="1" smtClean="0"/>
              <a:t>1</a:t>
            </a:r>
            <a:r>
              <a:rPr lang="ja-JP" altLang="en-US" smtClean="0"/>
              <a:t>人</a:t>
            </a:r>
          </a:p>
          <a:p>
            <a:pPr eaLnBrk="1" hangingPunct="1"/>
            <a:r>
              <a:rPr lang="ja-JP" altLang="en-US" smtClean="0"/>
              <a:t>女の子の小学校の中途退学の割合は男の子と比べ、より高い現状です。中でもサハラ以南のアフリカ地域では、女の子の</a:t>
            </a:r>
            <a:r>
              <a:rPr lang="en-US" altLang="ja-JP" smtClean="0"/>
              <a:t>2</a:t>
            </a:r>
            <a:r>
              <a:rPr lang="ja-JP" altLang="en-US" smtClean="0"/>
              <a:t>人に</a:t>
            </a:r>
            <a:r>
              <a:rPr lang="en-US" altLang="ja-JP" smtClean="0"/>
              <a:t>1</a:t>
            </a:r>
            <a:r>
              <a:rPr lang="ja-JP" altLang="en-US" smtClean="0"/>
              <a:t>人が小学校を中途退学する深刻な状況です。世界では、</a:t>
            </a:r>
            <a:r>
              <a:rPr lang="en-US" altLang="ja-JP" smtClean="0"/>
              <a:t>6,500</a:t>
            </a:r>
            <a:r>
              <a:rPr lang="ja-JP" altLang="en-US" smtClean="0"/>
              <a:t>万人の女の子が小・中学校を修了できずにおり、中学校におけるその割合は</a:t>
            </a:r>
            <a:r>
              <a:rPr lang="en-US" altLang="ja-JP" smtClean="0"/>
              <a:t>5</a:t>
            </a:r>
            <a:r>
              <a:rPr lang="ja-JP" altLang="en-US" smtClean="0"/>
              <a:t>人に</a:t>
            </a:r>
            <a:r>
              <a:rPr lang="en-US" altLang="ja-JP" smtClean="0"/>
              <a:t>1</a:t>
            </a:r>
            <a:r>
              <a:rPr lang="ja-JP" altLang="en-US" smtClean="0"/>
              <a:t>人です。</a:t>
            </a:r>
          </a:p>
          <a:p>
            <a:pPr eaLnBrk="1" hangingPunct="1"/>
            <a:endParaRPr lang="en-US" altLang="ja-JP" b="1" smtClean="0"/>
          </a:p>
        </p:txBody>
      </p:sp>
    </p:spTree>
    <p:extLst>
      <p:ext uri="{BB962C8B-B14F-4D97-AF65-F5344CB8AC3E}">
        <p14:creationId xmlns:p14="http://schemas.microsoft.com/office/powerpoint/2010/main" val="134941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8988547D-71C0-4356-A9B6-FB58FDBBE1EF}" type="slidenum">
              <a:rPr lang="en-US" altLang="ja-JP" smtClean="0">
                <a:ea typeface="ＭＳ Ｐゴシック" charset="-128"/>
              </a:rPr>
              <a:pPr/>
              <a:t>7</a:t>
            </a:fld>
            <a:endParaRPr lang="en-US" altLang="ja-JP" smtClean="0">
              <a:ea typeface="ＭＳ Ｐゴシック" charset="-128"/>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ja-JP" altLang="en-US" smtClean="0"/>
              <a:t>答：</a:t>
            </a:r>
            <a:r>
              <a:rPr lang="en-US" altLang="ja-JP" b="1" smtClean="0"/>
              <a:t>B.  6</a:t>
            </a:r>
            <a:r>
              <a:rPr lang="ja-JP" altLang="en-US" smtClean="0"/>
              <a:t>人に</a:t>
            </a:r>
            <a:r>
              <a:rPr lang="en-US" altLang="ja-JP" b="1" smtClean="0"/>
              <a:t>1</a:t>
            </a:r>
            <a:r>
              <a:rPr lang="ja-JP" altLang="en-US" smtClean="0"/>
              <a:t>人</a:t>
            </a:r>
          </a:p>
          <a:p>
            <a:pPr eaLnBrk="1" hangingPunct="1"/>
            <a:r>
              <a:rPr lang="ja-JP" altLang="en-US" smtClean="0"/>
              <a:t>大人の</a:t>
            </a:r>
            <a:r>
              <a:rPr lang="en-US" altLang="ja-JP" smtClean="0"/>
              <a:t>6</a:t>
            </a:r>
            <a:r>
              <a:rPr lang="ja-JP" altLang="en-US" smtClean="0"/>
              <a:t>人に</a:t>
            </a:r>
            <a:r>
              <a:rPr lang="en-US" altLang="ja-JP" smtClean="0"/>
              <a:t>1</a:t>
            </a:r>
            <a:r>
              <a:rPr lang="ja-JP" altLang="en-US" smtClean="0"/>
              <a:t>人にあたる</a:t>
            </a:r>
            <a:r>
              <a:rPr lang="en-US" altLang="ja-JP" smtClean="0"/>
              <a:t>7</a:t>
            </a:r>
            <a:r>
              <a:rPr lang="ja-JP" altLang="en-US" smtClean="0"/>
              <a:t>億</a:t>
            </a:r>
            <a:r>
              <a:rPr lang="en-US" altLang="ja-JP" smtClean="0"/>
              <a:t>7,400</a:t>
            </a:r>
            <a:r>
              <a:rPr lang="ja-JP" altLang="en-US" smtClean="0"/>
              <a:t>万人の人々は読み書きができません。そしてその</a:t>
            </a:r>
            <a:r>
              <a:rPr lang="en-US" altLang="ja-JP" smtClean="0"/>
              <a:t>3</a:t>
            </a:r>
            <a:r>
              <a:rPr lang="ja-JP" altLang="en-US" smtClean="0"/>
              <a:t>分の</a:t>
            </a:r>
            <a:r>
              <a:rPr lang="en-US" altLang="ja-JP" smtClean="0"/>
              <a:t>2</a:t>
            </a:r>
            <a:r>
              <a:rPr lang="ja-JP" altLang="en-US" smtClean="0"/>
              <a:t>は女性です。読み書きができないと、必要な情報を手に入れられないことで様々な不利益を被るばかりでなく、自分の意思や要求を書面で伝えられず、社会的な権利が大幅に制約されます。</a:t>
            </a:r>
          </a:p>
        </p:txBody>
      </p:sp>
    </p:spTree>
    <p:extLst>
      <p:ext uri="{BB962C8B-B14F-4D97-AF65-F5344CB8AC3E}">
        <p14:creationId xmlns:p14="http://schemas.microsoft.com/office/powerpoint/2010/main" val="395308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10C6DE46-6B88-42E8-BAFE-1E4CCA52CEAE}" type="slidenum">
              <a:rPr lang="en-US" altLang="ja-JP" smtClean="0">
                <a:ea typeface="ＭＳ Ｐゴシック" charset="-128"/>
              </a:rPr>
              <a:pPr/>
              <a:t>8</a:t>
            </a:fld>
            <a:endParaRPr lang="en-US" altLang="ja-JP" smtClean="0">
              <a:ea typeface="ＭＳ Ｐゴシック" charset="-128"/>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spcBef>
                <a:spcPct val="50000"/>
              </a:spcBef>
            </a:pPr>
            <a:r>
              <a:rPr lang="ja-JP" altLang="en-US" sz="1000" u="sng" smtClean="0">
                <a:solidFill>
                  <a:schemeClr val="bg2"/>
                </a:solidFill>
              </a:rPr>
              <a:t>アクティビティ</a:t>
            </a:r>
            <a:r>
              <a:rPr lang="en-US" altLang="ja-JP" sz="1000" u="sng" smtClean="0">
                <a:solidFill>
                  <a:schemeClr val="bg2"/>
                </a:solidFill>
              </a:rPr>
              <a:t>2-A</a:t>
            </a:r>
          </a:p>
          <a:p>
            <a:pPr eaLnBrk="1" hangingPunct="1">
              <a:lnSpc>
                <a:spcPct val="80000"/>
              </a:lnSpc>
            </a:pPr>
            <a:endParaRPr lang="en-US" altLang="ja-JP" sz="1000" u="sng" smtClean="0"/>
          </a:p>
          <a:p>
            <a:pPr eaLnBrk="1" hangingPunct="1">
              <a:lnSpc>
                <a:spcPct val="80000"/>
              </a:lnSpc>
            </a:pPr>
            <a:r>
              <a:rPr lang="en-US" altLang="ja-JP" sz="1000" smtClean="0"/>
              <a:t>■</a:t>
            </a:r>
            <a:r>
              <a:rPr lang="ja-JP" altLang="en-US" sz="1000" smtClean="0"/>
              <a:t>導入</a:t>
            </a:r>
          </a:p>
          <a:p>
            <a:pPr eaLnBrk="1" hangingPunct="1">
              <a:lnSpc>
                <a:spcPct val="80000"/>
              </a:lnSpc>
            </a:pPr>
            <a:r>
              <a:rPr lang="ja-JP" altLang="en-US" sz="1000" smtClean="0"/>
              <a:t>「先ほどのクイズで、世界では</a:t>
            </a:r>
            <a:r>
              <a:rPr lang="en-US" altLang="ja-JP" sz="1000" smtClean="0"/>
              <a:t>6</a:t>
            </a:r>
            <a:r>
              <a:rPr lang="ja-JP" altLang="en-US" sz="1000" smtClean="0"/>
              <a:t>人に</a:t>
            </a:r>
            <a:r>
              <a:rPr lang="en-US" altLang="ja-JP" sz="1000" smtClean="0"/>
              <a:t>1</a:t>
            </a:r>
            <a:r>
              <a:rPr lang="ja-JP" altLang="en-US" sz="1000" smtClean="0"/>
              <a:t>人の大人が文字の読み書きができないということを知りましたが、文字の読み書きができないと、どんなことがあるでしょう？」など、導入の言葉ではじめる。</a:t>
            </a:r>
          </a:p>
          <a:p>
            <a:pPr eaLnBrk="1" hangingPunct="1">
              <a:lnSpc>
                <a:spcPct val="80000"/>
              </a:lnSpc>
            </a:pPr>
            <a:endParaRPr lang="ja-JP" altLang="en-US" sz="1000" smtClean="0"/>
          </a:p>
          <a:p>
            <a:pPr eaLnBrk="1" hangingPunct="1">
              <a:lnSpc>
                <a:spcPct val="80000"/>
              </a:lnSpc>
            </a:pPr>
            <a:r>
              <a:rPr lang="ja-JP" altLang="en-US" sz="1000" smtClean="0"/>
              <a:t>■すすめ方</a:t>
            </a:r>
            <a:r>
              <a:rPr lang="en-US" altLang="ja-JP" sz="1000" b="1" smtClean="0"/>
              <a:t>1</a:t>
            </a:r>
            <a:r>
              <a:rPr lang="ja-JP" altLang="en-US" sz="1000" smtClean="0"/>
              <a:t>＜小中学生対象の場合～薬瓶を選ぶ＞</a:t>
            </a:r>
          </a:p>
          <a:p>
            <a:pPr eaLnBrk="1" hangingPunct="1">
              <a:lnSpc>
                <a:spcPct val="80000"/>
              </a:lnSpc>
            </a:pPr>
            <a:r>
              <a:rPr lang="en-US" altLang="ja-JP" sz="1000" smtClean="0"/>
              <a:t>1</a:t>
            </a:r>
            <a:r>
              <a:rPr lang="ja-JP" altLang="en-US" sz="1000" smtClean="0"/>
              <a:t>． 準備：塩水、砂糖水、普通の水を入れたペットボトルまたはコップをそれぞれご用意ください。下のラベルを切り、塩水には</a:t>
            </a:r>
            <a:r>
              <a:rPr lang="en-US" altLang="ja-JP" sz="1000" smtClean="0"/>
              <a:t>A</a:t>
            </a:r>
            <a:r>
              <a:rPr lang="ja-JP" altLang="en-US" sz="1000" smtClean="0"/>
              <a:t>のラベル「毒（ネズミ用）」、砂糖水には</a:t>
            </a:r>
            <a:r>
              <a:rPr lang="en-US" altLang="ja-JP" sz="1000" smtClean="0"/>
              <a:t>B </a:t>
            </a:r>
            <a:r>
              <a:rPr lang="ja-JP" altLang="en-US" sz="1000" smtClean="0"/>
              <a:t>のラベル「熱冷まし」、普通の水には</a:t>
            </a:r>
            <a:r>
              <a:rPr lang="en-US" altLang="ja-JP" sz="1000" smtClean="0"/>
              <a:t>C</a:t>
            </a:r>
            <a:r>
              <a:rPr lang="ja-JP" altLang="en-US" sz="1000" smtClean="0"/>
              <a:t>のラベル「栄養」を貼ります。</a:t>
            </a:r>
          </a:p>
          <a:p>
            <a:pPr eaLnBrk="1" hangingPunct="1">
              <a:lnSpc>
                <a:spcPct val="80000"/>
              </a:lnSpc>
            </a:pPr>
            <a:r>
              <a:rPr lang="en-US" altLang="ja-JP" sz="1000" smtClean="0"/>
              <a:t>2</a:t>
            </a:r>
            <a:r>
              <a:rPr lang="ja-JP" altLang="en-US" sz="1000" smtClean="0"/>
              <a:t>． ストーリーを読む：全体に向け、進行役は以下のストーリーを音読する。</a:t>
            </a:r>
          </a:p>
          <a:p>
            <a:pPr eaLnBrk="1" hangingPunct="1">
              <a:lnSpc>
                <a:spcPct val="80000"/>
              </a:lnSpc>
            </a:pPr>
            <a:r>
              <a:rPr lang="en-US" altLang="ja-JP" sz="1000" smtClean="0"/>
              <a:t>3</a:t>
            </a:r>
            <a:r>
              <a:rPr lang="ja-JP" altLang="en-US" sz="1000" smtClean="0"/>
              <a:t>． ボトルを選ぶ：グループまたは個人で、どのペットボトルの水を飲むか選んでもらう。挙手などで、どのボトルを選んだのか、なぜそのボトルを選んだのかを全体で共有する。それぞれの選択肢の中から</a:t>
            </a:r>
            <a:r>
              <a:rPr lang="en-US" altLang="ja-JP" sz="1000" smtClean="0"/>
              <a:t>1</a:t>
            </a:r>
            <a:r>
              <a:rPr lang="ja-JP" altLang="en-US" sz="1000" smtClean="0"/>
              <a:t>人ずつ代表者に前に出てきてもらい、実際に水を飲んでもらった後、それぞれのラベルの意味を伝える。</a:t>
            </a:r>
          </a:p>
          <a:p>
            <a:pPr eaLnBrk="1" hangingPunct="1">
              <a:lnSpc>
                <a:spcPct val="80000"/>
              </a:lnSpc>
            </a:pPr>
            <a:r>
              <a:rPr lang="en-US" altLang="ja-JP" sz="1000" smtClean="0"/>
              <a:t>4</a:t>
            </a:r>
            <a:r>
              <a:rPr lang="ja-JP" altLang="en-US" sz="1000" smtClean="0"/>
              <a:t>．ふりかえり：ボトルを選んだ時、ラベルの意味を知った時、どんな気持ちがしたか全体で共有する。</a:t>
            </a:r>
          </a:p>
          <a:p>
            <a:pPr eaLnBrk="1" hangingPunct="1">
              <a:lnSpc>
                <a:spcPct val="80000"/>
              </a:lnSpc>
            </a:pPr>
            <a:endParaRPr lang="ja-JP" altLang="en-US" sz="1000" smtClean="0"/>
          </a:p>
          <a:p>
            <a:pPr eaLnBrk="1" hangingPunct="1">
              <a:lnSpc>
                <a:spcPct val="80000"/>
              </a:lnSpc>
            </a:pPr>
            <a:r>
              <a:rPr lang="ja-JP" altLang="en-US" sz="1000" smtClean="0"/>
              <a:t>◆ストーリー◆</a:t>
            </a:r>
          </a:p>
          <a:p>
            <a:pPr eaLnBrk="1" hangingPunct="1">
              <a:lnSpc>
                <a:spcPct val="80000"/>
              </a:lnSpc>
            </a:pPr>
            <a:r>
              <a:rPr lang="ja-JP" altLang="en-US" sz="1000" smtClean="0"/>
              <a:t>あなたのお母さんが高熱を出して苦しんでいます。でもこの村にお医者さんはいません。医者のいる町には、山道を１日歩いた上にバスに</a:t>
            </a:r>
            <a:r>
              <a:rPr lang="en-US" altLang="ja-JP" sz="1000" smtClean="0"/>
              <a:t>7 </a:t>
            </a:r>
            <a:r>
              <a:rPr lang="ja-JP" altLang="en-US" sz="1000" smtClean="0"/>
              <a:t>時間も乗らなければ辿りつけません。村では学校の先生の家に薬が少し置いてあり、困ったときには先生から薬をわけてもらっています。先生の家を訪ねてみると先生は町まで出かけていて留守でした。戸棚には薬の瓶がいくつかありますが、先生以外は瓶の文字を読めません。いつも熱の出たときに使う薬と同じような瓶が</a:t>
            </a:r>
            <a:r>
              <a:rPr lang="en-US" altLang="ja-JP" sz="1000" smtClean="0"/>
              <a:t>3 </a:t>
            </a:r>
            <a:r>
              <a:rPr lang="ja-JP" altLang="en-US" sz="1000" smtClean="0"/>
              <a:t>つありましたが区別がつきません。さあ、どうしましょう？選んだペットボトルの水を飲んだ結果は</a:t>
            </a:r>
            <a:r>
              <a:rPr lang="en-US" altLang="ja-JP" sz="1000" smtClean="0"/>
              <a:t>…</a:t>
            </a:r>
            <a:r>
              <a:rPr lang="ja-JP" altLang="en-US" sz="1000" smtClean="0"/>
              <a:t>？ </a:t>
            </a:r>
          </a:p>
          <a:p>
            <a:pPr eaLnBrk="1" hangingPunct="1">
              <a:lnSpc>
                <a:spcPct val="80000"/>
              </a:lnSpc>
            </a:pPr>
            <a:endParaRPr lang="ja-JP" altLang="en-US" sz="1000" smtClean="0"/>
          </a:p>
          <a:p>
            <a:pPr eaLnBrk="1" hangingPunct="1">
              <a:lnSpc>
                <a:spcPct val="80000"/>
              </a:lnSpc>
            </a:pPr>
            <a:r>
              <a:rPr lang="en-US" altLang="ja-JP" sz="1000" smtClean="0"/>
              <a:t>※</a:t>
            </a:r>
            <a:r>
              <a:rPr lang="ja-JP" altLang="en-US" sz="1000" smtClean="0"/>
              <a:t>ネパールやインドで使われているデバナガリ文字を使って、</a:t>
            </a:r>
            <a:r>
              <a:rPr lang="en-US" altLang="ja-JP" sz="1000" smtClean="0"/>
              <a:t>A: </a:t>
            </a:r>
            <a:r>
              <a:rPr lang="ja-JP" altLang="en-US" sz="1000" smtClean="0"/>
              <a:t>「毒（ネズミ用）」、</a:t>
            </a:r>
            <a:r>
              <a:rPr lang="en-US" altLang="ja-JP" sz="1000" smtClean="0"/>
              <a:t>B: </a:t>
            </a:r>
            <a:r>
              <a:rPr lang="ja-JP" altLang="en-US" sz="1000" smtClean="0"/>
              <a:t>「熱冷まし」、</a:t>
            </a:r>
            <a:r>
              <a:rPr lang="en-US" altLang="ja-JP" sz="1000" smtClean="0"/>
              <a:t>C: </a:t>
            </a:r>
            <a:r>
              <a:rPr lang="ja-JP" altLang="en-US" sz="1000" smtClean="0"/>
              <a:t>「栄養」と書かれています。</a:t>
            </a:r>
          </a:p>
          <a:p>
            <a:pPr eaLnBrk="1" hangingPunct="1">
              <a:lnSpc>
                <a:spcPct val="80000"/>
              </a:lnSpc>
            </a:pPr>
            <a:endParaRPr lang="ja-JP" altLang="en-US" sz="1000" smtClean="0"/>
          </a:p>
          <a:p>
            <a:pPr eaLnBrk="1" hangingPunct="1">
              <a:lnSpc>
                <a:spcPct val="80000"/>
              </a:lnSpc>
            </a:pPr>
            <a:endParaRPr lang="en-US" altLang="ja-JP" sz="1000" smtClean="0"/>
          </a:p>
        </p:txBody>
      </p:sp>
    </p:spTree>
    <p:extLst>
      <p:ext uri="{BB962C8B-B14F-4D97-AF65-F5344CB8AC3E}">
        <p14:creationId xmlns:p14="http://schemas.microsoft.com/office/powerpoint/2010/main" val="224700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EA4E7A0C-370E-4FF6-9E45-3AF0F330065F}" type="slidenum">
              <a:rPr lang="en-US" altLang="ja-JP" smtClean="0">
                <a:ea typeface="ＭＳ Ｐゴシック" charset="-128"/>
              </a:rPr>
              <a:pPr/>
              <a:t>9</a:t>
            </a:fld>
            <a:endParaRPr lang="en-US" altLang="ja-JP" smtClean="0">
              <a:ea typeface="ＭＳ Ｐゴシック"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lnSpc>
                <a:spcPct val="90000"/>
              </a:lnSpc>
            </a:pPr>
            <a:r>
              <a:rPr lang="en-US" altLang="ja-JP" smtClean="0"/>
              <a:t>■</a:t>
            </a:r>
            <a:r>
              <a:rPr lang="ja-JP" altLang="en-US" smtClean="0"/>
              <a:t>問いかけ</a:t>
            </a:r>
          </a:p>
          <a:p>
            <a:pPr eaLnBrk="1" hangingPunct="1">
              <a:lnSpc>
                <a:spcPct val="90000"/>
              </a:lnSpc>
            </a:pPr>
            <a:r>
              <a:rPr lang="ja-JP" altLang="en-US" smtClean="0"/>
              <a:t>「読み書きができないとどんなことができないと思いますか？」</a:t>
            </a:r>
          </a:p>
          <a:p>
            <a:pPr eaLnBrk="1" hangingPunct="1">
              <a:lnSpc>
                <a:spcPct val="90000"/>
              </a:lnSpc>
            </a:pPr>
            <a:r>
              <a:rPr lang="ja-JP" altLang="en-US" smtClean="0"/>
              <a:t>本が読めない／名前を書けない／計算ができない／地図が読めない／自信を持って行動できない</a:t>
            </a:r>
          </a:p>
          <a:p>
            <a:pPr eaLnBrk="1" hangingPunct="1">
              <a:lnSpc>
                <a:spcPct val="90000"/>
              </a:lnSpc>
            </a:pPr>
            <a:r>
              <a:rPr lang="ja-JP" altLang="en-US" smtClean="0"/>
              <a:t>「文字が読み書きできるとどんなことができますか？」</a:t>
            </a:r>
          </a:p>
          <a:p>
            <a:pPr eaLnBrk="1" hangingPunct="1">
              <a:lnSpc>
                <a:spcPct val="90000"/>
              </a:lnSpc>
            </a:pPr>
            <a:r>
              <a:rPr lang="ja-JP" altLang="en-US" smtClean="0"/>
              <a:t>勉強ができる／本が読める／インターネットが使える／手紙が書ける／メールができる／小説を書ける／</a:t>
            </a:r>
          </a:p>
          <a:p>
            <a:pPr eaLnBrk="1" hangingPunct="1">
              <a:lnSpc>
                <a:spcPct val="90000"/>
              </a:lnSpc>
            </a:pPr>
            <a:r>
              <a:rPr lang="ja-JP" altLang="en-US" smtClean="0"/>
              <a:t>自分の意見を表現することができる／新しい知識・情報を手に入れることができる</a:t>
            </a:r>
          </a:p>
          <a:p>
            <a:pPr eaLnBrk="1" hangingPunct="1">
              <a:lnSpc>
                <a:spcPct val="90000"/>
              </a:lnSpc>
            </a:pPr>
            <a:endParaRPr lang="ja-JP" altLang="en-US" smtClean="0"/>
          </a:p>
          <a:p>
            <a:pPr eaLnBrk="1" hangingPunct="1">
              <a:lnSpc>
                <a:spcPct val="90000"/>
              </a:lnSpc>
            </a:pPr>
            <a:r>
              <a:rPr lang="ja-JP" altLang="en-US" smtClean="0"/>
              <a:t>■すすめ方</a:t>
            </a:r>
            <a:r>
              <a:rPr lang="en-US" altLang="ja-JP" b="1" smtClean="0"/>
              <a:t>2</a:t>
            </a:r>
            <a:r>
              <a:rPr lang="ja-JP" altLang="en-US" smtClean="0"/>
              <a:t>＜高校生～大学生対象の場合～就職先をみつける＞</a:t>
            </a:r>
          </a:p>
          <a:p>
            <a:pPr eaLnBrk="1" hangingPunct="1">
              <a:lnSpc>
                <a:spcPct val="90000"/>
              </a:lnSpc>
            </a:pPr>
            <a:r>
              <a:rPr lang="en-US" altLang="ja-JP" smtClean="0"/>
              <a:t>1</a:t>
            </a:r>
            <a:r>
              <a:rPr lang="ja-JP" altLang="en-US" smtClean="0"/>
              <a:t>． 準備：</a:t>
            </a:r>
            <a:r>
              <a:rPr lang="en-US" altLang="ja-JP" smtClean="0"/>
              <a:t>3</a:t>
            </a:r>
            <a:r>
              <a:rPr lang="ja-JP" altLang="en-US" smtClean="0"/>
              <a:t>枚の求人広告</a:t>
            </a:r>
            <a:r>
              <a:rPr lang="en-US" altLang="ja-JP" smtClean="0"/>
              <a:t>A</a:t>
            </a:r>
            <a:r>
              <a:rPr lang="ja-JP" altLang="en-US" smtClean="0"/>
              <a:t>～</a:t>
            </a:r>
            <a:r>
              <a:rPr lang="en-US" altLang="ja-JP" smtClean="0"/>
              <a:t>C</a:t>
            </a:r>
            <a:r>
              <a:rPr lang="ja-JP" altLang="en-US" smtClean="0"/>
              <a:t>グループ数分印刷し、点線で左右（タイ語／日本語）に切り分けておく。（別紙）</a:t>
            </a:r>
          </a:p>
          <a:p>
            <a:pPr eaLnBrk="1" hangingPunct="1">
              <a:lnSpc>
                <a:spcPct val="90000"/>
              </a:lnSpc>
            </a:pPr>
            <a:r>
              <a:rPr lang="en-US" altLang="ja-JP" smtClean="0"/>
              <a:t>2</a:t>
            </a:r>
            <a:r>
              <a:rPr lang="ja-JP" altLang="en-US" smtClean="0"/>
              <a:t>． 求人広告を読む：グループに左側のタイ語の求人広告を配付し、読んでみる。</a:t>
            </a:r>
          </a:p>
          <a:p>
            <a:pPr eaLnBrk="1" hangingPunct="1">
              <a:lnSpc>
                <a:spcPct val="90000"/>
              </a:lnSpc>
            </a:pPr>
            <a:r>
              <a:rPr lang="en-US" altLang="ja-JP" smtClean="0"/>
              <a:t>3</a:t>
            </a:r>
            <a:r>
              <a:rPr lang="ja-JP" altLang="en-US" smtClean="0"/>
              <a:t>． グループで、自分が仕事をするのであれば、どの求人に応募するか選ぶ。</a:t>
            </a:r>
          </a:p>
          <a:p>
            <a:pPr eaLnBrk="1" hangingPunct="1">
              <a:lnSpc>
                <a:spcPct val="90000"/>
              </a:lnSpc>
            </a:pPr>
            <a:r>
              <a:rPr lang="en-US" altLang="ja-JP" smtClean="0"/>
              <a:t>4</a:t>
            </a:r>
            <a:r>
              <a:rPr lang="ja-JP" altLang="en-US" smtClean="0"/>
              <a:t>． グループで、どの求人を選んだのか、その理由を全体で共有する。</a:t>
            </a:r>
          </a:p>
          <a:p>
            <a:pPr eaLnBrk="1" hangingPunct="1">
              <a:lnSpc>
                <a:spcPct val="90000"/>
              </a:lnSpc>
            </a:pPr>
            <a:r>
              <a:rPr lang="en-US" altLang="ja-JP" smtClean="0"/>
              <a:t>5</a:t>
            </a:r>
            <a:r>
              <a:rPr lang="ja-JP" altLang="en-US" smtClean="0"/>
              <a:t>． 求人広告</a:t>
            </a:r>
            <a:r>
              <a:rPr lang="en-US" altLang="ja-JP" smtClean="0"/>
              <a:t>A</a:t>
            </a:r>
            <a:r>
              <a:rPr lang="ja-JP" altLang="en-US" smtClean="0"/>
              <a:t>～</a:t>
            </a:r>
            <a:r>
              <a:rPr lang="en-US" altLang="ja-JP" smtClean="0"/>
              <a:t>C</a:t>
            </a:r>
            <a:r>
              <a:rPr lang="ja-JP" altLang="en-US" smtClean="0"/>
              <a:t>の日本語の意味を伝える。</a:t>
            </a:r>
          </a:p>
          <a:p>
            <a:pPr eaLnBrk="1" hangingPunct="1">
              <a:lnSpc>
                <a:spcPct val="90000"/>
              </a:lnSpc>
            </a:pPr>
            <a:r>
              <a:rPr lang="en-US" altLang="ja-JP" smtClean="0"/>
              <a:t>6</a:t>
            </a:r>
            <a:r>
              <a:rPr lang="ja-JP" altLang="en-US" smtClean="0"/>
              <a:t>． ふりかえり：求人を選んだ時、広告の意味を知った時、どんな気持ちがしたか全体で共有する。</a:t>
            </a:r>
          </a:p>
          <a:p>
            <a:pPr eaLnBrk="1" hangingPunct="1">
              <a:lnSpc>
                <a:spcPct val="90000"/>
              </a:lnSpc>
            </a:pPr>
            <a:r>
              <a:rPr lang="en-US" altLang="ja-JP" smtClean="0"/>
              <a:t>7</a:t>
            </a:r>
            <a:r>
              <a:rPr lang="ja-JP" altLang="en-US" smtClean="0"/>
              <a:t>． 次の問いかけをし、全体で話し合う。</a:t>
            </a:r>
          </a:p>
          <a:p>
            <a:pPr eaLnBrk="1" hangingPunct="1">
              <a:lnSpc>
                <a:spcPct val="90000"/>
              </a:lnSpc>
            </a:pPr>
            <a:endParaRPr lang="en-US" altLang="ja-JP" smtClean="0"/>
          </a:p>
        </p:txBody>
      </p:sp>
    </p:spTree>
    <p:extLst>
      <p:ext uri="{BB962C8B-B14F-4D97-AF65-F5344CB8AC3E}">
        <p14:creationId xmlns:p14="http://schemas.microsoft.com/office/powerpoint/2010/main" val="73082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777C45B8-3FCE-40C1-BFE6-636C1BD38E4F}" type="slidenum">
              <a:rPr lang="en-US" altLang="ja-JP" smtClean="0">
                <a:ea typeface="ＭＳ Ｐゴシック" charset="-128"/>
              </a:rPr>
              <a:pPr/>
              <a:t>10</a:t>
            </a:fld>
            <a:endParaRPr lang="en-US" altLang="ja-JP" smtClean="0">
              <a:ea typeface="ＭＳ Ｐゴシック" charset="-128"/>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lnSpc>
                <a:spcPct val="80000"/>
              </a:lnSpc>
            </a:pPr>
            <a:r>
              <a:rPr lang="ja-JP" altLang="en-US" sz="1000" smtClean="0"/>
              <a:t>求人</a:t>
            </a:r>
            <a:r>
              <a:rPr lang="en-US" altLang="ja-JP" sz="1000" smtClean="0"/>
              <a:t>A ※</a:t>
            </a:r>
            <a:r>
              <a:rPr lang="ja-JP" altLang="en-US" sz="1000" smtClean="0"/>
              <a:t>給与がよい </a:t>
            </a:r>
          </a:p>
          <a:p>
            <a:pPr eaLnBrk="1" hangingPunct="1">
              <a:lnSpc>
                <a:spcPct val="80000"/>
              </a:lnSpc>
            </a:pPr>
            <a:r>
              <a:rPr lang="ja-JP" altLang="en-US" sz="1000" smtClean="0"/>
              <a:t>求人</a:t>
            </a:r>
            <a:r>
              <a:rPr lang="en-US" altLang="ja-JP" sz="1000" smtClean="0"/>
              <a:t>B ※</a:t>
            </a:r>
            <a:r>
              <a:rPr lang="ja-JP" altLang="en-US" sz="1000" smtClean="0"/>
              <a:t>条件がまあまあ 	</a:t>
            </a:r>
          </a:p>
          <a:p>
            <a:pPr eaLnBrk="1" hangingPunct="1">
              <a:lnSpc>
                <a:spcPct val="80000"/>
              </a:lnSpc>
            </a:pPr>
            <a:r>
              <a:rPr lang="ja-JP" altLang="en-US" sz="1000" smtClean="0"/>
              <a:t>求人</a:t>
            </a:r>
            <a:r>
              <a:rPr lang="en-US" altLang="ja-JP" sz="1000" smtClean="0"/>
              <a:t>C ※</a:t>
            </a:r>
            <a:r>
              <a:rPr lang="ja-JP" altLang="en-US" sz="1000" smtClean="0"/>
              <a:t>情報が不十分 </a:t>
            </a:r>
          </a:p>
          <a:p>
            <a:pPr eaLnBrk="1" hangingPunct="1">
              <a:lnSpc>
                <a:spcPct val="80000"/>
              </a:lnSpc>
            </a:pPr>
            <a:endParaRPr lang="ja-JP" altLang="en-US" sz="1000" smtClean="0"/>
          </a:p>
          <a:p>
            <a:pPr eaLnBrk="1" hangingPunct="1">
              <a:lnSpc>
                <a:spcPct val="80000"/>
              </a:lnSpc>
            </a:pPr>
            <a:r>
              <a:rPr lang="ja-JP" altLang="en-US" sz="1000" smtClean="0"/>
              <a:t>◆解説：識字とは？</a:t>
            </a:r>
          </a:p>
          <a:p>
            <a:pPr eaLnBrk="1" hangingPunct="1">
              <a:lnSpc>
                <a:spcPct val="80000"/>
              </a:lnSpc>
            </a:pPr>
            <a:r>
              <a:rPr lang="ja-JP" altLang="en-US" sz="1000" smtClean="0"/>
              <a:t>「識字」とは、日常生活で必要な「読み・書き・計算」ができる能力のことです。現在、成人のおよそ</a:t>
            </a:r>
            <a:r>
              <a:rPr lang="en-US" altLang="ja-JP" sz="1000" smtClean="0"/>
              <a:t>6</a:t>
            </a:r>
            <a:r>
              <a:rPr lang="ja-JP" altLang="en-US" sz="1000" smtClean="0"/>
              <a:t>人に</a:t>
            </a:r>
            <a:r>
              <a:rPr lang="en-US" altLang="ja-JP" sz="1000" smtClean="0"/>
              <a:t>1 </a:t>
            </a:r>
            <a:r>
              <a:rPr lang="ja-JP" altLang="en-US" sz="1000" smtClean="0"/>
              <a:t>人にあたる</a:t>
            </a:r>
            <a:r>
              <a:rPr lang="en-US" altLang="ja-JP" sz="1000" smtClean="0"/>
              <a:t>7 </a:t>
            </a:r>
            <a:r>
              <a:rPr lang="ja-JP" altLang="en-US" sz="1000" smtClean="0"/>
              <a:t>億</a:t>
            </a:r>
            <a:r>
              <a:rPr lang="en-US" altLang="ja-JP" sz="1000" smtClean="0"/>
              <a:t>7,400 </a:t>
            </a:r>
            <a:r>
              <a:rPr lang="ja-JP" altLang="en-US" sz="1000" smtClean="0"/>
              <a:t>万人の人々は読み書きができず、その半数（</a:t>
            </a:r>
            <a:r>
              <a:rPr lang="en-US" altLang="ja-JP" sz="1000" smtClean="0"/>
              <a:t>4</a:t>
            </a:r>
            <a:r>
              <a:rPr lang="ja-JP" altLang="en-US" sz="1000" smtClean="0"/>
              <a:t>億人）は南アジアと西アジアの人々で、約</a:t>
            </a:r>
            <a:r>
              <a:rPr lang="en-US" altLang="ja-JP" sz="1000" smtClean="0"/>
              <a:t>4</a:t>
            </a:r>
            <a:r>
              <a:rPr lang="ja-JP" altLang="en-US" sz="1000" smtClean="0"/>
              <a:t>分の</a:t>
            </a:r>
            <a:r>
              <a:rPr lang="en-US" altLang="ja-JP" sz="1000" smtClean="0"/>
              <a:t>1</a:t>
            </a:r>
            <a:r>
              <a:rPr lang="ja-JP" altLang="en-US" sz="1000" smtClean="0"/>
              <a:t>（</a:t>
            </a:r>
            <a:r>
              <a:rPr lang="en-US" altLang="ja-JP" sz="1000" smtClean="0"/>
              <a:t>1</a:t>
            </a:r>
            <a:r>
              <a:rPr lang="ja-JP" altLang="en-US" sz="1000" smtClean="0"/>
              <a:t>億</a:t>
            </a:r>
            <a:r>
              <a:rPr lang="en-US" altLang="ja-JP" sz="1000" smtClean="0"/>
              <a:t>8,200</a:t>
            </a:r>
            <a:r>
              <a:rPr lang="ja-JP" altLang="en-US" sz="1000" smtClean="0"/>
              <a:t>万人）はサハラ以南のアフリカです。そして読み書きのできない人の</a:t>
            </a:r>
            <a:r>
              <a:rPr lang="en-US" altLang="ja-JP" sz="1000" smtClean="0"/>
              <a:t>3 </a:t>
            </a:r>
            <a:r>
              <a:rPr lang="ja-JP" altLang="en-US" sz="1000" smtClean="0"/>
              <a:t>分の</a:t>
            </a:r>
            <a:r>
              <a:rPr lang="en-US" altLang="ja-JP" sz="1000" smtClean="0"/>
              <a:t>2</a:t>
            </a:r>
            <a:r>
              <a:rPr lang="ja-JP" altLang="en-US" sz="1000" smtClean="0"/>
              <a:t>は女性です。</a:t>
            </a:r>
          </a:p>
          <a:p>
            <a:pPr eaLnBrk="1" hangingPunct="1">
              <a:lnSpc>
                <a:spcPct val="80000"/>
              </a:lnSpc>
            </a:pPr>
            <a:r>
              <a:rPr lang="en-US" altLang="ja-JP" sz="1000" smtClean="0"/>
              <a:t>146</a:t>
            </a:r>
            <a:r>
              <a:rPr lang="ja-JP" altLang="en-US" sz="1000" smtClean="0"/>
              <a:t>カ国のうち</a:t>
            </a:r>
            <a:r>
              <a:rPr lang="en-US" altLang="ja-JP" sz="1000" smtClean="0"/>
              <a:t>81</a:t>
            </a:r>
            <a:r>
              <a:rPr lang="ja-JP" altLang="en-US" sz="1000" smtClean="0"/>
              <a:t>カ国で男性よりも女性が読み書きができず、そのうち</a:t>
            </a:r>
            <a:r>
              <a:rPr lang="en-US" altLang="ja-JP" sz="1000" smtClean="0"/>
              <a:t>21</a:t>
            </a:r>
            <a:r>
              <a:rPr lang="ja-JP" altLang="en-US" sz="1000" smtClean="0"/>
              <a:t>カ国では読み書きのできる男性</a:t>
            </a:r>
            <a:r>
              <a:rPr lang="en-US" altLang="ja-JP" sz="1000" smtClean="0"/>
              <a:t>10</a:t>
            </a:r>
            <a:r>
              <a:rPr lang="ja-JP" altLang="en-US" sz="1000" smtClean="0"/>
              <a:t>人に対して、女性は</a:t>
            </a:r>
            <a:r>
              <a:rPr lang="en-US" altLang="ja-JP" sz="1000" smtClean="0"/>
              <a:t>7</a:t>
            </a:r>
            <a:r>
              <a:rPr lang="ja-JP" altLang="en-US" sz="1000" smtClean="0"/>
              <a:t>人にも至りません。</a:t>
            </a:r>
          </a:p>
          <a:p>
            <a:pPr eaLnBrk="1" hangingPunct="1">
              <a:lnSpc>
                <a:spcPct val="80000"/>
              </a:lnSpc>
            </a:pPr>
            <a:r>
              <a:rPr lang="ja-JP" altLang="en-US" sz="100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識字率は基礎教育の浸透状況を測る指針として、広く使われています。</a:t>
            </a:r>
          </a:p>
          <a:p>
            <a:pPr eaLnBrk="1" hangingPunct="1">
              <a:lnSpc>
                <a:spcPct val="80000"/>
              </a:lnSpc>
            </a:pPr>
            <a:endParaRPr lang="en-US" altLang="ja-JP" sz="1000" smtClean="0"/>
          </a:p>
          <a:p>
            <a:pPr eaLnBrk="1" hangingPunct="1">
              <a:lnSpc>
                <a:spcPct val="80000"/>
              </a:lnSpc>
            </a:pPr>
            <a:r>
              <a:rPr lang="ja-JP" altLang="en-US" sz="1000" smtClean="0"/>
              <a:t>若者と識字率</a:t>
            </a:r>
          </a:p>
          <a:p>
            <a:pPr eaLnBrk="1" hangingPunct="1">
              <a:lnSpc>
                <a:spcPct val="80000"/>
              </a:lnSpc>
            </a:pPr>
            <a:r>
              <a:rPr lang="ja-JP" altLang="en-US" sz="1000" smtClean="0"/>
              <a:t>現在、世界の</a:t>
            </a:r>
            <a:r>
              <a:rPr lang="en-US" altLang="ja-JP" sz="1000" smtClean="0"/>
              <a:t>5</a:t>
            </a:r>
            <a:r>
              <a:rPr lang="ja-JP" altLang="en-US" sz="1000" smtClean="0"/>
              <a:t>人に</a:t>
            </a:r>
            <a:r>
              <a:rPr lang="en-US" altLang="ja-JP" sz="1000" smtClean="0"/>
              <a:t>1</a:t>
            </a:r>
            <a:r>
              <a:rPr lang="ja-JP" altLang="en-US" sz="1000" smtClean="0"/>
              <a:t>人の子どもが小学校を卒業できず、</a:t>
            </a:r>
            <a:r>
              <a:rPr lang="en-US" altLang="ja-JP" sz="1000" smtClean="0"/>
              <a:t>15</a:t>
            </a:r>
            <a:r>
              <a:rPr lang="ja-JP" altLang="en-US" sz="1000" smtClean="0"/>
              <a:t>歳から</a:t>
            </a:r>
            <a:r>
              <a:rPr lang="en-US" altLang="ja-JP" sz="1000" smtClean="0"/>
              <a:t>24</a:t>
            </a:r>
            <a:r>
              <a:rPr lang="ja-JP" altLang="en-US" sz="1000" smtClean="0"/>
              <a:t>歳の若者の</a:t>
            </a:r>
            <a:r>
              <a:rPr lang="en-US" altLang="ja-JP" sz="1000" smtClean="0"/>
              <a:t>10</a:t>
            </a:r>
            <a:r>
              <a:rPr lang="ja-JP" altLang="en-US" sz="1000" smtClean="0"/>
              <a:t>人に</a:t>
            </a:r>
            <a:r>
              <a:rPr lang="en-US" altLang="ja-JP" sz="1000" smtClean="0"/>
              <a:t>1</a:t>
            </a:r>
            <a:r>
              <a:rPr lang="ja-JP" altLang="en-US" sz="1000" smtClean="0"/>
              <a:t>人が、読み書きができません。また、世界全体で</a:t>
            </a:r>
            <a:r>
              <a:rPr lang="en-US" altLang="ja-JP" sz="1000" smtClean="0"/>
              <a:t>8</a:t>
            </a:r>
            <a:r>
              <a:rPr lang="ja-JP" altLang="en-US" sz="1000" smtClean="0"/>
              <a:t>人に</a:t>
            </a:r>
            <a:r>
              <a:rPr lang="en-US" altLang="ja-JP" sz="1000" smtClean="0"/>
              <a:t>1</a:t>
            </a:r>
            <a:r>
              <a:rPr lang="ja-JP" altLang="en-US" sz="1000" smtClean="0"/>
              <a:t>人の若者が適切な仕事に就くことができません。</a:t>
            </a:r>
          </a:p>
          <a:p>
            <a:pPr eaLnBrk="1" hangingPunct="1">
              <a:lnSpc>
                <a:spcPct val="80000"/>
              </a:lnSpc>
            </a:pPr>
            <a:endParaRPr lang="ja-JP" altLang="en-US" sz="1000" smtClean="0"/>
          </a:p>
          <a:p>
            <a:pPr eaLnBrk="1" hangingPunct="1">
              <a:lnSpc>
                <a:spcPct val="80000"/>
              </a:lnSpc>
            </a:pPr>
            <a:r>
              <a:rPr lang="ja-JP" altLang="en-US" sz="1000" smtClean="0"/>
              <a:t>世界の識字率</a:t>
            </a:r>
          </a:p>
          <a:p>
            <a:pPr eaLnBrk="1" hangingPunct="1">
              <a:lnSpc>
                <a:spcPct val="80000"/>
              </a:lnSpc>
            </a:pPr>
            <a:r>
              <a:rPr lang="ja-JP" altLang="en-US" sz="1000" smtClean="0"/>
              <a:t>＜識字率の低い国＞</a:t>
            </a:r>
            <a:endParaRPr lang="en-US" altLang="ja-JP" sz="1000" smtClean="0"/>
          </a:p>
          <a:p>
            <a:pPr eaLnBrk="1" hangingPunct="1">
              <a:lnSpc>
                <a:spcPct val="80000"/>
              </a:lnSpc>
            </a:pPr>
            <a:r>
              <a:rPr lang="ja-JP" altLang="en-US" sz="1000" smtClean="0"/>
              <a:t>アフリカ	</a:t>
            </a:r>
          </a:p>
          <a:p>
            <a:pPr eaLnBrk="1" hangingPunct="1">
              <a:lnSpc>
                <a:spcPct val="80000"/>
              </a:lnSpc>
            </a:pPr>
            <a:r>
              <a:rPr lang="ja-JP" altLang="en-US" sz="1000" smtClean="0"/>
              <a:t>ニジェール</a:t>
            </a:r>
            <a:r>
              <a:rPr lang="en-US" altLang="ja-JP" sz="1000" smtClean="0"/>
              <a:t>29</a:t>
            </a:r>
            <a:r>
              <a:rPr lang="ja-JP" altLang="en-US" sz="1000" smtClean="0"/>
              <a:t>％、ブルキナファソ</a:t>
            </a:r>
            <a:r>
              <a:rPr lang="en-US" altLang="ja-JP" sz="1000" smtClean="0"/>
              <a:t>29</a:t>
            </a:r>
            <a:r>
              <a:rPr lang="ja-JP" altLang="en-US" sz="1000" smtClean="0"/>
              <a:t>％、マリ</a:t>
            </a:r>
            <a:r>
              <a:rPr lang="en-US" altLang="ja-JP" sz="1000" smtClean="0"/>
              <a:t>31</a:t>
            </a:r>
            <a:r>
              <a:rPr lang="ja-JP" altLang="en-US" sz="1000" smtClean="0"/>
              <a:t>％、チャド</a:t>
            </a:r>
            <a:r>
              <a:rPr lang="en-US" altLang="ja-JP" sz="1000" smtClean="0"/>
              <a:t>34</a:t>
            </a:r>
            <a:r>
              <a:rPr lang="ja-JP" altLang="en-US" sz="1000" smtClean="0"/>
              <a:t>％</a:t>
            </a:r>
            <a:endParaRPr lang="en-US" altLang="ja-JP" sz="1000" smtClean="0"/>
          </a:p>
          <a:p>
            <a:pPr eaLnBrk="1" hangingPunct="1">
              <a:lnSpc>
                <a:spcPct val="80000"/>
              </a:lnSpc>
            </a:pPr>
            <a:r>
              <a:rPr lang="ja-JP" altLang="en-US" sz="1000" smtClean="0"/>
              <a:t>エチオピア</a:t>
            </a:r>
            <a:r>
              <a:rPr lang="en-US" altLang="ja-JP" sz="1000" smtClean="0"/>
              <a:t>39</a:t>
            </a:r>
            <a:r>
              <a:rPr lang="ja-JP" altLang="en-US" sz="1000" smtClean="0"/>
              <a:t>％	、ギニア</a:t>
            </a:r>
            <a:r>
              <a:rPr lang="en-US" altLang="ja-JP" sz="1000" smtClean="0"/>
              <a:t>41</a:t>
            </a:r>
            <a:r>
              <a:rPr lang="ja-JP" altLang="en-US" sz="1000" smtClean="0"/>
              <a:t>％、シエラレオネ</a:t>
            </a:r>
            <a:r>
              <a:rPr lang="en-US" altLang="ja-JP" sz="1000" smtClean="0"/>
              <a:t>42</a:t>
            </a:r>
            <a:r>
              <a:rPr lang="ja-JP" altLang="en-US" sz="1000" smtClean="0"/>
              <a:t>％、ベナン</a:t>
            </a:r>
            <a:r>
              <a:rPr lang="en-US" altLang="ja-JP" sz="1000" smtClean="0"/>
              <a:t>42</a:t>
            </a:r>
            <a:r>
              <a:rPr lang="ja-JP" altLang="en-US" sz="1000" smtClean="0"/>
              <a:t>％</a:t>
            </a:r>
            <a:endParaRPr lang="en-US" altLang="ja-JP" sz="1000" smtClean="0"/>
          </a:p>
          <a:p>
            <a:pPr eaLnBrk="1" hangingPunct="1">
              <a:lnSpc>
                <a:spcPct val="80000"/>
              </a:lnSpc>
            </a:pPr>
            <a:r>
              <a:rPr lang="ja-JP" altLang="en-US" sz="1000" smtClean="0"/>
              <a:t>アジア</a:t>
            </a:r>
            <a:endParaRPr lang="en-US" altLang="ja-JP" sz="1000" smtClean="0"/>
          </a:p>
          <a:p>
            <a:pPr eaLnBrk="1" hangingPunct="1">
              <a:lnSpc>
                <a:spcPct val="80000"/>
              </a:lnSpc>
            </a:pPr>
            <a:r>
              <a:rPr lang="ja-JP" altLang="en-US" sz="1000" smtClean="0"/>
              <a:t>アフガニスタン</a:t>
            </a:r>
            <a:r>
              <a:rPr lang="en-US" altLang="ja-JP" sz="1000" smtClean="0"/>
              <a:t>39%</a:t>
            </a:r>
            <a:r>
              <a:rPr lang="ja-JP" altLang="en-US" sz="1000" smtClean="0"/>
              <a:t>、ブータン</a:t>
            </a:r>
            <a:r>
              <a:rPr lang="en-US" altLang="ja-JP" sz="1000" smtClean="0"/>
              <a:t>53</a:t>
            </a:r>
            <a:r>
              <a:rPr lang="ja-JP" altLang="en-US" sz="1000" smtClean="0"/>
              <a:t>％、パキスタン</a:t>
            </a:r>
            <a:r>
              <a:rPr lang="en-US" altLang="ja-JP" sz="1000" smtClean="0"/>
              <a:t>55</a:t>
            </a:r>
            <a:r>
              <a:rPr lang="ja-JP" altLang="en-US" sz="1000" smtClean="0"/>
              <a:t>％、バングラデシュ</a:t>
            </a:r>
            <a:r>
              <a:rPr lang="en-US" altLang="ja-JP" sz="1000" smtClean="0"/>
              <a:t>57</a:t>
            </a:r>
            <a:r>
              <a:rPr lang="ja-JP" altLang="en-US" sz="1000" smtClean="0"/>
              <a:t>％</a:t>
            </a:r>
            <a:endParaRPr lang="en-US" altLang="ja-JP" sz="1000" smtClean="0"/>
          </a:p>
          <a:p>
            <a:pPr eaLnBrk="1" hangingPunct="1">
              <a:lnSpc>
                <a:spcPct val="80000"/>
              </a:lnSpc>
            </a:pPr>
            <a:r>
              <a:rPr lang="ja-JP" altLang="en-US" sz="1000" smtClean="0"/>
              <a:t>東ティモール</a:t>
            </a:r>
            <a:r>
              <a:rPr lang="en-US" altLang="ja-JP" sz="1000" smtClean="0"/>
              <a:t>58</a:t>
            </a:r>
            <a:r>
              <a:rPr lang="ja-JP" altLang="en-US" sz="1000" smtClean="0"/>
              <a:t>％、ネパール</a:t>
            </a:r>
            <a:r>
              <a:rPr lang="en-US" altLang="ja-JP" sz="1000" smtClean="0"/>
              <a:t>60</a:t>
            </a:r>
            <a:r>
              <a:rPr lang="ja-JP" altLang="en-US" sz="1000" smtClean="0"/>
              <a:t>％、インド</a:t>
            </a:r>
            <a:r>
              <a:rPr lang="en-US" altLang="ja-JP" sz="1000" smtClean="0"/>
              <a:t>63</a:t>
            </a:r>
            <a:r>
              <a:rPr lang="ja-JP" altLang="en-US" sz="1000" smtClean="0"/>
              <a:t>％、ラオス</a:t>
            </a:r>
            <a:r>
              <a:rPr lang="en-US" altLang="ja-JP" sz="1000" smtClean="0"/>
              <a:t>73</a:t>
            </a:r>
            <a:r>
              <a:rPr lang="ja-JP" altLang="en-US" sz="1000" smtClean="0"/>
              <a:t>％</a:t>
            </a:r>
            <a:endParaRPr lang="en-US" altLang="ja-JP" sz="1000" smtClean="0"/>
          </a:p>
        </p:txBody>
      </p:sp>
    </p:spTree>
    <p:extLst>
      <p:ext uri="{BB962C8B-B14F-4D97-AF65-F5344CB8AC3E}">
        <p14:creationId xmlns:p14="http://schemas.microsoft.com/office/powerpoint/2010/main" val="216277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919922-8F7D-4238-A1CF-E7207A79655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3B8C8E-9910-4AAD-B24F-1DA3FBFA048D}"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B00C09-A5E1-4C17-B8C4-001444A2C074}"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BAC66DF-B1C4-4489-84F7-682E7589F87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1C8F76-870C-437E-9160-CC7F19E13239}"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8D554D4-BB02-4A78-A0F0-A43C3BC8A6B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30F65FD-1A72-4426-87CF-D2E343A1789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7AC8356-4B62-42EB-BF61-488D5BA27FC1}"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A4D47E1-754B-49EA-AABA-80C2553F85C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2D328F2-DC4F-4C6F-8F82-516AA537262F}"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0B37B17-7357-4930-9794-0A277F56DB5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17822CA-23E7-4F85-B5D9-F62611920121}"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07640F7A-2FB5-42D0-9A66-626310B3D2A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JNNE"/>
          <p:cNvPicPr>
            <a:picLocks noChangeAspect="1" noChangeArrowheads="1"/>
          </p:cNvPicPr>
          <p:nvPr/>
        </p:nvPicPr>
        <p:blipFill>
          <a:blip r:embed="rId3"/>
          <a:srcRect/>
          <a:stretch>
            <a:fillRect/>
          </a:stretch>
        </p:blipFill>
        <p:spPr bwMode="auto">
          <a:xfrm>
            <a:off x="7451725" y="6154738"/>
            <a:ext cx="1039813" cy="369887"/>
          </a:xfrm>
          <a:prstGeom prst="rect">
            <a:avLst/>
          </a:prstGeom>
          <a:noFill/>
          <a:ln w="9525">
            <a:noFill/>
            <a:miter lim="800000"/>
            <a:headEnd/>
            <a:tailEnd/>
          </a:ln>
        </p:spPr>
      </p:pic>
      <p:pic>
        <p:nvPicPr>
          <p:cNvPr id="15362" name="Picture 15"/>
          <p:cNvPicPr>
            <a:picLocks noChangeAspect="1" noChangeArrowheads="1"/>
          </p:cNvPicPr>
          <p:nvPr/>
        </p:nvPicPr>
        <p:blipFill>
          <a:blip r:embed="rId4"/>
          <a:srcRect/>
          <a:stretch>
            <a:fillRect/>
          </a:stretch>
        </p:blipFill>
        <p:spPr bwMode="auto">
          <a:xfrm>
            <a:off x="0" y="0"/>
            <a:ext cx="9144000" cy="115888"/>
          </a:xfrm>
          <a:prstGeom prst="rect">
            <a:avLst/>
          </a:prstGeom>
          <a:noFill/>
          <a:ln w="9525">
            <a:noFill/>
            <a:miter lim="800000"/>
            <a:headEnd/>
            <a:tailEnd/>
          </a:ln>
        </p:spPr>
      </p:pic>
      <p:pic>
        <p:nvPicPr>
          <p:cNvPr id="15363" name="Picture 16"/>
          <p:cNvPicPr>
            <a:picLocks noChangeAspect="1" noChangeArrowheads="1"/>
          </p:cNvPicPr>
          <p:nvPr/>
        </p:nvPicPr>
        <p:blipFill>
          <a:blip r:embed="rId4"/>
          <a:srcRect/>
          <a:stretch>
            <a:fillRect/>
          </a:stretch>
        </p:blipFill>
        <p:spPr bwMode="auto">
          <a:xfrm>
            <a:off x="0" y="6742113"/>
            <a:ext cx="9144000" cy="115887"/>
          </a:xfrm>
          <a:prstGeom prst="rect">
            <a:avLst/>
          </a:prstGeom>
          <a:noFill/>
          <a:ln w="9525">
            <a:noFill/>
            <a:miter lim="800000"/>
            <a:headEnd/>
            <a:tailEnd/>
          </a:ln>
        </p:spPr>
      </p:pic>
      <p:sp>
        <p:nvSpPr>
          <p:cNvPr id="15364" name="Text Box 8"/>
          <p:cNvSpPr txBox="1">
            <a:spLocks noChangeArrowheads="1"/>
          </p:cNvSpPr>
          <p:nvPr/>
        </p:nvSpPr>
        <p:spPr bwMode="auto">
          <a:xfrm>
            <a:off x="4256063" y="5963444"/>
            <a:ext cx="2663825" cy="576262"/>
          </a:xfrm>
          <a:prstGeom prst="rect">
            <a:avLst/>
          </a:prstGeom>
          <a:solidFill>
            <a:srgbClr val="FFFFFF"/>
          </a:solidFill>
          <a:ln w="9525">
            <a:noFill/>
            <a:miter lim="800000"/>
            <a:headEnd/>
            <a:tailEnd/>
          </a:ln>
        </p:spPr>
        <p:txBody>
          <a:bodyPr lIns="74295" tIns="8890" rIns="74295" bIns="8890"/>
          <a:lstStyle/>
          <a:p>
            <a:pPr algn="just"/>
            <a:r>
              <a:rPr lang="en-US" altLang="ja-JP" sz="1000" dirty="0" smtClean="0">
                <a:latin typeface="ＭＳ Ｐゴシック" charset="-128"/>
              </a:rPr>
              <a:t>Children all over the world joined in</a:t>
            </a:r>
          </a:p>
          <a:p>
            <a:pPr algn="just"/>
            <a:r>
              <a:rPr lang="en-US" altLang="ja-JP" sz="1000" dirty="0">
                <a:latin typeface="ＭＳ Ｐゴシック" charset="-128"/>
              </a:rPr>
              <a:t>l</a:t>
            </a:r>
            <a:r>
              <a:rPr lang="en-US" altLang="ja-JP" sz="1000" dirty="0" smtClean="0">
                <a:latin typeface="ＭＳ Ｐゴシック" charset="-128"/>
              </a:rPr>
              <a:t>eft: Nigeria</a:t>
            </a:r>
          </a:p>
          <a:p>
            <a:pPr algn="just"/>
            <a:r>
              <a:rPr lang="en-US" altLang="ja-JP" sz="1000" dirty="0" smtClean="0">
                <a:latin typeface="ＭＳ Ｐゴシック" charset="-128"/>
              </a:rPr>
              <a:t>Right: </a:t>
            </a:r>
            <a:r>
              <a:rPr lang="en-US" altLang="ja-JP" sz="1000" dirty="0" err="1" smtClean="0">
                <a:latin typeface="ＭＳ Ｐゴシック" charset="-128"/>
              </a:rPr>
              <a:t>Musasinohigashi</a:t>
            </a:r>
            <a:r>
              <a:rPr lang="en-US" altLang="ja-JP" sz="1000" dirty="0" smtClean="0">
                <a:latin typeface="ＭＳ Ｐゴシック" charset="-128"/>
              </a:rPr>
              <a:t> elementary school</a:t>
            </a:r>
            <a:endParaRPr lang="en-US" altLang="ja-JP" sz="1000" dirty="0">
              <a:latin typeface="ＭＳ Ｐゴシック" charset="-128"/>
            </a:endParaRPr>
          </a:p>
        </p:txBody>
      </p:sp>
      <p:sp>
        <p:nvSpPr>
          <p:cNvPr id="15365"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charset="-128"/>
              </a:rPr>
              <a:t>©GCE</a:t>
            </a:r>
          </a:p>
          <a:p>
            <a:pPr algn="just"/>
            <a:endParaRPr lang="en-US" altLang="ja-JP" sz="1400"/>
          </a:p>
        </p:txBody>
      </p:sp>
      <p:sp>
        <p:nvSpPr>
          <p:cNvPr id="15366"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charset="-128"/>
              </a:rPr>
              <a:t>©JNNE</a:t>
            </a:r>
          </a:p>
          <a:p>
            <a:pPr algn="just"/>
            <a:endParaRPr lang="en-US" altLang="ja-JP" sz="1400"/>
          </a:p>
        </p:txBody>
      </p:sp>
      <p:pic>
        <p:nvPicPr>
          <p:cNvPr id="15367" name="図 11" descr="日付なし.jpg"/>
          <p:cNvPicPr>
            <a:picLocks noChangeAspect="1"/>
          </p:cNvPicPr>
          <p:nvPr/>
        </p:nvPicPr>
        <p:blipFill>
          <a:blip r:embed="rId5"/>
          <a:srcRect/>
          <a:stretch>
            <a:fillRect/>
          </a:stretch>
        </p:blipFill>
        <p:spPr bwMode="auto">
          <a:xfrm>
            <a:off x="728663" y="404813"/>
            <a:ext cx="7686675" cy="2843212"/>
          </a:xfrm>
          <a:prstGeom prst="rect">
            <a:avLst/>
          </a:prstGeom>
          <a:noFill/>
          <a:ln w="9525">
            <a:noFill/>
            <a:miter lim="800000"/>
            <a:headEnd/>
            <a:tailEnd/>
          </a:ln>
        </p:spPr>
      </p:pic>
      <p:pic>
        <p:nvPicPr>
          <p:cNvPr id="15368" name="図 12" descr="photo_1.jpg"/>
          <p:cNvPicPr>
            <a:picLocks noChangeAspect="1"/>
          </p:cNvPicPr>
          <p:nvPr/>
        </p:nvPicPr>
        <p:blipFill>
          <a:blip r:embed="rId6"/>
          <a:srcRect/>
          <a:stretch>
            <a:fillRect/>
          </a:stretch>
        </p:blipFill>
        <p:spPr bwMode="auto">
          <a:xfrm>
            <a:off x="1187450" y="3429000"/>
            <a:ext cx="2762250" cy="2822575"/>
          </a:xfrm>
          <a:prstGeom prst="rect">
            <a:avLst/>
          </a:prstGeom>
          <a:noFill/>
          <a:ln w="9525">
            <a:noFill/>
            <a:miter lim="800000"/>
            <a:headEnd/>
            <a:tailEnd/>
          </a:ln>
        </p:spPr>
      </p:pic>
      <p:pic>
        <p:nvPicPr>
          <p:cNvPr id="15369" name="図 13" descr="photo_2.jpg"/>
          <p:cNvPicPr>
            <a:picLocks noChangeAspect="1"/>
          </p:cNvPicPr>
          <p:nvPr/>
        </p:nvPicPr>
        <p:blipFill>
          <a:blip r:embed="rId7"/>
          <a:srcRect/>
          <a:stretch>
            <a:fillRect/>
          </a:stretch>
        </p:blipFill>
        <p:spPr bwMode="auto">
          <a:xfrm>
            <a:off x="4284663" y="3429000"/>
            <a:ext cx="3800475" cy="246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p:spPr>
        <p:txBody>
          <a:bodyPr wrap="none" anchor="ctr"/>
          <a:lstStyle/>
          <a:p>
            <a:pPr algn="ctr"/>
            <a:r>
              <a:rPr lang="ja-JP" altLang="en-US" dirty="0"/>
              <a:t>・</a:t>
            </a:r>
            <a:r>
              <a:rPr lang="en-US" altLang="ja-JP" dirty="0"/>
              <a:t>Job content: Waiter/ waitress</a:t>
            </a:r>
          </a:p>
          <a:p>
            <a:pPr algn="ctr"/>
            <a:r>
              <a:rPr lang="ja-JP" altLang="en-US" dirty="0"/>
              <a:t>・</a:t>
            </a:r>
            <a:r>
              <a:rPr lang="en-US" altLang="ja-JP" dirty="0"/>
              <a:t>Working hours: 8 hours/ day</a:t>
            </a:r>
          </a:p>
          <a:p>
            <a:pPr algn="ctr"/>
            <a:r>
              <a:rPr lang="ja-JP" altLang="en-US" dirty="0"/>
              <a:t>・</a:t>
            </a:r>
            <a:r>
              <a:rPr lang="en-US" altLang="ja-JP" dirty="0"/>
              <a:t>Salary: 500-meter walk from the station</a:t>
            </a:r>
          </a:p>
        </p:txBody>
      </p:sp>
      <p:sp>
        <p:nvSpPr>
          <p:cNvPr id="32770"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p:spPr>
        <p:txBody>
          <a:bodyPr wrap="none" anchor="ctr"/>
          <a:lstStyle/>
          <a:p>
            <a:pPr algn="ctr"/>
            <a:r>
              <a:rPr lang="ja-JP" altLang="en-US" dirty="0"/>
              <a:t>・</a:t>
            </a:r>
            <a:r>
              <a:rPr lang="en-US" altLang="ja-JP" dirty="0"/>
              <a:t>Job content: Desk work</a:t>
            </a:r>
          </a:p>
          <a:p>
            <a:pPr algn="ctr"/>
            <a:r>
              <a:rPr lang="ja-JP" altLang="en-US" dirty="0"/>
              <a:t>・</a:t>
            </a:r>
            <a:r>
              <a:rPr lang="en-US" altLang="ja-JP" dirty="0"/>
              <a:t>Working hours: 10 hours/ day</a:t>
            </a:r>
          </a:p>
          <a:p>
            <a:pPr algn="ctr"/>
            <a:r>
              <a:rPr lang="ja-JP" altLang="en-US" dirty="0"/>
              <a:t>・</a:t>
            </a:r>
            <a:r>
              <a:rPr lang="en-US" altLang="ja-JP" dirty="0"/>
              <a:t>Salary 250 </a:t>
            </a:r>
            <a:r>
              <a:rPr lang="en-US" altLang="ja-JP" dirty="0" err="1"/>
              <a:t>Bhat</a:t>
            </a:r>
            <a:endParaRPr lang="en-US" altLang="ja-JP" dirty="0"/>
          </a:p>
        </p:txBody>
      </p:sp>
      <p:sp>
        <p:nvSpPr>
          <p:cNvPr id="32771"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p:spPr>
        <p:txBody>
          <a:bodyPr wrap="none" anchor="ctr"/>
          <a:lstStyle/>
          <a:p>
            <a:pPr algn="ctr"/>
            <a:r>
              <a:rPr lang="ja-JP" altLang="en-US" dirty="0"/>
              <a:t>・</a:t>
            </a:r>
            <a:r>
              <a:rPr lang="en-US" altLang="ja-JP" dirty="0"/>
              <a:t>Job content: Desk work</a:t>
            </a:r>
          </a:p>
          <a:p>
            <a:pPr algn="ctr"/>
            <a:r>
              <a:rPr lang="ja-JP" altLang="en-US" dirty="0"/>
              <a:t>・</a:t>
            </a:r>
            <a:r>
              <a:rPr lang="en-US" altLang="ja-JP" dirty="0"/>
              <a:t>Working hours: 6 hours/ day</a:t>
            </a:r>
          </a:p>
          <a:p>
            <a:pPr algn="ctr"/>
            <a:r>
              <a:rPr lang="ja-JP" altLang="en-US" dirty="0"/>
              <a:t>・</a:t>
            </a:r>
            <a:r>
              <a:rPr lang="en-US" altLang="ja-JP" dirty="0"/>
              <a:t>Salary 550 </a:t>
            </a:r>
            <a:r>
              <a:rPr lang="en-US" altLang="ja-JP" dirty="0" err="1"/>
              <a:t>Bhat</a:t>
            </a:r>
            <a:endParaRPr lang="en-US" altLang="ja-JP" dirty="0"/>
          </a:p>
        </p:txBody>
      </p:sp>
      <p:sp>
        <p:nvSpPr>
          <p:cNvPr id="32772" name="Rectangle 2"/>
          <p:cNvSpPr>
            <a:spLocks noChangeArrowheads="1"/>
          </p:cNvSpPr>
          <p:nvPr/>
        </p:nvSpPr>
        <p:spPr bwMode="auto">
          <a:xfrm>
            <a:off x="2771775" y="1989138"/>
            <a:ext cx="4248150" cy="457200"/>
          </a:xfrm>
          <a:prstGeom prst="rect">
            <a:avLst/>
          </a:prstGeom>
          <a:noFill/>
          <a:ln w="9525">
            <a:noFill/>
            <a:miter lim="800000"/>
            <a:headEnd/>
            <a:tailEnd/>
          </a:ln>
        </p:spPr>
        <p:txBody>
          <a:bodyPr>
            <a:spAutoFit/>
          </a:bodyPr>
          <a:lstStyle/>
          <a:p>
            <a:r>
              <a:rPr lang="en-US" altLang="ja-JP" sz="2400" dirty="0"/>
              <a:t>	</a:t>
            </a:r>
          </a:p>
        </p:txBody>
      </p:sp>
      <p:sp>
        <p:nvSpPr>
          <p:cNvPr id="32773" name="Rectangle 3"/>
          <p:cNvSpPr>
            <a:spLocks noChangeArrowheads="1"/>
          </p:cNvSpPr>
          <p:nvPr/>
        </p:nvSpPr>
        <p:spPr bwMode="auto">
          <a:xfrm>
            <a:off x="2700338" y="3644900"/>
            <a:ext cx="4608512" cy="457200"/>
          </a:xfrm>
          <a:prstGeom prst="rect">
            <a:avLst/>
          </a:prstGeom>
          <a:noFill/>
          <a:ln w="9525">
            <a:noFill/>
            <a:miter lim="800000"/>
            <a:headEnd/>
            <a:tailEnd/>
          </a:ln>
        </p:spPr>
        <p:txBody>
          <a:bodyPr>
            <a:spAutoFit/>
          </a:bodyPr>
          <a:lstStyle/>
          <a:p>
            <a:r>
              <a:rPr lang="en-US" altLang="ja-JP" sz="2400"/>
              <a:t>	</a:t>
            </a:r>
          </a:p>
        </p:txBody>
      </p:sp>
      <p:sp>
        <p:nvSpPr>
          <p:cNvPr id="32774" name="Rectangle 4"/>
          <p:cNvSpPr>
            <a:spLocks noChangeArrowheads="1"/>
          </p:cNvSpPr>
          <p:nvPr/>
        </p:nvSpPr>
        <p:spPr bwMode="auto">
          <a:xfrm>
            <a:off x="2700338" y="5229225"/>
            <a:ext cx="4537075" cy="366713"/>
          </a:xfrm>
          <a:prstGeom prst="rect">
            <a:avLst/>
          </a:prstGeom>
          <a:noFill/>
          <a:ln w="9525">
            <a:noFill/>
            <a:miter lim="800000"/>
            <a:headEnd/>
            <a:tailEnd/>
          </a:ln>
        </p:spPr>
        <p:txBody>
          <a:bodyPr>
            <a:spAutoFit/>
          </a:bodyPr>
          <a:lstStyle/>
          <a:p>
            <a:r>
              <a:rPr lang="en-US" altLang="ja-JP"/>
              <a:t>	</a:t>
            </a:r>
          </a:p>
        </p:txBody>
      </p:sp>
      <p:sp>
        <p:nvSpPr>
          <p:cNvPr id="32775" name="Text Box 5"/>
          <p:cNvSpPr txBox="1">
            <a:spLocks noChangeArrowheads="1"/>
          </p:cNvSpPr>
          <p:nvPr/>
        </p:nvSpPr>
        <p:spPr bwMode="auto">
          <a:xfrm>
            <a:off x="1835150" y="2276475"/>
            <a:ext cx="431800" cy="579438"/>
          </a:xfrm>
          <a:prstGeom prst="rect">
            <a:avLst/>
          </a:prstGeom>
          <a:noFill/>
          <a:ln w="9525">
            <a:noFill/>
            <a:miter lim="800000"/>
            <a:headEnd/>
            <a:tailEnd/>
          </a:ln>
        </p:spPr>
        <p:txBody>
          <a:bodyPr>
            <a:spAutoFit/>
          </a:bodyPr>
          <a:lstStyle/>
          <a:p>
            <a:pPr>
              <a:spcBef>
                <a:spcPct val="50000"/>
              </a:spcBef>
            </a:pPr>
            <a:r>
              <a:rPr lang="en-US" altLang="ja-JP" sz="3200" b="1"/>
              <a:t>A</a:t>
            </a:r>
          </a:p>
        </p:txBody>
      </p:sp>
      <p:sp>
        <p:nvSpPr>
          <p:cNvPr id="32776" name="Text Box 6"/>
          <p:cNvSpPr txBox="1">
            <a:spLocks noChangeArrowheads="1"/>
          </p:cNvSpPr>
          <p:nvPr/>
        </p:nvSpPr>
        <p:spPr bwMode="auto">
          <a:xfrm>
            <a:off x="1835150" y="4005263"/>
            <a:ext cx="431800" cy="579437"/>
          </a:xfrm>
          <a:prstGeom prst="rect">
            <a:avLst/>
          </a:prstGeom>
          <a:noFill/>
          <a:ln w="9525">
            <a:noFill/>
            <a:miter lim="800000"/>
            <a:headEnd/>
            <a:tailEnd/>
          </a:ln>
        </p:spPr>
        <p:txBody>
          <a:bodyPr>
            <a:spAutoFit/>
          </a:bodyPr>
          <a:lstStyle/>
          <a:p>
            <a:pPr>
              <a:spcBef>
                <a:spcPct val="50000"/>
              </a:spcBef>
            </a:pPr>
            <a:r>
              <a:rPr lang="en-US" altLang="ja-JP" sz="3200" b="1"/>
              <a:t>B</a:t>
            </a:r>
          </a:p>
        </p:txBody>
      </p:sp>
      <p:sp>
        <p:nvSpPr>
          <p:cNvPr id="32777" name="Text Box 7"/>
          <p:cNvSpPr txBox="1">
            <a:spLocks noChangeArrowheads="1"/>
          </p:cNvSpPr>
          <p:nvPr/>
        </p:nvSpPr>
        <p:spPr bwMode="auto">
          <a:xfrm>
            <a:off x="1835150" y="5661025"/>
            <a:ext cx="431800" cy="579438"/>
          </a:xfrm>
          <a:prstGeom prst="rect">
            <a:avLst/>
          </a:prstGeom>
          <a:noFill/>
          <a:ln w="9525">
            <a:noFill/>
            <a:miter lim="800000"/>
            <a:headEnd/>
            <a:tailEnd/>
          </a:ln>
        </p:spPr>
        <p:txBody>
          <a:bodyPr>
            <a:spAutoFit/>
          </a:bodyPr>
          <a:lstStyle/>
          <a:p>
            <a:pPr>
              <a:spcBef>
                <a:spcPct val="50000"/>
              </a:spcBef>
            </a:pPr>
            <a:r>
              <a:rPr lang="en-US" altLang="ja-JP" sz="3200" b="1"/>
              <a:t>C</a:t>
            </a:r>
          </a:p>
        </p:txBody>
      </p:sp>
      <p:sp>
        <p:nvSpPr>
          <p:cNvPr id="32778" name="Line 11"/>
          <p:cNvSpPr>
            <a:spLocks noChangeShapeType="1"/>
          </p:cNvSpPr>
          <p:nvPr/>
        </p:nvSpPr>
        <p:spPr bwMode="auto">
          <a:xfrm>
            <a:off x="2484438" y="1916113"/>
            <a:ext cx="0" cy="1295400"/>
          </a:xfrm>
          <a:prstGeom prst="line">
            <a:avLst/>
          </a:prstGeom>
          <a:noFill/>
          <a:ln w="9525">
            <a:solidFill>
              <a:schemeClr val="tx1"/>
            </a:solidFill>
            <a:round/>
            <a:headEnd/>
            <a:tailEnd/>
          </a:ln>
        </p:spPr>
        <p:txBody>
          <a:bodyPr/>
          <a:lstStyle/>
          <a:p>
            <a:endParaRPr lang="ja-JP" altLang="en-US"/>
          </a:p>
        </p:txBody>
      </p:sp>
      <p:sp>
        <p:nvSpPr>
          <p:cNvPr id="32779" name="Line 12"/>
          <p:cNvSpPr>
            <a:spLocks noChangeShapeType="1"/>
          </p:cNvSpPr>
          <p:nvPr/>
        </p:nvSpPr>
        <p:spPr bwMode="auto">
          <a:xfrm>
            <a:off x="2484438" y="3573463"/>
            <a:ext cx="0" cy="1295400"/>
          </a:xfrm>
          <a:prstGeom prst="line">
            <a:avLst/>
          </a:prstGeom>
          <a:noFill/>
          <a:ln w="9525">
            <a:solidFill>
              <a:schemeClr val="tx1"/>
            </a:solidFill>
            <a:round/>
            <a:headEnd/>
            <a:tailEnd/>
          </a:ln>
        </p:spPr>
        <p:txBody>
          <a:bodyPr/>
          <a:lstStyle/>
          <a:p>
            <a:endParaRPr lang="ja-JP" altLang="en-US"/>
          </a:p>
        </p:txBody>
      </p:sp>
      <p:sp>
        <p:nvSpPr>
          <p:cNvPr id="32780" name="Line 13"/>
          <p:cNvSpPr>
            <a:spLocks noChangeShapeType="1"/>
          </p:cNvSpPr>
          <p:nvPr/>
        </p:nvSpPr>
        <p:spPr bwMode="auto">
          <a:xfrm>
            <a:off x="2484438" y="5229225"/>
            <a:ext cx="0" cy="1295400"/>
          </a:xfrm>
          <a:prstGeom prst="line">
            <a:avLst/>
          </a:prstGeom>
          <a:noFill/>
          <a:ln w="9525">
            <a:solidFill>
              <a:schemeClr val="tx1"/>
            </a:solidFill>
            <a:round/>
            <a:headEnd/>
            <a:tailEnd/>
          </a:ln>
        </p:spPr>
        <p:txBody>
          <a:bodyPr/>
          <a:lstStyle/>
          <a:p>
            <a:endParaRPr lang="ja-JP" altLang="en-US"/>
          </a:p>
        </p:txBody>
      </p:sp>
      <p:sp>
        <p:nvSpPr>
          <p:cNvPr id="32781" name="Rectangle 14"/>
          <p:cNvSpPr>
            <a:spLocks noGrp="1" noChangeArrowheads="1"/>
          </p:cNvSpPr>
          <p:nvPr>
            <p:ph type="title"/>
          </p:nvPr>
        </p:nvSpPr>
        <p:spPr/>
        <p:txBody>
          <a:bodyPr/>
          <a:lstStyle/>
          <a:p>
            <a:pPr eaLnBrk="1" hangingPunct="1"/>
            <a:r>
              <a:rPr lang="en-US" altLang="ja-JP" sz="3200" dirty="0"/>
              <a:t>What can you </a:t>
            </a:r>
            <a:r>
              <a:rPr lang="en-US" altLang="ja-JP" sz="3200" i="1" dirty="0"/>
              <a:t>not</a:t>
            </a:r>
            <a:r>
              <a:rPr lang="en-US" altLang="ja-JP" sz="3200" dirty="0"/>
              <a:t> do if you were illiterate?</a:t>
            </a:r>
            <a:endParaRPr lang="ja-JP" altLang="en-US" sz="3200" dirty="0" smtClean="0">
              <a:latin typeface="HGP創英角ｺﾞｼｯｸUB" pitchFamily="50" charset="-128"/>
              <a:ea typeface="HGP創英角ｺﾞｼｯｸUB" pitchFamily="50" charset="-128"/>
            </a:endParaRPr>
          </a:p>
        </p:txBody>
      </p:sp>
      <p:pic>
        <p:nvPicPr>
          <p:cNvPr id="32782"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32783"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32784" name="Group 17"/>
          <p:cNvGrpSpPr>
            <a:grpSpLocks/>
          </p:cNvGrpSpPr>
          <p:nvPr/>
        </p:nvGrpSpPr>
        <p:grpSpPr bwMode="auto">
          <a:xfrm>
            <a:off x="395288" y="188913"/>
            <a:ext cx="1584325" cy="304800"/>
            <a:chOff x="249" y="119"/>
            <a:chExt cx="908" cy="192"/>
          </a:xfrm>
        </p:grpSpPr>
        <p:sp>
          <p:nvSpPr>
            <p:cNvPr id="32786" name="AutoShape 1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32787" name="Text Box 1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2-A</a:t>
              </a:r>
            </a:p>
          </p:txBody>
        </p:sp>
      </p:grpSp>
      <p:pic>
        <p:nvPicPr>
          <p:cNvPr id="32785" name="Picture 16"/>
          <p:cNvPicPr>
            <a:picLocks noChangeAspect="1" noChangeArrowheads="1"/>
          </p:cNvPicPr>
          <p:nvPr/>
        </p:nvPicPr>
        <p:blipFill>
          <a:blip r:embed="rId4"/>
          <a:srcRect/>
          <a:stretch>
            <a:fillRect/>
          </a:stretch>
        </p:blipFill>
        <p:spPr bwMode="auto">
          <a:xfrm>
            <a:off x="386745" y="1155887"/>
            <a:ext cx="679450" cy="100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ja-JP" dirty="0"/>
              <a:t>Quiz</a:t>
            </a:r>
            <a:endParaRPr lang="ja-JP" altLang="en-US" dirty="0" smtClean="0">
              <a:latin typeface="HGP創英角ｺﾞｼｯｸUB" pitchFamily="50" charset="-128"/>
              <a:ea typeface="HGP創英角ｺﾞｼｯｸUB" pitchFamily="50" charset="-128"/>
            </a:endParaRPr>
          </a:p>
        </p:txBody>
      </p:sp>
      <p:sp>
        <p:nvSpPr>
          <p:cNvPr id="34818" name="Rectangle 3"/>
          <p:cNvSpPr>
            <a:spLocks noGrp="1" noChangeArrowheads="1"/>
          </p:cNvSpPr>
          <p:nvPr>
            <p:ph type="body" idx="1"/>
          </p:nvPr>
        </p:nvSpPr>
        <p:spPr>
          <a:xfrm>
            <a:off x="457200" y="1576388"/>
            <a:ext cx="8229600" cy="4525963"/>
          </a:xfrm>
        </p:spPr>
        <p:txBody>
          <a:bodyPr/>
          <a:lstStyle/>
          <a:p>
            <a:pPr eaLnBrk="1" hangingPunct="1">
              <a:lnSpc>
                <a:spcPct val="90000"/>
              </a:lnSpc>
            </a:pPr>
            <a:r>
              <a:rPr lang="en-US" altLang="ja-JP" sz="2800" dirty="0"/>
              <a:t>How much do you think we need a year for all the children in the world to go to school and for all the adults to learn how to read and write?</a:t>
            </a:r>
            <a:endParaRPr lang="ja-JP" altLang="en-US" sz="2800" dirty="0"/>
          </a:p>
          <a:p>
            <a:pPr eaLnBrk="1" hangingPunct="1">
              <a:lnSpc>
                <a:spcPct val="90000"/>
              </a:lnSpc>
              <a:buFontTx/>
              <a:buNone/>
            </a:pPr>
            <a:r>
              <a:rPr lang="en-US" altLang="ja-JP" sz="1400" dirty="0"/>
              <a:t>     </a:t>
            </a:r>
          </a:p>
          <a:p>
            <a:pPr eaLnBrk="1" hangingPunct="1">
              <a:lnSpc>
                <a:spcPct val="90000"/>
              </a:lnSpc>
              <a:buFontTx/>
              <a:buNone/>
            </a:pPr>
            <a:r>
              <a:rPr lang="en-US" altLang="ja-JP" sz="2000" dirty="0"/>
              <a:t>※Hint</a:t>
            </a:r>
            <a:r>
              <a:rPr lang="ja-JP" altLang="en-US" sz="2000" dirty="0"/>
              <a:t>：</a:t>
            </a:r>
            <a:r>
              <a:rPr lang="en-US" altLang="ja-JP" sz="2000" dirty="0"/>
              <a:t>Of the </a:t>
            </a:r>
            <a:r>
              <a:rPr lang="en-US" altLang="ja-JP" sz="2000" dirty="0" smtClean="0"/>
              <a:t>92 </a:t>
            </a:r>
            <a:r>
              <a:rPr lang="en-US" altLang="ja-JP" sz="2000" dirty="0"/>
              <a:t>trillion yen of the whole Japanese budget for </a:t>
            </a:r>
            <a:r>
              <a:rPr lang="en-US" altLang="ja-JP" sz="2000" dirty="0" smtClean="0"/>
              <a:t>2013, </a:t>
            </a:r>
            <a:r>
              <a:rPr lang="en-US" altLang="ja-JP" sz="2000" dirty="0"/>
              <a:t>about 5 trillion was used for education and science.</a:t>
            </a:r>
          </a:p>
          <a:p>
            <a:pPr eaLnBrk="1" hangingPunct="1">
              <a:lnSpc>
                <a:spcPct val="90000"/>
              </a:lnSpc>
              <a:buFontTx/>
              <a:buNone/>
            </a:pPr>
            <a:endParaRPr lang="en-US" altLang="ja-JP" sz="1600" dirty="0"/>
          </a:p>
          <a:p>
            <a:pPr eaLnBrk="1" hangingPunct="1">
              <a:lnSpc>
                <a:spcPct val="90000"/>
              </a:lnSpc>
              <a:buFontTx/>
              <a:buNone/>
            </a:pPr>
            <a:r>
              <a:rPr lang="en-US" altLang="ja-JP" sz="2800" dirty="0"/>
              <a:t>A</a:t>
            </a:r>
            <a:r>
              <a:rPr lang="ja-JP" altLang="en-US" sz="2800" dirty="0" err="1"/>
              <a:t>．</a:t>
            </a:r>
            <a:r>
              <a:rPr lang="en-US" altLang="ja-JP" sz="2800" dirty="0"/>
              <a:t>10 trillion</a:t>
            </a:r>
          </a:p>
          <a:p>
            <a:pPr eaLnBrk="1" hangingPunct="1">
              <a:lnSpc>
                <a:spcPct val="90000"/>
              </a:lnSpc>
              <a:buFontTx/>
              <a:buNone/>
            </a:pPr>
            <a:r>
              <a:rPr lang="en-US" altLang="ja-JP" sz="2800" dirty="0"/>
              <a:t>B</a:t>
            </a:r>
            <a:r>
              <a:rPr lang="ja-JP" altLang="en-US" sz="2800" dirty="0" err="1"/>
              <a:t>．</a:t>
            </a:r>
            <a:r>
              <a:rPr lang="en-US" altLang="ja-JP" sz="2800" dirty="0"/>
              <a:t>8 trillion</a:t>
            </a:r>
          </a:p>
          <a:p>
            <a:pPr eaLnBrk="1" hangingPunct="1">
              <a:lnSpc>
                <a:spcPct val="90000"/>
              </a:lnSpc>
              <a:buFontTx/>
              <a:buNone/>
            </a:pPr>
            <a:r>
              <a:rPr lang="en-US" altLang="ja-JP" sz="2800" dirty="0"/>
              <a:t>C</a:t>
            </a:r>
            <a:r>
              <a:rPr lang="ja-JP" altLang="en-US" sz="2800" dirty="0" err="1" smtClean="0"/>
              <a:t>．</a:t>
            </a:r>
            <a:r>
              <a:rPr lang="en-US" altLang="ja-JP" sz="2800" dirty="0" smtClean="0"/>
              <a:t>5 </a:t>
            </a:r>
            <a:r>
              <a:rPr lang="en-US" altLang="ja-JP" sz="2800" dirty="0"/>
              <a:t>trillion</a:t>
            </a:r>
          </a:p>
          <a:p>
            <a:pPr eaLnBrk="1" hangingPunct="1">
              <a:lnSpc>
                <a:spcPct val="90000"/>
              </a:lnSpc>
              <a:buFontTx/>
              <a:buNone/>
            </a:pPr>
            <a:r>
              <a:rPr lang="en-US" altLang="ja-JP" sz="2800" dirty="0"/>
              <a:t>D</a:t>
            </a:r>
            <a:r>
              <a:rPr lang="ja-JP" altLang="en-US" sz="2800" dirty="0" err="1"/>
              <a:t>．</a:t>
            </a:r>
            <a:r>
              <a:rPr lang="en-US" altLang="ja-JP" sz="2800" dirty="0"/>
              <a:t>1 </a:t>
            </a:r>
            <a:r>
              <a:rPr lang="en-US" altLang="ja-JP" sz="2800" dirty="0" smtClean="0"/>
              <a:t>trillion</a:t>
            </a:r>
            <a:endParaRPr lang="ja-JP" altLang="en-US" sz="2800" dirty="0"/>
          </a:p>
        </p:txBody>
      </p:sp>
      <p:pic>
        <p:nvPicPr>
          <p:cNvPr id="34819"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34820" name="Picture 10"/>
          <p:cNvPicPr>
            <a:picLocks noChangeAspect="1" noChangeArrowheads="1"/>
          </p:cNvPicPr>
          <p:nvPr/>
        </p:nvPicPr>
        <p:blipFill>
          <a:blip r:embed="rId3"/>
          <a:srcRect r="27" b="1808"/>
          <a:stretch>
            <a:fillRect/>
          </a:stretch>
        </p:blipFill>
        <p:spPr bwMode="auto">
          <a:xfrm>
            <a:off x="0" y="6597352"/>
            <a:ext cx="9144000" cy="115887"/>
          </a:xfrm>
          <a:prstGeom prst="rect">
            <a:avLst/>
          </a:prstGeom>
          <a:noFill/>
          <a:ln w="9525">
            <a:noFill/>
            <a:miter lim="800000"/>
            <a:headEnd/>
            <a:tailEnd/>
          </a:ln>
        </p:spPr>
      </p:pic>
      <p:sp>
        <p:nvSpPr>
          <p:cNvPr id="25607" name="Oval 7"/>
          <p:cNvSpPr>
            <a:spLocks noChangeArrowheads="1"/>
          </p:cNvSpPr>
          <p:nvPr/>
        </p:nvSpPr>
        <p:spPr bwMode="auto">
          <a:xfrm>
            <a:off x="450776" y="4865688"/>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grpSp>
        <p:nvGrpSpPr>
          <p:cNvPr id="34822" name="Group 8"/>
          <p:cNvGrpSpPr>
            <a:grpSpLocks/>
          </p:cNvGrpSpPr>
          <p:nvPr/>
        </p:nvGrpSpPr>
        <p:grpSpPr bwMode="auto">
          <a:xfrm>
            <a:off x="395288" y="188913"/>
            <a:ext cx="1584325" cy="304800"/>
            <a:chOff x="249" y="119"/>
            <a:chExt cx="908" cy="192"/>
          </a:xfrm>
        </p:grpSpPr>
        <p:sp>
          <p:nvSpPr>
            <p:cNvPr id="34825"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34826" name="Text Box 10"/>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2-B</a:t>
              </a:r>
            </a:p>
          </p:txBody>
        </p:sp>
      </p:grpSp>
      <p:pic>
        <p:nvPicPr>
          <p:cNvPr id="34823" name="Picture 16"/>
          <p:cNvPicPr>
            <a:picLocks noChangeAspect="1" noChangeArrowheads="1"/>
          </p:cNvPicPr>
          <p:nvPr/>
        </p:nvPicPr>
        <p:blipFill>
          <a:blip r:embed="rId4"/>
          <a:srcRect/>
          <a:stretch>
            <a:fillRect/>
          </a:stretch>
        </p:blipFill>
        <p:spPr bwMode="auto">
          <a:xfrm>
            <a:off x="4572000" y="4652963"/>
            <a:ext cx="677863" cy="1001712"/>
          </a:xfrm>
          <a:prstGeom prst="rect">
            <a:avLst/>
          </a:prstGeom>
          <a:noFill/>
          <a:ln w="9525">
            <a:noFill/>
            <a:miter lim="800000"/>
            <a:headEnd/>
            <a:tailEnd/>
          </a:ln>
        </p:spPr>
      </p:pic>
      <p:sp>
        <p:nvSpPr>
          <p:cNvPr id="11" name="テキスト ボックス 10"/>
          <p:cNvSpPr>
            <a:spLocks noChangeArrowheads="1"/>
          </p:cNvSpPr>
          <p:nvPr/>
        </p:nvSpPr>
        <p:spPr bwMode="auto">
          <a:xfrm>
            <a:off x="5364163" y="4508500"/>
            <a:ext cx="3486150" cy="923330"/>
          </a:xfrm>
          <a:custGeom>
            <a:avLst/>
            <a:gdLst>
              <a:gd name="T0" fmla="*/ 0 w 1512168"/>
              <a:gd name="T1" fmla="*/ 0 h 369332"/>
              <a:gd name="T2" fmla="*/ 3384376 w 1512168"/>
              <a:gd name="T3" fmla="*/ 0 h 369332"/>
              <a:gd name="T4" fmla="*/ 3384376 w 1512168"/>
              <a:gd name="T5" fmla="*/ 864096 h 369332"/>
              <a:gd name="T6" fmla="*/ 0 w 1512168"/>
              <a:gd name="T7" fmla="*/ 864096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wrap="square">
            <a:spAutoFit/>
          </a:bodyPr>
          <a:lstStyle/>
          <a:p>
            <a:r>
              <a:rPr lang="en-US" altLang="ja-JP" dirty="0" smtClean="0">
                <a:solidFill>
                  <a:srgbClr val="FF0000"/>
                </a:solidFill>
                <a:latin typeface="Meiryo UI"/>
                <a:ea typeface="Meiryo UI"/>
                <a:cs typeface="Meiryo UI"/>
              </a:rPr>
              <a:t>It is as much as  </a:t>
            </a:r>
            <a:r>
              <a:rPr lang="en-US" altLang="ja-JP" dirty="0">
                <a:solidFill>
                  <a:srgbClr val="FF0000"/>
                </a:solidFill>
                <a:latin typeface="Meiryo UI"/>
                <a:ea typeface="Meiryo UI"/>
                <a:cs typeface="Meiryo UI"/>
              </a:rPr>
              <a:t>the budget of</a:t>
            </a:r>
            <a:r>
              <a:rPr lang="ja-JP" altLang="en-US" dirty="0">
                <a:solidFill>
                  <a:srgbClr val="FF0000"/>
                </a:solidFill>
                <a:latin typeface="Meiryo UI"/>
                <a:ea typeface="Meiryo UI"/>
                <a:cs typeface="Meiryo UI"/>
              </a:rPr>
              <a:t> </a:t>
            </a:r>
            <a:r>
              <a:rPr lang="en-US" altLang="ja-JP" dirty="0" smtClean="0">
                <a:solidFill>
                  <a:srgbClr val="FF0000"/>
                </a:solidFill>
                <a:latin typeface="Meiryo UI"/>
                <a:ea typeface="Meiryo UI"/>
                <a:cs typeface="Meiryo UI"/>
              </a:rPr>
              <a:t>Japanese education</a:t>
            </a:r>
          </a:p>
          <a:p>
            <a:r>
              <a:rPr lang="ja-JP" altLang="en-US" dirty="0">
                <a:solidFill>
                  <a:srgbClr val="FF0000"/>
                </a:solidFill>
                <a:latin typeface="Meiryo UI"/>
                <a:ea typeface="Meiryo UI"/>
                <a:cs typeface="Meiryo UI"/>
              </a:rPr>
              <a:t> </a:t>
            </a:r>
            <a:r>
              <a:rPr lang="en-US" altLang="ja-JP" dirty="0" smtClean="0">
                <a:solidFill>
                  <a:srgbClr val="FF0000"/>
                </a:solidFill>
                <a:latin typeface="Meiryo UI"/>
                <a:ea typeface="Meiryo UI"/>
                <a:cs typeface="Meiryo UI"/>
              </a:rPr>
              <a:t>and </a:t>
            </a:r>
            <a:r>
              <a:rPr lang="en-US" altLang="ja-JP" dirty="0" err="1" smtClean="0">
                <a:solidFill>
                  <a:srgbClr val="FF0000"/>
                </a:solidFill>
                <a:latin typeface="Meiryo UI"/>
                <a:ea typeface="Meiryo UI"/>
                <a:cs typeface="Meiryo UI"/>
              </a:rPr>
              <a:t>sience</a:t>
            </a:r>
            <a:endParaRPr lang="en-US" altLang="ja-JP" dirty="0" smtClean="0">
              <a:solidFill>
                <a:srgbClr val="FF0000"/>
              </a:solidFill>
              <a:latin typeface="Meiryo UI"/>
              <a:ea typeface="Meiryo UI"/>
              <a:cs typeface="Meiryo U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827881" y="836712"/>
            <a:ext cx="7488238" cy="4801314"/>
          </a:xfrm>
          <a:prstGeom prst="rect">
            <a:avLst/>
          </a:prstGeom>
          <a:noFill/>
          <a:ln w="9525">
            <a:noFill/>
            <a:miter lim="800000"/>
            <a:headEnd/>
            <a:tailEnd/>
          </a:ln>
        </p:spPr>
        <p:txBody>
          <a:bodyPr>
            <a:spAutoFit/>
          </a:bodyPr>
          <a:lstStyle/>
          <a:p>
            <a:endParaRPr lang="en-US" altLang="ja-JP" dirty="0"/>
          </a:p>
          <a:p>
            <a:r>
              <a:rPr lang="en-US" altLang="ja-JP" sz="3200" dirty="0"/>
              <a:t>For all the children in the world to go to school and for all the adults to learn how to read and write, we need </a:t>
            </a:r>
            <a:r>
              <a:rPr lang="en-US" altLang="ja-JP" sz="3200" dirty="0" smtClean="0">
                <a:solidFill>
                  <a:srgbClr val="FF0000"/>
                </a:solidFill>
              </a:rPr>
              <a:t>5.1 </a:t>
            </a:r>
            <a:r>
              <a:rPr lang="en-US" altLang="ja-JP" sz="3200" dirty="0">
                <a:solidFill>
                  <a:srgbClr val="FF0000"/>
                </a:solidFill>
              </a:rPr>
              <a:t>trillion yen</a:t>
            </a:r>
            <a:r>
              <a:rPr lang="en-US" altLang="ja-JP" sz="3200" dirty="0"/>
              <a:t> a year.</a:t>
            </a:r>
            <a:br>
              <a:rPr lang="en-US" altLang="ja-JP" sz="3200" dirty="0"/>
            </a:br>
            <a:r>
              <a:rPr lang="en-US" altLang="ja-JP" sz="3200" dirty="0"/>
              <a:t>Of this, </a:t>
            </a:r>
            <a:r>
              <a:rPr lang="en-US" altLang="ja-JP" sz="3200" dirty="0" smtClean="0">
                <a:solidFill>
                  <a:srgbClr val="FF0000"/>
                </a:solidFill>
              </a:rPr>
              <a:t>2.5 </a:t>
            </a:r>
            <a:r>
              <a:rPr lang="en-US" altLang="ja-JP" sz="3200" dirty="0">
                <a:solidFill>
                  <a:srgbClr val="FF0000"/>
                </a:solidFill>
              </a:rPr>
              <a:t>trillion yen </a:t>
            </a:r>
            <a:r>
              <a:rPr lang="en-US" altLang="ja-JP" sz="3200" dirty="0"/>
              <a:t>can be expected from the government budget for education in developing countries but the remaining </a:t>
            </a:r>
            <a:r>
              <a:rPr lang="en-US" altLang="ja-JP" sz="3200" dirty="0" smtClean="0">
                <a:solidFill>
                  <a:srgbClr val="FF0000"/>
                </a:solidFill>
              </a:rPr>
              <a:t>2.9 </a:t>
            </a:r>
            <a:r>
              <a:rPr lang="en-US" altLang="ja-JP" sz="3200" dirty="0">
                <a:solidFill>
                  <a:srgbClr val="FF0000"/>
                </a:solidFill>
              </a:rPr>
              <a:t>trillion yen </a:t>
            </a:r>
            <a:r>
              <a:rPr lang="en-US" altLang="ja-JP" sz="3200" dirty="0"/>
              <a:t>must be funded by wealthier countries</a:t>
            </a:r>
            <a:r>
              <a:rPr lang="en-US" altLang="ja-JP" sz="3200" dirty="0" smtClean="0"/>
              <a:t>.</a:t>
            </a:r>
            <a:endParaRPr lang="ja-JP" altLang="en-US" sz="3200" dirty="0"/>
          </a:p>
        </p:txBody>
      </p:sp>
      <p:pic>
        <p:nvPicPr>
          <p:cNvPr id="36866"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36867"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36868" name="Group 7"/>
          <p:cNvGrpSpPr>
            <a:grpSpLocks/>
          </p:cNvGrpSpPr>
          <p:nvPr/>
        </p:nvGrpSpPr>
        <p:grpSpPr bwMode="auto">
          <a:xfrm>
            <a:off x="395288" y="188913"/>
            <a:ext cx="1584325" cy="304800"/>
            <a:chOff x="249" y="119"/>
            <a:chExt cx="908" cy="192"/>
          </a:xfrm>
        </p:grpSpPr>
        <p:sp>
          <p:nvSpPr>
            <p:cNvPr id="3687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36871"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2-B</a:t>
              </a:r>
            </a:p>
          </p:txBody>
        </p:sp>
      </p:grpSp>
      <p:pic>
        <p:nvPicPr>
          <p:cNvPr id="36869" name="Picture 8"/>
          <p:cNvPicPr>
            <a:picLocks noChangeAspect="1" noChangeArrowheads="1"/>
          </p:cNvPicPr>
          <p:nvPr/>
        </p:nvPicPr>
        <p:blipFill>
          <a:blip r:embed="rId4"/>
          <a:srcRect/>
          <a:stretch>
            <a:fillRect/>
          </a:stretch>
        </p:blipFill>
        <p:spPr bwMode="auto">
          <a:xfrm>
            <a:off x="7380288" y="5084763"/>
            <a:ext cx="6000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8"/>
          <p:cNvSpPr txBox="1">
            <a:spLocks noChangeArrowheads="1"/>
          </p:cNvSpPr>
          <p:nvPr/>
        </p:nvSpPr>
        <p:spPr bwMode="auto">
          <a:xfrm>
            <a:off x="3779838" y="4724400"/>
            <a:ext cx="1871662" cy="366713"/>
          </a:xfrm>
          <a:prstGeom prst="rect">
            <a:avLst/>
          </a:prstGeom>
          <a:noFill/>
          <a:ln w="9525">
            <a:noFill/>
            <a:miter lim="800000"/>
            <a:headEnd/>
            <a:tailEnd/>
          </a:ln>
        </p:spPr>
        <p:txBody>
          <a:bodyPr>
            <a:spAutoFit/>
          </a:bodyPr>
          <a:lstStyle/>
          <a:p>
            <a:pPr>
              <a:spcBef>
                <a:spcPct val="50000"/>
              </a:spcBef>
            </a:pPr>
            <a:endParaRPr lang="ja-JP" altLang="ja-JP"/>
          </a:p>
        </p:txBody>
      </p:sp>
      <p:sp>
        <p:nvSpPr>
          <p:cNvPr id="38914" name="Text Box 9"/>
          <p:cNvSpPr txBox="1">
            <a:spLocks noChangeArrowheads="1"/>
          </p:cNvSpPr>
          <p:nvPr/>
        </p:nvSpPr>
        <p:spPr bwMode="auto">
          <a:xfrm>
            <a:off x="3563938" y="4724400"/>
            <a:ext cx="1944687" cy="366713"/>
          </a:xfrm>
          <a:prstGeom prst="rect">
            <a:avLst/>
          </a:prstGeom>
          <a:noFill/>
          <a:ln w="9525">
            <a:noFill/>
            <a:miter lim="800000"/>
            <a:headEnd/>
            <a:tailEnd/>
          </a:ln>
        </p:spPr>
        <p:txBody>
          <a:bodyPr>
            <a:spAutoFit/>
          </a:bodyPr>
          <a:lstStyle/>
          <a:p>
            <a:pPr>
              <a:spcBef>
                <a:spcPct val="50000"/>
              </a:spcBef>
            </a:pPr>
            <a:endParaRPr lang="ja-JP" altLang="ja-JP"/>
          </a:p>
        </p:txBody>
      </p:sp>
      <p:sp>
        <p:nvSpPr>
          <p:cNvPr id="38915" name="Rectangle 10"/>
          <p:cNvSpPr>
            <a:spLocks noChangeArrowheads="1"/>
          </p:cNvSpPr>
          <p:nvPr/>
        </p:nvSpPr>
        <p:spPr bwMode="auto">
          <a:xfrm>
            <a:off x="3347244" y="4868863"/>
            <a:ext cx="2332831" cy="1015663"/>
          </a:xfrm>
          <a:prstGeom prst="rect">
            <a:avLst/>
          </a:prstGeom>
          <a:noFill/>
          <a:ln w="9525">
            <a:noFill/>
            <a:miter lim="800000"/>
            <a:headEnd/>
            <a:tailEnd/>
          </a:ln>
        </p:spPr>
        <p:txBody>
          <a:bodyPr wrap="square">
            <a:spAutoFit/>
          </a:bodyPr>
          <a:lstStyle/>
          <a:p>
            <a:pPr algn="ctr"/>
            <a:r>
              <a:rPr lang="en-US" altLang="ja-JP" dirty="0"/>
              <a:t>55cm= </a:t>
            </a:r>
            <a:endParaRPr lang="en-US" altLang="ja-JP" dirty="0" smtClean="0"/>
          </a:p>
          <a:p>
            <a:pPr algn="ctr"/>
            <a:endParaRPr lang="en-US" altLang="ja-JP" dirty="0"/>
          </a:p>
          <a:p>
            <a:pPr algn="ctr"/>
            <a:r>
              <a:rPr lang="en-US" altLang="ja-JP" sz="2400" dirty="0" smtClean="0">
                <a:solidFill>
                  <a:srgbClr val="FF0000"/>
                </a:solidFill>
              </a:rPr>
              <a:t>5 .5 trillion yen</a:t>
            </a:r>
            <a:endParaRPr lang="ja-JP" altLang="en-US" sz="2400" dirty="0">
              <a:solidFill>
                <a:srgbClr val="FF0000"/>
              </a:solidFill>
            </a:endParaRPr>
          </a:p>
        </p:txBody>
      </p:sp>
      <p:sp>
        <p:nvSpPr>
          <p:cNvPr id="38916" name="Text Box 11"/>
          <p:cNvSpPr txBox="1">
            <a:spLocks noChangeArrowheads="1"/>
          </p:cNvSpPr>
          <p:nvPr/>
        </p:nvSpPr>
        <p:spPr bwMode="auto">
          <a:xfrm>
            <a:off x="6372225" y="4941888"/>
            <a:ext cx="2555875" cy="923925"/>
          </a:xfrm>
          <a:prstGeom prst="rect">
            <a:avLst/>
          </a:prstGeom>
          <a:noFill/>
          <a:ln w="9525">
            <a:noFill/>
            <a:miter lim="800000"/>
            <a:headEnd/>
            <a:tailEnd/>
          </a:ln>
        </p:spPr>
        <p:txBody>
          <a:bodyPr>
            <a:spAutoFit/>
          </a:bodyPr>
          <a:lstStyle/>
          <a:p>
            <a:pPr algn="ctr">
              <a:spcBef>
                <a:spcPct val="50000"/>
              </a:spcBef>
            </a:pPr>
            <a:r>
              <a:rPr lang="en-US" altLang="ja-JP" dirty="0"/>
              <a:t>17m50cm=</a:t>
            </a:r>
          </a:p>
          <a:p>
            <a:pPr algn="ctr">
              <a:spcBef>
                <a:spcPct val="50000"/>
              </a:spcBef>
            </a:pPr>
            <a:r>
              <a:rPr lang="en-US" altLang="ja-JP" sz="2400" dirty="0" smtClean="0">
                <a:solidFill>
                  <a:srgbClr val="FF0000"/>
                </a:solidFill>
              </a:rPr>
              <a:t>175 trillion yen</a:t>
            </a:r>
            <a:endParaRPr lang="ja-JP" altLang="en-US" sz="2400" dirty="0">
              <a:solidFill>
                <a:srgbClr val="FF0000"/>
              </a:solidFill>
            </a:endParaRPr>
          </a:p>
        </p:txBody>
      </p:sp>
      <p:sp>
        <p:nvSpPr>
          <p:cNvPr id="38917" name="Text Box 12"/>
          <p:cNvSpPr txBox="1">
            <a:spLocks noChangeArrowheads="1"/>
          </p:cNvSpPr>
          <p:nvPr/>
        </p:nvSpPr>
        <p:spPr bwMode="auto">
          <a:xfrm>
            <a:off x="1116013" y="1412875"/>
            <a:ext cx="1943100" cy="584775"/>
          </a:xfrm>
          <a:prstGeom prst="rect">
            <a:avLst/>
          </a:prstGeom>
          <a:noFill/>
          <a:ln w="9525">
            <a:noFill/>
            <a:miter lim="800000"/>
            <a:headEnd/>
            <a:tailEnd/>
          </a:ln>
        </p:spPr>
        <p:txBody>
          <a:bodyPr wrap="square">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Education</a:t>
            </a:r>
            <a:endParaRPr lang="ja-JP" altLang="en-US" sz="3200" dirty="0">
              <a:latin typeface="HGP創英角ｺﾞｼｯｸUB" pitchFamily="50" charset="-128"/>
              <a:ea typeface="HGP創英角ｺﾞｼｯｸUB" pitchFamily="50" charset="-128"/>
            </a:endParaRPr>
          </a:p>
        </p:txBody>
      </p:sp>
      <p:sp>
        <p:nvSpPr>
          <p:cNvPr id="38918" name="Text Box 13"/>
          <p:cNvSpPr txBox="1">
            <a:spLocks noChangeArrowheads="1"/>
          </p:cNvSpPr>
          <p:nvPr/>
        </p:nvSpPr>
        <p:spPr bwMode="auto">
          <a:xfrm>
            <a:off x="3347244" y="1430793"/>
            <a:ext cx="2736850" cy="584775"/>
          </a:xfrm>
          <a:prstGeom prst="rect">
            <a:avLst/>
          </a:prstGeom>
          <a:noFill/>
          <a:ln w="9525">
            <a:noFill/>
            <a:miter lim="800000"/>
            <a:headEnd/>
            <a:tailEnd/>
          </a:ln>
        </p:spPr>
        <p:txBody>
          <a:bodyPr wrap="square">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Video Games</a:t>
            </a:r>
            <a:endParaRPr lang="ja-JP" altLang="en-US" sz="3200" dirty="0">
              <a:latin typeface="HGP創英角ｺﾞｼｯｸUB" pitchFamily="50" charset="-128"/>
              <a:ea typeface="HGP創英角ｺﾞｼｯｸUB" pitchFamily="50" charset="-128"/>
            </a:endParaRPr>
          </a:p>
        </p:txBody>
      </p:sp>
      <p:sp>
        <p:nvSpPr>
          <p:cNvPr id="38919" name="Text Box 14"/>
          <p:cNvSpPr txBox="1">
            <a:spLocks noChangeArrowheads="1"/>
          </p:cNvSpPr>
          <p:nvPr/>
        </p:nvSpPr>
        <p:spPr bwMode="auto">
          <a:xfrm>
            <a:off x="6157057" y="1430793"/>
            <a:ext cx="2663948" cy="584775"/>
          </a:xfrm>
          <a:prstGeom prst="rect">
            <a:avLst/>
          </a:prstGeom>
          <a:noFill/>
          <a:ln w="9525">
            <a:noFill/>
            <a:miter lim="800000"/>
            <a:headEnd/>
            <a:tailEnd/>
          </a:ln>
        </p:spPr>
        <p:txBody>
          <a:bodyPr wrap="square">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Military Funds</a:t>
            </a:r>
            <a:endParaRPr lang="ja-JP" altLang="en-US" sz="3200" dirty="0">
              <a:latin typeface="HGP創英角ｺﾞｼｯｸUB" pitchFamily="50" charset="-128"/>
              <a:ea typeface="HGP創英角ｺﾞｼｯｸUB" pitchFamily="50" charset="-128"/>
            </a:endParaRPr>
          </a:p>
        </p:txBody>
      </p:sp>
      <p:pic>
        <p:nvPicPr>
          <p:cNvPr id="38920"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38921"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38922" name="Text Box 17"/>
          <p:cNvSpPr txBox="1">
            <a:spLocks noChangeArrowheads="1"/>
          </p:cNvSpPr>
          <p:nvPr/>
        </p:nvSpPr>
        <p:spPr bwMode="auto">
          <a:xfrm>
            <a:off x="323850" y="4941888"/>
            <a:ext cx="2951163" cy="914400"/>
          </a:xfrm>
          <a:prstGeom prst="rect">
            <a:avLst/>
          </a:prstGeom>
          <a:noFill/>
          <a:ln w="9525">
            <a:noFill/>
            <a:miter lim="800000"/>
            <a:headEnd/>
            <a:tailEnd/>
          </a:ln>
        </p:spPr>
        <p:txBody>
          <a:bodyPr>
            <a:spAutoFit/>
          </a:bodyPr>
          <a:lstStyle/>
          <a:p>
            <a:pPr algn="ctr">
              <a:spcBef>
                <a:spcPct val="50000"/>
              </a:spcBef>
            </a:pPr>
            <a:r>
              <a:rPr lang="en-US" altLang="ja-JP" dirty="0"/>
              <a:t>29cm= </a:t>
            </a:r>
          </a:p>
          <a:p>
            <a:pPr algn="ctr">
              <a:spcBef>
                <a:spcPct val="50000"/>
              </a:spcBef>
            </a:pPr>
            <a:r>
              <a:rPr lang="en-US" altLang="ja-JP" sz="2400" dirty="0" smtClean="0">
                <a:solidFill>
                  <a:srgbClr val="FF0000"/>
                </a:solidFill>
              </a:rPr>
              <a:t>2.9 trillion yen</a:t>
            </a:r>
            <a:endParaRPr lang="ja-JP" altLang="en-US" sz="2400" dirty="0">
              <a:solidFill>
                <a:srgbClr val="FF0000"/>
              </a:solidFill>
            </a:endParaRPr>
          </a:p>
        </p:txBody>
      </p:sp>
      <p:grpSp>
        <p:nvGrpSpPr>
          <p:cNvPr id="38923" name="Group 19"/>
          <p:cNvGrpSpPr>
            <a:grpSpLocks/>
          </p:cNvGrpSpPr>
          <p:nvPr/>
        </p:nvGrpSpPr>
        <p:grpSpPr bwMode="auto">
          <a:xfrm>
            <a:off x="395288" y="188913"/>
            <a:ext cx="1584325" cy="304800"/>
            <a:chOff x="249" y="119"/>
            <a:chExt cx="908" cy="192"/>
          </a:xfrm>
        </p:grpSpPr>
        <p:sp>
          <p:nvSpPr>
            <p:cNvPr id="38928" name="AutoShape 2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38929" name="Text Box 21"/>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2-B</a:t>
              </a:r>
            </a:p>
          </p:txBody>
        </p:sp>
      </p:grpSp>
      <p:grpSp>
        <p:nvGrpSpPr>
          <p:cNvPr id="29724" name="Group 28"/>
          <p:cNvGrpSpPr>
            <a:grpSpLocks/>
          </p:cNvGrpSpPr>
          <p:nvPr/>
        </p:nvGrpSpPr>
        <p:grpSpPr bwMode="auto">
          <a:xfrm>
            <a:off x="576262" y="4688628"/>
            <a:ext cx="2519363" cy="1152525"/>
            <a:chOff x="363" y="3067"/>
            <a:chExt cx="1587" cy="726"/>
          </a:xfrm>
          <a:solidFill>
            <a:srgbClr val="92D050"/>
          </a:solidFill>
        </p:grpSpPr>
        <p:sp>
          <p:nvSpPr>
            <p:cNvPr id="14359" name="Rectangle 22"/>
            <p:cNvSpPr>
              <a:spLocks noChangeArrowheads="1"/>
            </p:cNvSpPr>
            <p:nvPr/>
          </p:nvSpPr>
          <p:spPr bwMode="auto">
            <a:xfrm>
              <a:off x="363" y="3067"/>
              <a:ext cx="1587" cy="726"/>
            </a:xfrm>
            <a:prstGeom prst="rect">
              <a:avLst/>
            </a:prstGeom>
            <a:grpFill/>
            <a:ln w="9525">
              <a:solidFill>
                <a:schemeClr val="tx1"/>
              </a:solidFill>
              <a:miter lim="800000"/>
              <a:headEnd/>
              <a:tailEnd/>
            </a:ln>
            <a:effectLst/>
          </p:spPr>
          <p:txBody>
            <a:bodyPr wrap="none" anchor="ctr"/>
            <a:lstStyle/>
            <a:p>
              <a:pPr>
                <a:defRPr/>
              </a:pPr>
              <a:endParaRPr lang="ja-JP" altLang="en-US">
                <a:ea typeface="ＭＳ Ｐゴシック" pitchFamily="50" charset="-128"/>
              </a:endParaRPr>
            </a:p>
          </p:txBody>
        </p:sp>
        <p:sp>
          <p:nvSpPr>
            <p:cNvPr id="14360" name="Text Box 25"/>
            <p:cNvSpPr txBox="1">
              <a:spLocks noChangeArrowheads="1"/>
            </p:cNvSpPr>
            <p:nvPr/>
          </p:nvSpPr>
          <p:spPr bwMode="auto">
            <a:xfrm>
              <a:off x="930" y="3249"/>
              <a:ext cx="408" cy="330"/>
            </a:xfrm>
            <a:prstGeom prst="rect">
              <a:avLst/>
            </a:prstGeom>
            <a:grpFill/>
            <a:ln w="9525">
              <a:noFill/>
              <a:miter lim="800000"/>
              <a:headEnd/>
              <a:tailEnd/>
            </a:ln>
            <a:effectLst/>
          </p:spPr>
          <p:txBody>
            <a:bodyPr>
              <a:spAutoFit/>
            </a:bodyPr>
            <a:lstStyle/>
            <a:p>
              <a:pPr>
                <a:spcBef>
                  <a:spcPct val="50000"/>
                </a:spcBef>
                <a:defRPr/>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5" name="Group 29"/>
          <p:cNvGrpSpPr>
            <a:grpSpLocks/>
          </p:cNvGrpSpPr>
          <p:nvPr/>
        </p:nvGrpSpPr>
        <p:grpSpPr bwMode="auto">
          <a:xfrm>
            <a:off x="3167856" y="4714202"/>
            <a:ext cx="2808288" cy="1152525"/>
            <a:chOff x="2018" y="3067"/>
            <a:chExt cx="1769" cy="726"/>
          </a:xfrm>
          <a:solidFill>
            <a:srgbClr val="92D05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pPr>
                <a:defRPr/>
              </a:pPr>
              <a:endParaRPr lang="ja-JP" altLang="en-US">
                <a:ea typeface="ＭＳ Ｐゴシック" pitchFamily="50" charset="-128"/>
              </a:endParaRPr>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defRPr/>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140800" y="4722220"/>
            <a:ext cx="2808287" cy="1152525"/>
            <a:chOff x="3833" y="3067"/>
            <a:chExt cx="1769" cy="726"/>
          </a:xfrm>
          <a:solidFill>
            <a:srgbClr val="92D05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pPr>
                <a:defRPr/>
              </a:pPr>
              <a:endParaRPr lang="ja-JP" altLang="en-US">
                <a:ea typeface="ＭＳ Ｐゴシック" pitchFamily="50" charset="-128"/>
              </a:endParaRPr>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defRPr/>
              </a:pPr>
              <a:r>
                <a:rPr lang="ja-JP" altLang="en-US" sz="2800" b="1" dirty="0">
                  <a:latin typeface="HGP創英角ｺﾞｼｯｸUB" pitchFamily="50" charset="-128"/>
                  <a:ea typeface="HGP創英角ｺﾞｼｯｸUB" pitchFamily="50" charset="-128"/>
                </a:rPr>
                <a:t>？</a:t>
              </a:r>
            </a:p>
          </p:txBody>
        </p:sp>
      </p:grpSp>
      <p:pic>
        <p:nvPicPr>
          <p:cNvPr id="38927" name="Picture 2"/>
          <p:cNvPicPr>
            <a:picLocks noChangeAspect="1" noChangeArrowheads="1"/>
          </p:cNvPicPr>
          <p:nvPr/>
        </p:nvPicPr>
        <p:blipFill>
          <a:blip r:embed="rId4"/>
          <a:srcRect/>
          <a:stretch>
            <a:fillRect/>
          </a:stretch>
        </p:blipFill>
        <p:spPr bwMode="auto">
          <a:xfrm>
            <a:off x="827088" y="2060575"/>
            <a:ext cx="7705725"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9724"/>
                                        </p:tgtEl>
                                      </p:cBhvr>
                                    </p:animEffect>
                                    <p:set>
                                      <p:cBhvr>
                                        <p:cTn id="7" dur="1" fill="hold">
                                          <p:stCondLst>
                                            <p:cond delay="1999"/>
                                          </p:stCondLst>
                                        </p:cTn>
                                        <p:tgtEl>
                                          <p:spTgt spid="2972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ja-JP" sz="3200" dirty="0">
                <a:solidFill>
                  <a:schemeClr val="tx1"/>
                </a:solidFill>
              </a:rPr>
              <a:t>A </a:t>
            </a:r>
            <a:r>
              <a:rPr lang="en-US" altLang="ja-JP" sz="3200" dirty="0" smtClean="0">
                <a:solidFill>
                  <a:schemeClr val="tx1"/>
                </a:solidFill>
              </a:rPr>
              <a:t>16-year-old </a:t>
            </a:r>
            <a:r>
              <a:rPr lang="en-US" altLang="ja-JP" sz="3200" dirty="0">
                <a:solidFill>
                  <a:schemeClr val="tx1"/>
                </a:solidFill>
              </a:rPr>
              <a:t>girl in Pakistan</a:t>
            </a:r>
            <a:r>
              <a:rPr lang="ja-JP" altLang="en-US" sz="3200" dirty="0">
                <a:solidFill>
                  <a:schemeClr val="tx1"/>
                </a:solidFill>
              </a:rPr>
              <a:t> </a:t>
            </a:r>
            <a:br>
              <a:rPr lang="ja-JP" altLang="en-US" sz="3200" dirty="0">
                <a:solidFill>
                  <a:schemeClr val="tx1"/>
                </a:solidFill>
              </a:rPr>
            </a:br>
            <a:r>
              <a:rPr lang="en-US" altLang="ja-JP" sz="3600" dirty="0">
                <a:solidFill>
                  <a:schemeClr val="tx1"/>
                </a:solidFill>
              </a:rPr>
              <a:t>The Story of </a:t>
            </a:r>
            <a:r>
              <a:rPr lang="en-US" altLang="ja-JP" sz="3600" dirty="0" err="1">
                <a:solidFill>
                  <a:schemeClr val="tx1"/>
                </a:solidFill>
              </a:rPr>
              <a:t>Malala</a:t>
            </a:r>
            <a:r>
              <a:rPr lang="en-US" altLang="ja-JP" sz="3600" dirty="0">
                <a:solidFill>
                  <a:schemeClr val="tx1"/>
                </a:solidFill>
              </a:rPr>
              <a:t> </a:t>
            </a:r>
            <a:r>
              <a:rPr lang="en-US" altLang="ja-JP" sz="3600" dirty="0" err="1">
                <a:solidFill>
                  <a:schemeClr val="tx1"/>
                </a:solidFill>
              </a:rPr>
              <a:t>Yousafzai</a:t>
            </a:r>
            <a:endParaRPr lang="ja-JP" altLang="en-US" sz="3200" dirty="0" smtClean="0">
              <a:latin typeface="HGP創英角ｺﾞｼｯｸUB" pitchFamily="50" charset="-128"/>
              <a:ea typeface="HGP創英角ｺﾞｼｯｸUB" pitchFamily="50" charset="-128"/>
            </a:endParaRPr>
          </a:p>
        </p:txBody>
      </p:sp>
      <p:pic>
        <p:nvPicPr>
          <p:cNvPr id="40963" name="Picture 8" descr="写真：マララ・ ユスフザイさん"/>
          <p:cNvPicPr>
            <a:picLocks noChangeAspect="1" noChangeArrowheads="1"/>
          </p:cNvPicPr>
          <p:nvPr/>
        </p:nvPicPr>
        <p:blipFill>
          <a:blip r:embed="rId3"/>
          <a:srcRect/>
          <a:stretch>
            <a:fillRect/>
          </a:stretch>
        </p:blipFill>
        <p:spPr bwMode="auto">
          <a:xfrm>
            <a:off x="468313" y="2492375"/>
            <a:ext cx="3995737" cy="2668588"/>
          </a:xfrm>
          <a:prstGeom prst="rect">
            <a:avLst/>
          </a:prstGeom>
          <a:noFill/>
          <a:ln w="9525">
            <a:noFill/>
            <a:miter lim="800000"/>
            <a:headEnd/>
            <a:tailEnd/>
          </a:ln>
        </p:spPr>
      </p:pic>
      <p:sp>
        <p:nvSpPr>
          <p:cNvPr id="40964" name="Text Box 10"/>
          <p:cNvSpPr txBox="1">
            <a:spLocks noChangeArrowheads="1"/>
          </p:cNvSpPr>
          <p:nvPr/>
        </p:nvSpPr>
        <p:spPr bwMode="auto">
          <a:xfrm>
            <a:off x="1547813" y="5157788"/>
            <a:ext cx="3095625" cy="366712"/>
          </a:xfrm>
          <a:prstGeom prst="rect">
            <a:avLst/>
          </a:prstGeom>
          <a:noFill/>
          <a:ln w="9525">
            <a:noFill/>
            <a:miter lim="800000"/>
            <a:headEnd/>
            <a:tailEnd/>
          </a:ln>
        </p:spPr>
        <p:txBody>
          <a:bodyPr>
            <a:spAutoFit/>
          </a:bodyPr>
          <a:lstStyle/>
          <a:p>
            <a:pPr>
              <a:spcBef>
                <a:spcPct val="50000"/>
              </a:spcBef>
            </a:pPr>
            <a:r>
              <a:rPr lang="ja-JP" altLang="en-US" sz="1200"/>
              <a:t>（</a:t>
            </a:r>
            <a:r>
              <a:rPr lang="en-US" altLang="ja-JP" sz="1200"/>
              <a:t>C)Veronique de Viguerie/Getty Images</a:t>
            </a:r>
            <a:r>
              <a:rPr lang="en-US" altLang="ja-JP"/>
              <a:t> </a:t>
            </a:r>
          </a:p>
        </p:txBody>
      </p:sp>
      <p:pic>
        <p:nvPicPr>
          <p:cNvPr id="40965" name="Picture 9"/>
          <p:cNvPicPr>
            <a:picLocks noChangeAspect="1" noChangeArrowheads="1"/>
          </p:cNvPicPr>
          <p:nvPr/>
        </p:nvPicPr>
        <p:blipFill>
          <a:blip r:embed="rId4"/>
          <a:srcRect r="27" b="1808"/>
          <a:stretch>
            <a:fillRect/>
          </a:stretch>
        </p:blipFill>
        <p:spPr bwMode="auto">
          <a:xfrm>
            <a:off x="0" y="0"/>
            <a:ext cx="9144000" cy="115888"/>
          </a:xfrm>
          <a:prstGeom prst="rect">
            <a:avLst/>
          </a:prstGeom>
          <a:noFill/>
          <a:ln w="9525">
            <a:noFill/>
            <a:miter lim="800000"/>
            <a:headEnd/>
            <a:tailEnd/>
          </a:ln>
        </p:spPr>
      </p:pic>
      <p:pic>
        <p:nvPicPr>
          <p:cNvPr id="40966" name="Picture 10"/>
          <p:cNvPicPr>
            <a:picLocks noChangeAspect="1" noChangeArrowheads="1"/>
          </p:cNvPicPr>
          <p:nvPr/>
        </p:nvPicPr>
        <p:blipFill>
          <a:blip r:embed="rId4"/>
          <a:srcRect r="27" b="1808"/>
          <a:stretch>
            <a:fillRect/>
          </a:stretch>
        </p:blipFill>
        <p:spPr bwMode="auto">
          <a:xfrm>
            <a:off x="0" y="6742113"/>
            <a:ext cx="9144000" cy="115887"/>
          </a:xfrm>
          <a:prstGeom prst="rect">
            <a:avLst/>
          </a:prstGeom>
          <a:noFill/>
          <a:ln w="9525">
            <a:noFill/>
            <a:miter lim="800000"/>
            <a:headEnd/>
            <a:tailEnd/>
          </a:ln>
        </p:spPr>
      </p:pic>
      <p:grpSp>
        <p:nvGrpSpPr>
          <p:cNvPr id="40967" name="Group 13"/>
          <p:cNvGrpSpPr>
            <a:grpSpLocks/>
          </p:cNvGrpSpPr>
          <p:nvPr/>
        </p:nvGrpSpPr>
        <p:grpSpPr bwMode="auto">
          <a:xfrm>
            <a:off x="395288" y="188913"/>
            <a:ext cx="1441450" cy="304800"/>
            <a:chOff x="249" y="119"/>
            <a:chExt cx="908" cy="192"/>
          </a:xfrm>
        </p:grpSpPr>
        <p:sp>
          <p:nvSpPr>
            <p:cNvPr id="40968"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40969"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3</a:t>
              </a:r>
            </a:p>
          </p:txBody>
        </p:sp>
      </p:grpSp>
      <p:sp>
        <p:nvSpPr>
          <p:cNvPr id="2" name="正方形/長方形 1"/>
          <p:cNvSpPr/>
          <p:nvPr/>
        </p:nvSpPr>
        <p:spPr>
          <a:xfrm>
            <a:off x="4860032" y="1743851"/>
            <a:ext cx="4024666" cy="4672048"/>
          </a:xfrm>
          <a:prstGeom prst="rect">
            <a:avLst/>
          </a:prstGeom>
        </p:spPr>
        <p:txBody>
          <a:bodyPr wrap="square">
            <a:spAutoFit/>
          </a:bodyPr>
          <a:lstStyle/>
          <a:p>
            <a:pPr eaLnBrk="1" hangingPunct="1">
              <a:lnSpc>
                <a:spcPct val="80000"/>
              </a:lnSpc>
              <a:buFontTx/>
              <a:buNone/>
              <a:defRPr/>
            </a:pPr>
            <a:r>
              <a:rPr lang="en-US" altLang="ja-JP" sz="2000" dirty="0" err="1"/>
              <a:t>Malala</a:t>
            </a:r>
            <a:r>
              <a:rPr lang="en-US" altLang="ja-JP" sz="2000" dirty="0"/>
              <a:t> has been claiming educational rights for girls under the Taliban Regime. </a:t>
            </a:r>
            <a:r>
              <a:rPr lang="en-US" altLang="ja-JP" sz="2000" dirty="0" smtClean="0"/>
              <a:t>The </a:t>
            </a:r>
            <a:r>
              <a:rPr lang="en-US" altLang="ja-JP" sz="2000" dirty="0"/>
              <a:t>Pakistani government</a:t>
            </a:r>
          </a:p>
          <a:p>
            <a:pPr eaLnBrk="1" hangingPunct="1">
              <a:lnSpc>
                <a:spcPct val="80000"/>
              </a:lnSpc>
              <a:buFontTx/>
              <a:buNone/>
            </a:pPr>
            <a:r>
              <a:rPr lang="en-US" altLang="ja-JP" sz="2000" dirty="0"/>
              <a:t>commended her as  “a brave </a:t>
            </a:r>
            <a:r>
              <a:rPr lang="en-US" altLang="ja-JP" sz="2000" dirty="0" smtClean="0"/>
              <a:t>young girl</a:t>
            </a:r>
            <a:r>
              <a:rPr lang="en-US" altLang="ja-JP" sz="2000" dirty="0"/>
              <a:t>” .</a:t>
            </a:r>
            <a:r>
              <a:rPr lang="ja-JP" altLang="en-US" sz="3200" dirty="0"/>
              <a:t> </a:t>
            </a:r>
            <a:endParaRPr lang="en-US" altLang="ja-JP" sz="3200" dirty="0" smtClean="0"/>
          </a:p>
          <a:p>
            <a:pPr eaLnBrk="1" hangingPunct="1">
              <a:lnSpc>
                <a:spcPct val="80000"/>
              </a:lnSpc>
              <a:buFontTx/>
              <a:buNone/>
            </a:pPr>
            <a:r>
              <a:rPr lang="en-US" altLang="ja-JP" sz="2000" dirty="0" smtClean="0"/>
              <a:t>She </a:t>
            </a:r>
            <a:r>
              <a:rPr lang="en-US" altLang="ja-JP" sz="2000" dirty="0"/>
              <a:t>was attacked by Taliban terrorists on her way back from school on October 9</a:t>
            </a:r>
            <a:r>
              <a:rPr lang="en-US" altLang="ja-JP" sz="2000" baseline="30000" dirty="0"/>
              <a:t>th</a:t>
            </a:r>
            <a:r>
              <a:rPr lang="en-US" altLang="ja-JP" sz="2000" dirty="0"/>
              <a:t>, 2012.</a:t>
            </a:r>
          </a:p>
          <a:p>
            <a:pPr eaLnBrk="1" hangingPunct="1">
              <a:lnSpc>
                <a:spcPct val="80000"/>
              </a:lnSpc>
              <a:buFontTx/>
              <a:buNone/>
            </a:pPr>
            <a:r>
              <a:rPr lang="en-US" altLang="ja-JP" sz="2000" dirty="0"/>
              <a:t>She barely survived and is</a:t>
            </a:r>
          </a:p>
          <a:p>
            <a:pPr eaLnBrk="1" hangingPunct="1">
              <a:lnSpc>
                <a:spcPct val="80000"/>
              </a:lnSpc>
              <a:buFontTx/>
              <a:buNone/>
            </a:pPr>
            <a:r>
              <a:rPr lang="en-US" altLang="ja-JP" sz="2000" dirty="0"/>
              <a:t>currently staying in England,</a:t>
            </a:r>
          </a:p>
          <a:p>
            <a:pPr eaLnBrk="1" hangingPunct="1">
              <a:lnSpc>
                <a:spcPct val="80000"/>
              </a:lnSpc>
              <a:buFontTx/>
              <a:buNone/>
            </a:pPr>
            <a:r>
              <a:rPr lang="en-US" altLang="ja-JP" sz="2000" dirty="0"/>
              <a:t>undergoing rehabilitation.</a:t>
            </a:r>
            <a:endParaRPr lang="ja-JP" altLang="en-US" sz="3200" dirty="0"/>
          </a:p>
          <a:p>
            <a:pPr marL="0" indent="0" eaLnBrk="1" hangingPunct="1">
              <a:lnSpc>
                <a:spcPct val="80000"/>
              </a:lnSpc>
              <a:buFontTx/>
              <a:buNone/>
              <a:defRPr/>
            </a:pPr>
            <a:r>
              <a:rPr lang="en-US" altLang="ja-JP" sz="2000" dirty="0" err="1"/>
              <a:t>Malala</a:t>
            </a:r>
            <a:r>
              <a:rPr lang="en-US" altLang="ja-JP" sz="2000" dirty="0"/>
              <a:t> made a speech to tell the  importance of education at the UN Headquarter in July 12</a:t>
            </a:r>
            <a:r>
              <a:rPr lang="en-US" altLang="ja-JP" sz="2000" baseline="30000" dirty="0"/>
              <a:t>th</a:t>
            </a:r>
            <a:r>
              <a:rPr lang="en-US" altLang="ja-JP" sz="2000" dirty="0"/>
              <a:t>,2013. The United Nations named this day "</a:t>
            </a:r>
            <a:r>
              <a:rPr lang="en-US" altLang="ja-JP" sz="2000" dirty="0" err="1"/>
              <a:t>Marara</a:t>
            </a:r>
            <a:r>
              <a:rPr lang="en-US" altLang="ja-JP" sz="2000" dirty="0"/>
              <a:t> Day" which is also her birthday.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ja-JP" sz="3200" dirty="0" smtClean="0">
                <a:latin typeface="HGP創英角ｺﾞｼｯｸUB" pitchFamily="50" charset="-128"/>
                <a:ea typeface="HGP創英角ｺﾞｼｯｸUB" pitchFamily="50" charset="-128"/>
              </a:rPr>
              <a:t>Children working on children issue</a:t>
            </a:r>
            <a:br>
              <a:rPr lang="en-US" altLang="ja-JP" sz="3200" dirty="0" smtClean="0">
                <a:latin typeface="HGP創英角ｺﾞｼｯｸUB" pitchFamily="50" charset="-128"/>
                <a:ea typeface="HGP創英角ｺﾞｼｯｸUB" pitchFamily="50" charset="-128"/>
              </a:rPr>
            </a:br>
            <a:r>
              <a:rPr lang="en-US" altLang="ja-JP" sz="3200" dirty="0" smtClean="0">
                <a:latin typeface="HGP創英角ｺﾞｼｯｸUB" pitchFamily="50" charset="-128"/>
                <a:ea typeface="HGP創英角ｺﾞｼｯｸUB" pitchFamily="50" charset="-128"/>
              </a:rPr>
              <a:t>story of Japanese children</a:t>
            </a:r>
            <a:endParaRPr lang="ja-JP" altLang="en-US" sz="3200" dirty="0" smtClean="0">
              <a:latin typeface="HGP創英角ｺﾞｼｯｸUB" pitchFamily="50" charset="-128"/>
              <a:ea typeface="HGP創英角ｺﾞｼｯｸUB" pitchFamily="50" charset="-128"/>
            </a:endParaRPr>
          </a:p>
        </p:txBody>
      </p:sp>
      <p:pic>
        <p:nvPicPr>
          <p:cNvPr id="43010" name="Picture 10"/>
          <p:cNvPicPr>
            <a:picLocks noGrp="1" noChangeAspect="1" noChangeArrowheads="1"/>
          </p:cNvPicPr>
          <p:nvPr>
            <p:ph type="body" sz="half" idx="1"/>
          </p:nvPr>
        </p:nvPicPr>
        <p:blipFill>
          <a:blip r:embed="rId3"/>
          <a:srcRect r="27" b="1808"/>
          <a:stretch>
            <a:fillRect/>
          </a:stretch>
        </p:blipFill>
        <p:spPr>
          <a:xfrm>
            <a:off x="0" y="0"/>
            <a:ext cx="9144000" cy="115888"/>
          </a:xfrm>
        </p:spPr>
      </p:pic>
      <p:sp>
        <p:nvSpPr>
          <p:cNvPr id="18436" name="Rectangle 8"/>
          <p:cNvSpPr>
            <a:spLocks noGrp="1" noChangeArrowheads="1"/>
          </p:cNvSpPr>
          <p:nvPr>
            <p:ph type="body" sz="half" idx="2"/>
          </p:nvPr>
        </p:nvSpPr>
        <p:spPr>
          <a:xfrm>
            <a:off x="4788024" y="1672572"/>
            <a:ext cx="3898776" cy="4525963"/>
          </a:xfrm>
        </p:spPr>
        <p:txBody>
          <a:bodyPr/>
          <a:lstStyle/>
          <a:p>
            <a:pPr marL="0" indent="0">
              <a:buNone/>
            </a:pPr>
            <a:r>
              <a:rPr lang="en-US" altLang="ja-JP" sz="2000" dirty="0" smtClean="0"/>
              <a:t>Do </a:t>
            </a:r>
            <a:r>
              <a:rPr lang="en-US" altLang="ja-JP" sz="2000" dirty="0"/>
              <a:t>you know there are teenagers who are playing on an active role, wishing to do something they can do to make the world better</a:t>
            </a:r>
            <a:r>
              <a:rPr lang="en-US" altLang="ja-JP" sz="2000" dirty="0" smtClean="0"/>
              <a:t>?</a:t>
            </a:r>
            <a:endParaRPr lang="en-US" altLang="ja-JP" sz="2000" dirty="0"/>
          </a:p>
          <a:p>
            <a:pPr marL="0" indent="0">
              <a:buNone/>
            </a:pPr>
            <a:r>
              <a:rPr lang="en-US" altLang="ja-JP" sz="2000" dirty="0" smtClean="0"/>
              <a:t>“Free the children” is a group that was found by </a:t>
            </a:r>
            <a:r>
              <a:rPr lang="en-US" altLang="ja-JP" sz="2000" dirty="0"/>
              <a:t>c</a:t>
            </a:r>
            <a:r>
              <a:rPr lang="en-US" altLang="ja-JP" sz="2000" dirty="0" smtClean="0"/>
              <a:t>hildren to work </a:t>
            </a:r>
            <a:r>
              <a:rPr lang="en-US" altLang="ja-JP" sz="2000" dirty="0"/>
              <a:t>on children </a:t>
            </a:r>
            <a:r>
              <a:rPr lang="en-US" altLang="ja-JP" sz="2000" dirty="0" smtClean="0"/>
              <a:t>issue.</a:t>
            </a:r>
            <a:endParaRPr lang="en-US" altLang="ja-JP" sz="2000" dirty="0"/>
          </a:p>
          <a:p>
            <a:pPr marL="0" indent="0">
              <a:buNone/>
            </a:pPr>
            <a:r>
              <a:rPr lang="en-US" altLang="ja-JP" sz="2000" dirty="0" smtClean="0"/>
              <a:t>We believe that being </a:t>
            </a:r>
            <a:r>
              <a:rPr lang="en-US" altLang="ja-JP" sz="2000" dirty="0"/>
              <a:t>a child doesn’t mean we cannot do anything, there are something we can tell </a:t>
            </a:r>
            <a:r>
              <a:rPr lang="en-US" altLang="ja-JP" sz="2000" dirty="0" smtClean="0"/>
              <a:t>others </a:t>
            </a:r>
            <a:r>
              <a:rPr lang="en-US" altLang="ja-JP" sz="2000" dirty="0"/>
              <a:t>and play on an active role</a:t>
            </a:r>
            <a:r>
              <a:rPr lang="en-US" altLang="ja-JP" sz="2000" dirty="0" smtClean="0"/>
              <a:t>.</a:t>
            </a:r>
            <a:endParaRPr lang="ja-JP" altLang="en-US" sz="2000" dirty="0" smtClean="0"/>
          </a:p>
        </p:txBody>
      </p:sp>
      <p:pic>
        <p:nvPicPr>
          <p:cNvPr id="43012"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43013" name="Group 11"/>
          <p:cNvGrpSpPr>
            <a:grpSpLocks/>
          </p:cNvGrpSpPr>
          <p:nvPr/>
        </p:nvGrpSpPr>
        <p:grpSpPr bwMode="auto">
          <a:xfrm>
            <a:off x="395288" y="188913"/>
            <a:ext cx="1441450" cy="304800"/>
            <a:chOff x="249" y="119"/>
            <a:chExt cx="908" cy="192"/>
          </a:xfrm>
        </p:grpSpPr>
        <p:sp>
          <p:nvSpPr>
            <p:cNvPr id="43016"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43017" name="Text Box 13"/>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3</a:t>
              </a:r>
            </a:p>
          </p:txBody>
        </p:sp>
      </p:grpSp>
      <p:pic>
        <p:nvPicPr>
          <p:cNvPr id="43014" name="Picture 10"/>
          <p:cNvPicPr>
            <a:picLocks noChangeAspect="1" noChangeArrowheads="1"/>
          </p:cNvPicPr>
          <p:nvPr/>
        </p:nvPicPr>
        <p:blipFill>
          <a:blip r:embed="rId4"/>
          <a:srcRect/>
          <a:stretch>
            <a:fillRect/>
          </a:stretch>
        </p:blipFill>
        <p:spPr bwMode="auto">
          <a:xfrm>
            <a:off x="497574" y="3656847"/>
            <a:ext cx="3844925" cy="2500313"/>
          </a:xfrm>
          <a:prstGeom prst="rect">
            <a:avLst/>
          </a:prstGeom>
          <a:noFill/>
          <a:ln w="9525">
            <a:noFill/>
            <a:miter lim="800000"/>
            <a:headEnd/>
            <a:tailEnd/>
          </a:ln>
        </p:spPr>
      </p:pic>
      <p:pic>
        <p:nvPicPr>
          <p:cNvPr id="43015" name="図 9" descr="petition.jpg"/>
          <p:cNvPicPr>
            <a:picLocks noChangeAspect="1"/>
          </p:cNvPicPr>
          <p:nvPr/>
        </p:nvPicPr>
        <p:blipFill>
          <a:blip r:embed="rId5"/>
          <a:srcRect/>
          <a:stretch>
            <a:fillRect/>
          </a:stretch>
        </p:blipFill>
        <p:spPr bwMode="auto">
          <a:xfrm rot="-416273">
            <a:off x="1239838" y="1784350"/>
            <a:ext cx="1522412"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02331" y="273894"/>
            <a:ext cx="8939336" cy="1143000"/>
          </a:xfrm>
        </p:spPr>
        <p:txBody>
          <a:bodyPr/>
          <a:lstStyle/>
          <a:p>
            <a:pPr eaLnBrk="1" hangingPunct="1"/>
            <a:r>
              <a:rPr lang="ja-JP" altLang="ja-JP" sz="3200" dirty="0"/>
              <a:t>Malala </a:t>
            </a:r>
            <a:r>
              <a:rPr lang="ja-JP" altLang="ja-JP" sz="3200" dirty="0" smtClean="0"/>
              <a:t>Yousafzai</a:t>
            </a:r>
            <a:r>
              <a:rPr lang="en-US" altLang="ja-JP" sz="3200" dirty="0" smtClean="0"/>
              <a:t>’s speech in </a:t>
            </a:r>
            <a:r>
              <a:rPr lang="ja-JP" altLang="ja-JP" sz="3200" dirty="0" smtClean="0"/>
              <a:t>UN Headquarters</a:t>
            </a:r>
            <a:endParaRPr lang="ja-JP" altLang="en-US" sz="3200" dirty="0" smtClean="0">
              <a:latin typeface="HGP創英角ｺﾞｼｯｸUB" pitchFamily="50" charset="-128"/>
              <a:ea typeface="HGP創英角ｺﾞｼｯｸUB" pitchFamily="50" charset="-128"/>
            </a:endParaRPr>
          </a:p>
        </p:txBody>
      </p:sp>
      <p:sp>
        <p:nvSpPr>
          <p:cNvPr id="17411" name="Rectangle 6"/>
          <p:cNvSpPr>
            <a:spLocks noGrp="1" noChangeArrowheads="1"/>
          </p:cNvSpPr>
          <p:nvPr>
            <p:ph type="body" sz="half" idx="2"/>
          </p:nvPr>
        </p:nvSpPr>
        <p:spPr>
          <a:xfrm>
            <a:off x="468313" y="4076700"/>
            <a:ext cx="8424862" cy="2089150"/>
          </a:xfrm>
        </p:spPr>
        <p:txBody>
          <a:bodyPr/>
          <a:lstStyle/>
          <a:p>
            <a:pPr eaLnBrk="1" hangingPunct="1">
              <a:lnSpc>
                <a:spcPct val="80000"/>
              </a:lnSpc>
              <a:buFontTx/>
              <a:buNone/>
              <a:defRPr/>
            </a:pPr>
            <a:r>
              <a:rPr lang="ja-JP" altLang="en-US" sz="1600" dirty="0" smtClean="0"/>
              <a:t>　</a:t>
            </a:r>
            <a:endParaRPr lang="en-US" altLang="ja-JP" sz="1600" dirty="0" smtClean="0"/>
          </a:p>
          <a:p>
            <a:pPr marL="0" indent="0" eaLnBrk="1" hangingPunct="1">
              <a:lnSpc>
                <a:spcPct val="80000"/>
              </a:lnSpc>
              <a:buFontTx/>
              <a:buNone/>
              <a:defRPr/>
            </a:pPr>
            <a:r>
              <a:rPr lang="en-US" altLang="ja-JP" sz="2400" i="1" dirty="0" smtClean="0"/>
              <a:t>“Let </a:t>
            </a:r>
            <a:r>
              <a:rPr lang="en-US" altLang="ja-JP" sz="2400" i="1" dirty="0" smtClean="0"/>
              <a:t>us pick up our Books and our pens to </a:t>
            </a:r>
            <a:r>
              <a:rPr lang="en-US" altLang="ja-JP" sz="2400" i="1" dirty="0"/>
              <a:t>struggle against </a:t>
            </a:r>
            <a:r>
              <a:rPr lang="en-US" altLang="ja-JP" sz="2400" i="1" dirty="0" smtClean="0"/>
              <a:t>Illiteracy, poverty and terrorism. They are our most powerful weapons.</a:t>
            </a:r>
          </a:p>
          <a:p>
            <a:pPr marL="0" indent="0" eaLnBrk="1" hangingPunct="1">
              <a:lnSpc>
                <a:spcPct val="80000"/>
              </a:lnSpc>
              <a:buFontTx/>
              <a:buNone/>
              <a:defRPr/>
            </a:pPr>
            <a:r>
              <a:rPr lang="en-US" altLang="ja-JP" sz="2400" i="1" dirty="0" smtClean="0"/>
              <a:t>One child, one teacher, one book and one pen can change the world</a:t>
            </a:r>
            <a:r>
              <a:rPr lang="en-US" altLang="ja-JP" sz="2400" i="1" dirty="0" smtClean="0"/>
              <a:t>.”</a:t>
            </a:r>
            <a:endParaRPr lang="ja-JP" altLang="en-US" sz="2400" i="1" dirty="0" smtClean="0"/>
          </a:p>
        </p:txBody>
      </p:sp>
      <p:pic>
        <p:nvPicPr>
          <p:cNvPr id="45059"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45060"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45061" name="Group 13"/>
          <p:cNvGrpSpPr>
            <a:grpSpLocks/>
          </p:cNvGrpSpPr>
          <p:nvPr/>
        </p:nvGrpSpPr>
        <p:grpSpPr bwMode="auto">
          <a:xfrm>
            <a:off x="395288" y="188913"/>
            <a:ext cx="1441450" cy="304800"/>
            <a:chOff x="249" y="119"/>
            <a:chExt cx="908" cy="192"/>
          </a:xfrm>
        </p:grpSpPr>
        <p:sp>
          <p:nvSpPr>
            <p:cNvPr id="4506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45064"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3</a:t>
              </a:r>
            </a:p>
          </p:txBody>
        </p:sp>
      </p:grpSp>
      <p:pic>
        <p:nvPicPr>
          <p:cNvPr id="45062" name="Picture 2"/>
          <p:cNvPicPr>
            <a:picLocks noChangeAspect="1" noChangeArrowheads="1"/>
          </p:cNvPicPr>
          <p:nvPr/>
        </p:nvPicPr>
        <p:blipFill>
          <a:blip r:embed="rId4"/>
          <a:srcRect/>
          <a:stretch>
            <a:fillRect/>
          </a:stretch>
        </p:blipFill>
        <p:spPr bwMode="auto">
          <a:xfrm>
            <a:off x="2268537" y="1416894"/>
            <a:ext cx="4606925" cy="281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title"/>
          </p:nvPr>
        </p:nvSpPr>
        <p:spPr>
          <a:xfrm>
            <a:off x="468313" y="188913"/>
            <a:ext cx="8229600" cy="1143000"/>
          </a:xfrm>
        </p:spPr>
        <p:txBody>
          <a:bodyPr/>
          <a:lstStyle/>
          <a:p>
            <a:pPr eaLnBrk="1" hangingPunct="1"/>
            <a:r>
              <a:rPr lang="en-US" altLang="ja-JP" sz="3200" dirty="0" smtClean="0">
                <a:latin typeface="HGP創英角ｺﾞｼｯｸUB" pitchFamily="50" charset="-128"/>
                <a:ea typeface="HGP創英角ｺﾞｼｯｸUB" pitchFamily="50" charset="-128"/>
              </a:rPr>
              <a:t>How I am feeling now…</a:t>
            </a:r>
          </a:p>
        </p:txBody>
      </p:sp>
      <p:pic>
        <p:nvPicPr>
          <p:cNvPr id="47106"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pic>
        <p:nvPicPr>
          <p:cNvPr id="47107" name="Picture 10"/>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extLst>
              <p:ext uri="{D42A27DB-BD31-4B8C-83A1-F6EECF244321}">
                <p14:modId xmlns:p14="http://schemas.microsoft.com/office/powerpoint/2010/main" val="535555775"/>
              </p:ext>
            </p:extLst>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Surprised.</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Amazed!</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How sad…</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Angry.</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Lost.</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Worried.</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Not my </a:t>
                      </a: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concern.</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Unconvinced.</a:t>
                      </a: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	</a:t>
                      </a:r>
                      <a:endParaRPr kumimoji="1" lang="en-US" altLang="ja-JP"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Excited.</a:t>
                      </a: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7126" name="Group 39"/>
          <p:cNvGrpSpPr>
            <a:grpSpLocks/>
          </p:cNvGrpSpPr>
          <p:nvPr/>
        </p:nvGrpSpPr>
        <p:grpSpPr bwMode="auto">
          <a:xfrm>
            <a:off x="395288" y="188913"/>
            <a:ext cx="1441450" cy="304800"/>
            <a:chOff x="249" y="119"/>
            <a:chExt cx="908" cy="192"/>
          </a:xfrm>
        </p:grpSpPr>
        <p:sp>
          <p:nvSpPr>
            <p:cNvPr id="47128"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47129" name="Text Box 41"/>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3</a:t>
              </a:r>
            </a:p>
          </p:txBody>
        </p:sp>
      </p:grpSp>
      <p:pic>
        <p:nvPicPr>
          <p:cNvPr id="47127" name="Picture 16"/>
          <p:cNvPicPr>
            <a:picLocks noChangeAspect="1" noChangeArrowheads="1"/>
          </p:cNvPicPr>
          <p:nvPr/>
        </p:nvPicPr>
        <p:blipFill>
          <a:blip r:embed="rId4"/>
          <a:srcRect/>
          <a:stretch>
            <a:fillRect/>
          </a:stretch>
        </p:blipFill>
        <p:spPr bwMode="auto">
          <a:xfrm>
            <a:off x="971550" y="5084763"/>
            <a:ext cx="679450"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8775" y="476250"/>
            <a:ext cx="8426450" cy="1296988"/>
          </a:xfrm>
        </p:spPr>
        <p:txBody>
          <a:bodyPr/>
          <a:lstStyle/>
          <a:p>
            <a:pPr eaLnBrk="1" hangingPunct="1">
              <a:lnSpc>
                <a:spcPct val="80000"/>
              </a:lnSpc>
              <a:buFontTx/>
              <a:buNone/>
              <a:defRPr/>
            </a:pPr>
            <a:r>
              <a:rPr lang="ja-JP" altLang="en-US" sz="1600" dirty="0" smtClean="0">
                <a:latin typeface="HGP創英角ｺﾞｼｯｸUB" pitchFamily="50" charset="-128"/>
                <a:ea typeface="HGP創英角ｺﾞｼｯｸUB" pitchFamily="50" charset="-128"/>
              </a:rPr>
              <a:t>　</a:t>
            </a:r>
          </a:p>
          <a:p>
            <a:pPr marL="0" indent="0" algn="ctr" eaLnBrk="1" hangingPunct="1">
              <a:lnSpc>
                <a:spcPct val="80000"/>
              </a:lnSpc>
              <a:buFontTx/>
              <a:buNone/>
              <a:defRPr/>
            </a:pPr>
            <a:r>
              <a:rPr lang="en-US" altLang="ja-JP" sz="2400" dirty="0" smtClean="0">
                <a:latin typeface="HGP創英角ｺﾞｼｯｸUB" pitchFamily="50" charset="-128"/>
                <a:ea typeface="HGP創英角ｺﾞｼｯｸUB" pitchFamily="50" charset="-128"/>
              </a:rPr>
              <a:t>There are 57million children that cannot go to school.</a:t>
            </a:r>
          </a:p>
          <a:p>
            <a:pPr marL="0" indent="0" algn="ctr" eaLnBrk="1" hangingPunct="1">
              <a:lnSpc>
                <a:spcPct val="80000"/>
              </a:lnSpc>
              <a:buFontTx/>
              <a:buNone/>
              <a:defRPr/>
            </a:pPr>
            <a:r>
              <a:rPr lang="en-US" altLang="ja-JP" sz="2400" dirty="0" smtClean="0">
                <a:latin typeface="HGP創英角ｺﾞｼｯｸUB" pitchFamily="50" charset="-128"/>
                <a:ea typeface="HGP創英角ｺﾞｼｯｸUB" pitchFamily="50" charset="-128"/>
              </a:rPr>
              <a:t>Where are they from?</a:t>
            </a:r>
            <a:endParaRPr lang="ja-JP" altLang="en-US" sz="2400" dirty="0" smtClean="0">
              <a:latin typeface="HGP創英角ｺﾞｼｯｸUB" pitchFamily="50" charset="-128"/>
              <a:ea typeface="HGP創英角ｺﾞｼｯｸUB" pitchFamily="50" charset="-128"/>
            </a:endParaRPr>
          </a:p>
        </p:txBody>
      </p:sp>
      <p:pic>
        <p:nvPicPr>
          <p:cNvPr id="49154"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49155"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49156" name="Group 13"/>
          <p:cNvGrpSpPr>
            <a:grpSpLocks/>
          </p:cNvGrpSpPr>
          <p:nvPr/>
        </p:nvGrpSpPr>
        <p:grpSpPr bwMode="auto">
          <a:xfrm>
            <a:off x="395288" y="188913"/>
            <a:ext cx="1441450" cy="304800"/>
            <a:chOff x="249" y="119"/>
            <a:chExt cx="908" cy="192"/>
          </a:xfrm>
        </p:grpSpPr>
        <p:sp>
          <p:nvSpPr>
            <p:cNvPr id="49159"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49160"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4</a:t>
              </a:r>
            </a:p>
          </p:txBody>
        </p:sp>
      </p:grpSp>
      <p:pic>
        <p:nvPicPr>
          <p:cNvPr id="49157" name="Picture 2"/>
          <p:cNvPicPr>
            <a:picLocks noChangeAspect="1" noChangeArrowheads="1"/>
          </p:cNvPicPr>
          <p:nvPr/>
        </p:nvPicPr>
        <p:blipFill>
          <a:blip r:embed="rId4"/>
          <a:srcRect/>
          <a:stretch>
            <a:fillRect/>
          </a:stretch>
        </p:blipFill>
        <p:spPr bwMode="auto">
          <a:xfrm>
            <a:off x="468313" y="1628775"/>
            <a:ext cx="8235950" cy="4824413"/>
          </a:xfrm>
          <a:prstGeom prst="rect">
            <a:avLst/>
          </a:prstGeom>
          <a:noFill/>
          <a:ln w="9525">
            <a:noFill/>
            <a:miter lim="800000"/>
            <a:headEnd/>
            <a:tailEnd/>
          </a:ln>
        </p:spPr>
      </p:pic>
      <p:pic>
        <p:nvPicPr>
          <p:cNvPr id="49158" name="Picture 16"/>
          <p:cNvPicPr>
            <a:picLocks noChangeAspect="1" noChangeArrowheads="1"/>
          </p:cNvPicPr>
          <p:nvPr/>
        </p:nvPicPr>
        <p:blipFill>
          <a:blip r:embed="rId5"/>
          <a:srcRect/>
          <a:stretch>
            <a:fillRect/>
          </a:stretch>
        </p:blipFill>
        <p:spPr bwMode="auto">
          <a:xfrm>
            <a:off x="468313" y="1628775"/>
            <a:ext cx="677862" cy="100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8775" y="188913"/>
            <a:ext cx="8426450" cy="1295400"/>
          </a:xfrm>
        </p:spPr>
        <p:txBody>
          <a:bodyPr/>
          <a:lstStyle/>
          <a:p>
            <a:pPr eaLnBrk="1" hangingPunct="1">
              <a:lnSpc>
                <a:spcPct val="80000"/>
              </a:lnSpc>
              <a:buFontTx/>
              <a:buNone/>
              <a:defRPr/>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defRPr/>
            </a:pPr>
            <a:r>
              <a:rPr lang="en-US" altLang="ja-JP" sz="3200" dirty="0" smtClean="0">
                <a:latin typeface="HGP創英角ｺﾞｼｯｸUB" pitchFamily="50" charset="-128"/>
                <a:ea typeface="HGP創英角ｺﾞｼｯｸUB" pitchFamily="50" charset="-128"/>
              </a:rPr>
              <a:t>Let’s estimate!</a:t>
            </a:r>
          </a:p>
          <a:p>
            <a:pPr marL="0" indent="0" algn="ctr" eaLnBrk="1" hangingPunct="1">
              <a:lnSpc>
                <a:spcPct val="80000"/>
              </a:lnSpc>
              <a:buFontTx/>
              <a:buNone/>
              <a:defRPr/>
            </a:pPr>
            <a:r>
              <a:rPr lang="en-US" altLang="ja-JP" sz="3200" dirty="0" smtClean="0">
                <a:latin typeface="HGP創英角ｺﾞｼｯｸUB" pitchFamily="50" charset="-128"/>
                <a:ea typeface="HGP創英角ｺﾞｼｯｸUB" pitchFamily="50" charset="-128"/>
              </a:rPr>
              <a:t>The educational assistance of Japanese government</a:t>
            </a:r>
            <a:endParaRPr lang="ja-JP" altLang="en-US" sz="3200" dirty="0" smtClean="0">
              <a:latin typeface="HGP創英角ｺﾞｼｯｸUB" pitchFamily="50" charset="-128"/>
              <a:ea typeface="HGP創英角ｺﾞｼｯｸUB" pitchFamily="50" charset="-128"/>
            </a:endParaRPr>
          </a:p>
        </p:txBody>
      </p:sp>
      <p:pic>
        <p:nvPicPr>
          <p:cNvPr id="51202"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51203"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51204" name="Group 13"/>
          <p:cNvGrpSpPr>
            <a:grpSpLocks/>
          </p:cNvGrpSpPr>
          <p:nvPr/>
        </p:nvGrpSpPr>
        <p:grpSpPr bwMode="auto">
          <a:xfrm>
            <a:off x="395288" y="188913"/>
            <a:ext cx="1441450" cy="304800"/>
            <a:chOff x="249" y="119"/>
            <a:chExt cx="908" cy="192"/>
          </a:xfrm>
        </p:grpSpPr>
        <p:sp>
          <p:nvSpPr>
            <p:cNvPr id="5120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51208"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4</a:t>
              </a:r>
            </a:p>
          </p:txBody>
        </p:sp>
      </p:grpSp>
      <p:pic>
        <p:nvPicPr>
          <p:cNvPr id="51205" name="Picture 16"/>
          <p:cNvPicPr>
            <a:picLocks noChangeAspect="1" noChangeArrowheads="1"/>
          </p:cNvPicPr>
          <p:nvPr/>
        </p:nvPicPr>
        <p:blipFill>
          <a:blip r:embed="rId4"/>
          <a:srcRect/>
          <a:stretch>
            <a:fillRect/>
          </a:stretch>
        </p:blipFill>
        <p:spPr bwMode="auto">
          <a:xfrm>
            <a:off x="468313" y="1628775"/>
            <a:ext cx="677862" cy="1001713"/>
          </a:xfrm>
          <a:prstGeom prst="rect">
            <a:avLst/>
          </a:prstGeom>
          <a:noFill/>
          <a:ln w="9525">
            <a:noFill/>
            <a:miter lim="800000"/>
            <a:headEnd/>
            <a:tailEnd/>
          </a:ln>
        </p:spPr>
      </p:pic>
      <p:sp>
        <p:nvSpPr>
          <p:cNvPr id="51206" name="Rectangle 6"/>
          <p:cNvSpPr txBox="1">
            <a:spLocks noChangeArrowheads="1"/>
          </p:cNvSpPr>
          <p:nvPr/>
        </p:nvSpPr>
        <p:spPr bwMode="auto">
          <a:xfrm>
            <a:off x="358775" y="2606504"/>
            <a:ext cx="8426450" cy="3960813"/>
          </a:xfrm>
          <a:prstGeom prst="rect">
            <a:avLst/>
          </a:prstGeom>
          <a:noFill/>
          <a:ln w="9525">
            <a:noFill/>
            <a:miter lim="800000"/>
            <a:headEnd/>
            <a:tailEnd/>
          </a:ln>
        </p:spPr>
        <p:txBody>
          <a:bodyPr/>
          <a:lstStyle/>
          <a:p>
            <a:pPr algn="ctr">
              <a:lnSpc>
                <a:spcPct val="150000"/>
              </a:lnSpc>
            </a:pPr>
            <a:r>
              <a:rPr lang="en-US" altLang="ja-JP" sz="2400" dirty="0" smtClean="0"/>
              <a:t>Japanese government has funded </a:t>
            </a:r>
            <a:r>
              <a:rPr lang="en-US" altLang="ja-JP" sz="2400" dirty="0" smtClean="0">
                <a:solidFill>
                  <a:srgbClr val="FF0000"/>
                </a:solidFill>
              </a:rPr>
              <a:t>92 billion </a:t>
            </a:r>
            <a:r>
              <a:rPr lang="en-US" altLang="ja-JP" sz="2400" dirty="0">
                <a:solidFill>
                  <a:srgbClr val="FF0000"/>
                </a:solidFill>
              </a:rPr>
              <a:t>yen </a:t>
            </a:r>
            <a:r>
              <a:rPr lang="en-US" altLang="ja-JP" sz="2400" dirty="0" smtClean="0"/>
              <a:t>as a Official </a:t>
            </a:r>
            <a:r>
              <a:rPr lang="en-US" altLang="ja-JP" sz="2400" dirty="0"/>
              <a:t>Development Assistance(ODA) for </a:t>
            </a:r>
            <a:r>
              <a:rPr lang="en-US" altLang="ja-JP" sz="2400" dirty="0" smtClean="0"/>
              <a:t>“Educational assistance of the world” in 2011.</a:t>
            </a:r>
            <a:endParaRPr lang="ja-JP" altLang="ja-JP" sz="2400" dirty="0" smtClean="0"/>
          </a:p>
          <a:p>
            <a:pPr algn="ctr">
              <a:lnSpc>
                <a:spcPct val="150000"/>
              </a:lnSpc>
            </a:pPr>
            <a:r>
              <a:rPr lang="en-US" altLang="ja-JP" sz="2400" dirty="0" smtClean="0"/>
              <a:t>Imagine 92 billion were a million and guess where and how the money is spent? </a:t>
            </a:r>
            <a:endParaRPr lang="ja-JP" altLang="ja-JP"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p:cNvSpPr>
            <a:spLocks noGrp="1" noChangeArrowheads="1"/>
          </p:cNvSpPr>
          <p:nvPr>
            <p:ph type="title"/>
          </p:nvPr>
        </p:nvSpPr>
        <p:spPr>
          <a:xfrm>
            <a:off x="457200" y="274638"/>
            <a:ext cx="8229600" cy="706437"/>
          </a:xfrm>
        </p:spPr>
        <p:txBody>
          <a:bodyPr/>
          <a:lstStyle/>
          <a:p>
            <a:pPr eaLnBrk="1" hangingPunct="1"/>
            <a:r>
              <a:rPr lang="en-US" altLang="ja-JP" sz="3600" dirty="0"/>
              <a:t>What is “The World’s Biggest</a:t>
            </a:r>
            <a:r>
              <a:rPr lang="ja-JP" altLang="en-US" sz="3600" dirty="0"/>
              <a:t> </a:t>
            </a:r>
            <a:r>
              <a:rPr lang="en-US" altLang="ja-JP" sz="3600" dirty="0"/>
              <a:t>Lesson”?</a:t>
            </a:r>
            <a:endParaRPr lang="ja-JP" altLang="en-US" sz="3600" dirty="0" smtClean="0">
              <a:latin typeface="HGP創英角ｺﾞｼｯｸUB" pitchFamily="50" charset="-128"/>
              <a:ea typeface="HGP創英角ｺﾞｼｯｸUB" pitchFamily="50" charset="-128"/>
            </a:endParaRPr>
          </a:p>
        </p:txBody>
      </p:sp>
      <p:sp>
        <p:nvSpPr>
          <p:cNvPr id="17410" name="Rectangle 11"/>
          <p:cNvSpPr>
            <a:spLocks noGrp="1" noChangeArrowheads="1"/>
          </p:cNvSpPr>
          <p:nvPr>
            <p:ph type="body" idx="1"/>
          </p:nvPr>
        </p:nvSpPr>
        <p:spPr>
          <a:xfrm>
            <a:off x="457200" y="976313"/>
            <a:ext cx="8229600" cy="4641850"/>
          </a:xfrm>
        </p:spPr>
        <p:txBody>
          <a:bodyPr/>
          <a:lstStyle/>
          <a:p>
            <a:pPr eaLnBrk="1" hangingPunct="1">
              <a:buFont typeface="Wingdings" pitchFamily="2" charset="2"/>
              <a:buChar char="l"/>
            </a:pPr>
            <a:r>
              <a:rPr lang="en-US" altLang="ja-JP" sz="2400" dirty="0" smtClean="0"/>
              <a:t>There are currently 57 million children in the world who cannot go to school, and 774 million adults who are illiterate. There are a number of reasons for this, including war, poverty, lack of understanding for education or social discrimination against girls.</a:t>
            </a:r>
          </a:p>
          <a:p>
            <a:pPr eaLnBrk="1" hangingPunct="1">
              <a:buFont typeface="Wingdings" pitchFamily="2" charset="2"/>
              <a:buChar char="l"/>
            </a:pPr>
            <a:r>
              <a:rPr lang="en-US" altLang="ja-JP" sz="2400" dirty="0"/>
              <a:t>“The World’s Biggest Lesson” is an event for people all over the world to learn about this situation at the same time. We submit the voices to each government and try to see them reflected in educational policies. This event started in 2003 with the motto of ‘Education for All’. It involved 8 million people in 2008 and got registered on Guinness World Record. In Japan, </a:t>
            </a:r>
            <a:r>
              <a:rPr lang="en-US" altLang="ja-JP" sz="2400" dirty="0" smtClean="0"/>
              <a:t>684 </a:t>
            </a:r>
            <a:r>
              <a:rPr lang="en-US" altLang="ja-JP" sz="2400" dirty="0"/>
              <a:t>schools and groups, totaling </a:t>
            </a:r>
            <a:r>
              <a:rPr lang="en-US" altLang="ja-JP" sz="2400" dirty="0" smtClean="0"/>
              <a:t>59,116 </a:t>
            </a:r>
            <a:r>
              <a:rPr lang="en-US" altLang="ja-JP" sz="2400" dirty="0"/>
              <a:t>people participated in </a:t>
            </a:r>
            <a:r>
              <a:rPr lang="en-US" altLang="ja-JP" sz="2400" dirty="0" smtClean="0"/>
              <a:t>2013. </a:t>
            </a:r>
            <a:r>
              <a:rPr lang="en-US" altLang="ja-JP" sz="2400" dirty="0"/>
              <a:t>This event is carried out in 100 countries in the world this year too</a:t>
            </a:r>
            <a:r>
              <a:rPr lang="en-US" altLang="ja-JP" sz="2400" dirty="0" smtClean="0"/>
              <a:t>.</a:t>
            </a:r>
          </a:p>
        </p:txBody>
      </p:sp>
      <p:pic>
        <p:nvPicPr>
          <p:cNvPr id="17411" name="Picture 9"/>
          <p:cNvPicPr>
            <a:picLocks noChangeAspect="1" noChangeArrowheads="1"/>
          </p:cNvPicPr>
          <p:nvPr/>
        </p:nvPicPr>
        <p:blipFill>
          <a:blip r:embed="rId2"/>
          <a:srcRect r="27" b="1808"/>
          <a:stretch>
            <a:fillRect/>
          </a:stretch>
        </p:blipFill>
        <p:spPr bwMode="auto">
          <a:xfrm>
            <a:off x="0" y="0"/>
            <a:ext cx="9144000" cy="115888"/>
          </a:xfrm>
          <a:prstGeom prst="rect">
            <a:avLst/>
          </a:prstGeom>
          <a:noFill/>
          <a:ln w="9525">
            <a:noFill/>
            <a:miter lim="800000"/>
            <a:headEnd/>
            <a:tailEnd/>
          </a:ln>
        </p:spPr>
      </p:pic>
      <p:pic>
        <p:nvPicPr>
          <p:cNvPr id="17412" name="Picture 9"/>
          <p:cNvPicPr>
            <a:picLocks noChangeAspect="1" noChangeArrowheads="1"/>
          </p:cNvPicPr>
          <p:nvPr/>
        </p:nvPicPr>
        <p:blipFill>
          <a:blip r:embed="rId2"/>
          <a:srcRect r="27" b="1808"/>
          <a:stretch>
            <a:fillRect/>
          </a:stretch>
        </p:blipFill>
        <p:spPr bwMode="auto">
          <a:xfrm>
            <a:off x="0" y="6742113"/>
            <a:ext cx="9144000" cy="115887"/>
          </a:xfrm>
          <a:prstGeom prst="rect">
            <a:avLst/>
          </a:prstGeom>
          <a:noFill/>
          <a:ln w="9525">
            <a:noFill/>
            <a:miter lim="800000"/>
            <a:headEnd/>
            <a:tailEnd/>
          </a:ln>
        </p:spPr>
      </p:pic>
      <p:pic>
        <p:nvPicPr>
          <p:cNvPr id="17413" name="Picture 4" descr="JNNE"/>
          <p:cNvPicPr>
            <a:picLocks noChangeAspect="1" noChangeArrowheads="1"/>
          </p:cNvPicPr>
          <p:nvPr/>
        </p:nvPicPr>
        <p:blipFill>
          <a:blip r:embed="rId3"/>
          <a:srcRect/>
          <a:stretch>
            <a:fillRect/>
          </a:stretch>
        </p:blipFill>
        <p:spPr bwMode="auto">
          <a:xfrm>
            <a:off x="7524328" y="6319838"/>
            <a:ext cx="1039813" cy="369887"/>
          </a:xfrm>
          <a:prstGeom prst="rect">
            <a:avLst/>
          </a:prstGeom>
          <a:noFill/>
          <a:ln w="9525">
            <a:noFill/>
            <a:miter lim="800000"/>
            <a:headEnd/>
            <a:tailEnd/>
          </a:ln>
        </p:spPr>
      </p:pic>
      <p:pic>
        <p:nvPicPr>
          <p:cNvPr id="17414" name="Picture 8"/>
          <p:cNvPicPr>
            <a:picLocks noChangeAspect="1" noChangeArrowheads="1"/>
          </p:cNvPicPr>
          <p:nvPr/>
        </p:nvPicPr>
        <p:blipFill>
          <a:blip r:embed="rId4"/>
          <a:srcRect/>
          <a:stretch>
            <a:fillRect/>
          </a:stretch>
        </p:blipFill>
        <p:spPr bwMode="auto">
          <a:xfrm>
            <a:off x="8386762" y="817563"/>
            <a:ext cx="6000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8775" y="476250"/>
            <a:ext cx="8426450" cy="865188"/>
          </a:xfrm>
        </p:spPr>
        <p:txBody>
          <a:bodyPr/>
          <a:lstStyle/>
          <a:p>
            <a:pPr eaLnBrk="1" hangingPunct="1">
              <a:lnSpc>
                <a:spcPct val="80000"/>
              </a:lnSpc>
              <a:buFontTx/>
              <a:buNone/>
              <a:defRPr/>
            </a:pPr>
            <a:r>
              <a:rPr lang="ja-JP" altLang="en-US" sz="1600" dirty="0" smtClean="0">
                <a:latin typeface="HGP創英角ｺﾞｼｯｸUB" pitchFamily="50" charset="-128"/>
                <a:ea typeface="HGP創英角ｺﾞｼｯｸUB" pitchFamily="50" charset="-128"/>
              </a:rPr>
              <a:t>　</a:t>
            </a:r>
            <a:endParaRPr lang="en-US" altLang="ja-JP" sz="1600" dirty="0" smtClean="0">
              <a:latin typeface="HGP創英角ｺﾞｼｯｸUB" pitchFamily="50" charset="-128"/>
              <a:ea typeface="HGP創英角ｺﾞｼｯｸUB" pitchFamily="50" charset="-128"/>
            </a:endParaRPr>
          </a:p>
          <a:p>
            <a:pPr marL="0" indent="0" algn="ctr" eaLnBrk="1" hangingPunct="1">
              <a:lnSpc>
                <a:spcPct val="80000"/>
              </a:lnSpc>
              <a:buFontTx/>
              <a:buNone/>
              <a:defRPr/>
            </a:pPr>
            <a:r>
              <a:rPr lang="en-US" altLang="ja-JP" sz="2400" dirty="0" smtClean="0">
                <a:latin typeface="HGP創英角ｺﾞｼｯｸUB" pitchFamily="50" charset="-128"/>
                <a:ea typeface="HGP創英角ｺﾞｼｯｸUB" pitchFamily="50" charset="-128"/>
              </a:rPr>
              <a:t>The educational </a:t>
            </a:r>
            <a:r>
              <a:rPr lang="en-US" altLang="ja-JP" sz="2400" dirty="0">
                <a:latin typeface="HGP創英角ｺﾞｼｯｸUB" pitchFamily="50" charset="-128"/>
                <a:ea typeface="HGP創英角ｺﾞｼｯｸUB" pitchFamily="50" charset="-128"/>
              </a:rPr>
              <a:t>assistance of </a:t>
            </a:r>
            <a:r>
              <a:rPr lang="en-US" altLang="ja-JP" sz="2400" dirty="0" smtClean="0">
                <a:latin typeface="HGP創英角ｺﾞｼｯｸUB" pitchFamily="50" charset="-128"/>
                <a:ea typeface="HGP創英角ｺﾞｼｯｸUB" pitchFamily="50" charset="-128"/>
              </a:rPr>
              <a:t>Japanese government is…</a:t>
            </a:r>
            <a:endParaRPr lang="ja-JP" altLang="en-US" sz="2400" dirty="0">
              <a:latin typeface="HGP創英角ｺﾞｼｯｸUB" pitchFamily="50" charset="-128"/>
              <a:ea typeface="HGP創英角ｺﾞｼｯｸUB" pitchFamily="50" charset="-128"/>
            </a:endParaRPr>
          </a:p>
        </p:txBody>
      </p:sp>
      <p:pic>
        <p:nvPicPr>
          <p:cNvPr id="53250"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53251"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53252" name="Group 13"/>
          <p:cNvGrpSpPr>
            <a:grpSpLocks/>
          </p:cNvGrpSpPr>
          <p:nvPr/>
        </p:nvGrpSpPr>
        <p:grpSpPr bwMode="auto">
          <a:xfrm>
            <a:off x="395288" y="188913"/>
            <a:ext cx="1441450" cy="304800"/>
            <a:chOff x="249" y="119"/>
            <a:chExt cx="908" cy="192"/>
          </a:xfrm>
        </p:grpSpPr>
        <p:sp>
          <p:nvSpPr>
            <p:cNvPr id="53255"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53256"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4</a:t>
              </a:r>
            </a:p>
          </p:txBody>
        </p:sp>
      </p:grpSp>
      <p:pic>
        <p:nvPicPr>
          <p:cNvPr id="53253" name="Picture 2"/>
          <p:cNvPicPr>
            <a:picLocks noChangeAspect="1" noChangeArrowheads="1"/>
          </p:cNvPicPr>
          <p:nvPr/>
        </p:nvPicPr>
        <p:blipFill>
          <a:blip r:embed="rId4"/>
          <a:srcRect/>
          <a:stretch>
            <a:fillRect/>
          </a:stretch>
        </p:blipFill>
        <p:spPr bwMode="auto">
          <a:xfrm>
            <a:off x="468313" y="1628775"/>
            <a:ext cx="8026400" cy="4787900"/>
          </a:xfrm>
          <a:prstGeom prst="rect">
            <a:avLst/>
          </a:prstGeom>
          <a:noFill/>
          <a:ln w="9525">
            <a:noFill/>
            <a:miter lim="800000"/>
            <a:headEnd/>
            <a:tailEnd/>
          </a:ln>
        </p:spPr>
      </p:pic>
      <p:pic>
        <p:nvPicPr>
          <p:cNvPr id="53254" name="Picture 16"/>
          <p:cNvPicPr>
            <a:picLocks noChangeAspect="1" noChangeArrowheads="1"/>
          </p:cNvPicPr>
          <p:nvPr/>
        </p:nvPicPr>
        <p:blipFill>
          <a:blip r:embed="rId5"/>
          <a:srcRect/>
          <a:stretch>
            <a:fillRect/>
          </a:stretch>
        </p:blipFill>
        <p:spPr bwMode="auto">
          <a:xfrm>
            <a:off x="468313" y="1628775"/>
            <a:ext cx="677862" cy="1001713"/>
          </a:xfrm>
          <a:prstGeom prst="rect">
            <a:avLst/>
          </a:prstGeom>
          <a:noFill/>
          <a:ln w="9525">
            <a:noFill/>
            <a:miter lim="800000"/>
            <a:headEnd/>
            <a:tailEnd/>
          </a:ln>
        </p:spPr>
      </p:pic>
      <p:sp>
        <p:nvSpPr>
          <p:cNvPr id="3" name="テキスト ボックス 2"/>
          <p:cNvSpPr txBox="1"/>
          <p:nvPr/>
        </p:nvSpPr>
        <p:spPr>
          <a:xfrm>
            <a:off x="3779912" y="6000963"/>
            <a:ext cx="2232248" cy="276999"/>
          </a:xfrm>
          <a:prstGeom prst="rect">
            <a:avLst/>
          </a:prstGeom>
          <a:solidFill>
            <a:schemeClr val="bg1"/>
          </a:solidFill>
        </p:spPr>
        <p:txBody>
          <a:bodyPr wrap="square" rtlCol="0">
            <a:spAutoFit/>
          </a:bodyPr>
          <a:lstStyle/>
          <a:p>
            <a:r>
              <a:rPr kumimoji="1" lang="en-US" altLang="ja-JP" sz="1200" dirty="0" smtClean="0"/>
              <a:t>= Bilateral, unspecified</a:t>
            </a:r>
            <a:endParaRPr kumimoji="1" lang="ja-JP" alt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8775" y="476250"/>
            <a:ext cx="8426450" cy="2952750"/>
          </a:xfrm>
        </p:spPr>
        <p:txBody>
          <a:bodyPr/>
          <a:lstStyle/>
          <a:p>
            <a:pPr eaLnBrk="1" hangingPunct="1">
              <a:lnSpc>
                <a:spcPct val="80000"/>
              </a:lnSpc>
              <a:buFontTx/>
              <a:buNone/>
              <a:defRPr/>
            </a:pPr>
            <a:r>
              <a:rPr lang="ja-JP" altLang="en-US" sz="3200" dirty="0" smtClean="0">
                <a:latin typeface="HGP創英角ｺﾞｼｯｸUB" pitchFamily="50" charset="-128"/>
                <a:ea typeface="HGP創英角ｺﾞｼｯｸUB" pitchFamily="50" charset="-128"/>
              </a:rPr>
              <a:t>　</a:t>
            </a: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defRPr/>
            </a:pPr>
            <a:r>
              <a:rPr lang="en-US" altLang="ja-JP" sz="3200" dirty="0" smtClean="0">
                <a:latin typeface="HGP創英角ｺﾞｼｯｸUB" pitchFamily="50" charset="-128"/>
                <a:ea typeface="HGP創英角ｺﾞｼｯｸUB" pitchFamily="50" charset="-128"/>
              </a:rPr>
              <a:t>Did you hit the mark?</a:t>
            </a:r>
            <a:endParaRPr lang="en-US" altLang="ja-JP" sz="3200" dirty="0">
              <a:latin typeface="HGP創英角ｺﾞｼｯｸUB" pitchFamily="50" charset="-128"/>
              <a:ea typeface="HGP創英角ｺﾞｼｯｸUB" pitchFamily="50" charset="-128"/>
            </a:endParaRPr>
          </a:p>
          <a:p>
            <a:pPr marL="0" indent="0" algn="ctr" eaLnBrk="1" hangingPunct="1">
              <a:lnSpc>
                <a:spcPct val="80000"/>
              </a:lnSpc>
              <a:buNone/>
              <a:defRPr/>
            </a:pPr>
            <a:r>
              <a:rPr lang="en-US" altLang="ja-JP" sz="3200" dirty="0" smtClean="0">
                <a:latin typeface="HGP創英角ｺﾞｼｯｸUB" pitchFamily="50" charset="-128"/>
                <a:ea typeface="HGP創英角ｺﾞｼｯｸUB" pitchFamily="50" charset="-128"/>
              </a:rPr>
              <a:t>What do you think the educational </a:t>
            </a:r>
            <a:r>
              <a:rPr lang="en-US" altLang="ja-JP" sz="3200" dirty="0">
                <a:latin typeface="HGP創英角ｺﾞｼｯｸUB" pitchFamily="50" charset="-128"/>
                <a:ea typeface="HGP創英角ｺﾞｼｯｸUB" pitchFamily="50" charset="-128"/>
              </a:rPr>
              <a:t>assistance of </a:t>
            </a:r>
            <a:r>
              <a:rPr lang="en-US" altLang="ja-JP" sz="3200" dirty="0" smtClean="0">
                <a:latin typeface="HGP創英角ｺﾞｼｯｸUB" pitchFamily="50" charset="-128"/>
                <a:ea typeface="HGP創英角ｺﾞｼｯｸUB" pitchFamily="50" charset="-128"/>
              </a:rPr>
              <a:t>Japanese government is used for?</a:t>
            </a:r>
          </a:p>
        </p:txBody>
      </p:sp>
      <p:pic>
        <p:nvPicPr>
          <p:cNvPr id="55298"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55299"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55300" name="Group 13"/>
          <p:cNvGrpSpPr>
            <a:grpSpLocks/>
          </p:cNvGrpSpPr>
          <p:nvPr/>
        </p:nvGrpSpPr>
        <p:grpSpPr bwMode="auto">
          <a:xfrm>
            <a:off x="395288" y="188913"/>
            <a:ext cx="1441450" cy="304800"/>
            <a:chOff x="249" y="119"/>
            <a:chExt cx="908" cy="192"/>
          </a:xfrm>
        </p:grpSpPr>
        <p:sp>
          <p:nvSpPr>
            <p:cNvPr id="5530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55304"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a:t>
              </a:r>
              <a:r>
                <a:rPr lang="en-US" altLang="ja-JP" sz="1400" dirty="0" smtClean="0">
                  <a:solidFill>
                    <a:schemeClr val="bg2"/>
                  </a:solidFill>
                </a:rPr>
                <a:t>4</a:t>
              </a:r>
              <a:endParaRPr lang="en-US" altLang="ja-JP" sz="1400" dirty="0">
                <a:solidFill>
                  <a:schemeClr val="bg2"/>
                </a:solidFill>
              </a:endParaRPr>
            </a:p>
          </p:txBody>
        </p:sp>
      </p:grpSp>
      <p:pic>
        <p:nvPicPr>
          <p:cNvPr id="55301" name="Picture 2"/>
          <p:cNvPicPr>
            <a:picLocks noChangeAspect="1" noChangeArrowheads="1"/>
          </p:cNvPicPr>
          <p:nvPr/>
        </p:nvPicPr>
        <p:blipFill>
          <a:blip r:embed="rId4"/>
          <a:srcRect/>
          <a:stretch>
            <a:fillRect/>
          </a:stretch>
        </p:blipFill>
        <p:spPr bwMode="auto">
          <a:xfrm>
            <a:off x="4643438" y="3429000"/>
            <a:ext cx="4105275" cy="2520950"/>
          </a:xfrm>
          <a:prstGeom prst="rect">
            <a:avLst/>
          </a:prstGeom>
          <a:noFill/>
          <a:ln w="9525">
            <a:noFill/>
            <a:miter lim="800000"/>
            <a:headEnd/>
            <a:tailEnd/>
          </a:ln>
        </p:spPr>
      </p:pic>
      <p:pic>
        <p:nvPicPr>
          <p:cNvPr id="55302" name="Picture 2"/>
          <p:cNvPicPr>
            <a:picLocks noChangeAspect="1" noChangeArrowheads="1"/>
          </p:cNvPicPr>
          <p:nvPr/>
        </p:nvPicPr>
        <p:blipFill>
          <a:blip r:embed="rId5"/>
          <a:srcRect/>
          <a:stretch>
            <a:fillRect/>
          </a:stretch>
        </p:blipFill>
        <p:spPr bwMode="auto">
          <a:xfrm>
            <a:off x="250825" y="3429000"/>
            <a:ext cx="4268788"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type="body" sz="half" idx="2"/>
          </p:nvPr>
        </p:nvSpPr>
        <p:spPr>
          <a:xfrm>
            <a:off x="358775" y="549275"/>
            <a:ext cx="8426450" cy="647700"/>
          </a:xfrm>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en-US" altLang="ja-JP" sz="3200" dirty="0">
                <a:latin typeface="HGP創英角ｺﾞｼｯｸUB" pitchFamily="50" charset="-128"/>
                <a:ea typeface="HGP創英角ｺﾞｼｯｸUB" pitchFamily="50" charset="-128"/>
              </a:rPr>
              <a:t>T</a:t>
            </a:r>
            <a:r>
              <a:rPr lang="en-US" altLang="ja-JP" sz="3200" dirty="0" smtClean="0">
                <a:latin typeface="HGP創英角ｺﾞｼｯｸUB" pitchFamily="50" charset="-128"/>
                <a:ea typeface="HGP創英角ｺﾞｼｯｸUB" pitchFamily="50" charset="-128"/>
              </a:rPr>
              <a:t>he </a:t>
            </a:r>
            <a:r>
              <a:rPr lang="en-US" altLang="ja-JP" sz="3200" dirty="0" smtClean="0">
                <a:latin typeface="HGP創英角ｺﾞｼｯｸUB" pitchFamily="50" charset="-128"/>
                <a:ea typeface="HGP創英角ｺﾞｼｯｸUB" pitchFamily="50" charset="-128"/>
              </a:rPr>
              <a:t>educational </a:t>
            </a:r>
            <a:r>
              <a:rPr lang="en-US" altLang="ja-JP" sz="3200" dirty="0">
                <a:latin typeface="HGP創英角ｺﾞｼｯｸUB" pitchFamily="50" charset="-128"/>
                <a:ea typeface="HGP創英角ｺﾞｼｯｸUB" pitchFamily="50" charset="-128"/>
              </a:rPr>
              <a:t>assistance of </a:t>
            </a:r>
            <a:r>
              <a:rPr lang="en-US" altLang="ja-JP" sz="3200" dirty="0" smtClean="0">
                <a:latin typeface="HGP創英角ｺﾞｼｯｸUB" pitchFamily="50" charset="-128"/>
                <a:ea typeface="HGP創英角ｺﾞｼｯｸUB" pitchFamily="50" charset="-128"/>
              </a:rPr>
              <a:t>Japanese government is characterized by…</a:t>
            </a:r>
            <a:endParaRPr lang="ja-JP" altLang="en-US" sz="3200" dirty="0">
              <a:latin typeface="HGP創英角ｺﾞｼｯｸUB" pitchFamily="50" charset="-128"/>
              <a:ea typeface="HGP創英角ｺﾞｼｯｸUB" pitchFamily="50" charset="-128"/>
            </a:endParaRPr>
          </a:p>
        </p:txBody>
      </p:sp>
      <p:pic>
        <p:nvPicPr>
          <p:cNvPr id="57346"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57347"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57348" name="Group 13"/>
          <p:cNvGrpSpPr>
            <a:grpSpLocks/>
          </p:cNvGrpSpPr>
          <p:nvPr/>
        </p:nvGrpSpPr>
        <p:grpSpPr bwMode="auto">
          <a:xfrm>
            <a:off x="395288" y="188913"/>
            <a:ext cx="1441450" cy="304800"/>
            <a:chOff x="249" y="119"/>
            <a:chExt cx="908" cy="192"/>
          </a:xfrm>
        </p:grpSpPr>
        <p:sp>
          <p:nvSpPr>
            <p:cNvPr id="5735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57353"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4</a:t>
              </a:r>
            </a:p>
          </p:txBody>
        </p:sp>
      </p:grpSp>
      <p:sp>
        <p:nvSpPr>
          <p:cNvPr id="13" name="テキスト ボックス 12"/>
          <p:cNvSpPr txBox="1"/>
          <p:nvPr/>
        </p:nvSpPr>
        <p:spPr>
          <a:xfrm>
            <a:off x="4427984" y="1691217"/>
            <a:ext cx="4536182" cy="5447645"/>
          </a:xfrm>
          <a:prstGeom prst="rect">
            <a:avLst/>
          </a:prstGeom>
          <a:noFill/>
        </p:spPr>
        <p:txBody>
          <a:bodyPr wrap="square">
            <a:spAutoFit/>
          </a:bodyPr>
          <a:lstStyle/>
          <a:p>
            <a:pPr marL="457200" indent="-457200">
              <a:buFont typeface="+mj-lt"/>
              <a:buAutoNum type="arabicPeriod"/>
              <a:defRPr/>
            </a:pPr>
            <a:r>
              <a:rPr lang="en-US" altLang="ja-JP" sz="2400" dirty="0"/>
              <a:t>The amount for basic education is much smaller than for higher education. Moreover, the amount for those who study in JAPAN is quite large and the amount spent in developing nations is small.</a:t>
            </a:r>
            <a:endParaRPr lang="en-US" altLang="ja-JP" sz="2400" dirty="0"/>
          </a:p>
          <a:p>
            <a:pPr marL="457200" lvl="0" indent="-457200">
              <a:buFont typeface="+mj-lt"/>
              <a:buAutoNum type="arabicPeriod"/>
              <a:defRPr/>
            </a:pPr>
            <a:r>
              <a:rPr lang="en-US" altLang="ja-JP" sz="2400" smtClean="0"/>
              <a:t>The </a:t>
            </a:r>
            <a:r>
              <a:rPr lang="en-US" altLang="ja-JP" sz="2400" dirty="0"/>
              <a:t>amount for middle income countries (Asia </a:t>
            </a:r>
            <a:r>
              <a:rPr lang="en-US" altLang="ja-JP" sz="2400" dirty="0" err="1"/>
              <a:t>etc</a:t>
            </a:r>
            <a:r>
              <a:rPr lang="en-US" altLang="ja-JP" sz="2400" dirty="0"/>
              <a:t>) is larger than low income countries (African countries </a:t>
            </a:r>
            <a:r>
              <a:rPr lang="en-US" altLang="ja-JP" sz="2400" dirty="0" err="1"/>
              <a:t>etc</a:t>
            </a:r>
            <a:r>
              <a:rPr lang="en-US" altLang="ja-JP" sz="2400" dirty="0"/>
              <a:t>). </a:t>
            </a:r>
            <a:endParaRPr lang="ja-JP" altLang="ja-JP" sz="2400" dirty="0"/>
          </a:p>
          <a:p>
            <a:pPr marL="457200" indent="-457200">
              <a:buFont typeface="+mj-lt"/>
              <a:buAutoNum type="arabicPeriod"/>
              <a:defRPr/>
            </a:pPr>
            <a:endParaRPr lang="ja-JP" altLang="ja-JP" sz="3600" dirty="0">
              <a:latin typeface="+mn-lt"/>
              <a:ea typeface="ＭＳ ゴシック" pitchFamily="49" charset="-128"/>
            </a:endParaRPr>
          </a:p>
        </p:txBody>
      </p:sp>
      <p:pic>
        <p:nvPicPr>
          <p:cNvPr id="57351" name="Picture 16"/>
          <p:cNvPicPr>
            <a:picLocks noChangeAspect="1" noChangeArrowheads="1"/>
          </p:cNvPicPr>
          <p:nvPr/>
        </p:nvPicPr>
        <p:blipFill>
          <a:blip r:embed="rId4"/>
          <a:srcRect/>
          <a:stretch>
            <a:fillRect/>
          </a:stretch>
        </p:blipFill>
        <p:spPr bwMode="auto">
          <a:xfrm>
            <a:off x="3688308" y="5290344"/>
            <a:ext cx="677862" cy="1000125"/>
          </a:xfrm>
          <a:prstGeom prst="rect">
            <a:avLst/>
          </a:prstGeom>
          <a:noFill/>
          <a:ln w="9525">
            <a:noFill/>
            <a:miter lim="800000"/>
            <a:headEnd/>
            <a:tailEnd/>
          </a:ln>
        </p:spPr>
      </p:pic>
      <p:graphicFrame>
        <p:nvGraphicFramePr>
          <p:cNvPr id="14" name="グラフ 13"/>
          <p:cNvGraphicFramePr/>
          <p:nvPr>
            <p:extLst>
              <p:ext uri="{D42A27DB-BD31-4B8C-83A1-F6EECF244321}">
                <p14:modId xmlns:p14="http://schemas.microsoft.com/office/powerpoint/2010/main" val="1862648615"/>
              </p:ext>
            </p:extLst>
          </p:nvPr>
        </p:nvGraphicFramePr>
        <p:xfrm>
          <a:off x="107504" y="1691217"/>
          <a:ext cx="5112816" cy="42580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Grp="1" noChangeArrowheads="1"/>
          </p:cNvSpPr>
          <p:nvPr>
            <p:ph type="body" sz="half" idx="2"/>
          </p:nvPr>
        </p:nvSpPr>
        <p:spPr>
          <a:xfrm>
            <a:off x="358774" y="549274"/>
            <a:ext cx="8461375" cy="950283"/>
          </a:xfrm>
        </p:spPr>
        <p:txBody>
          <a:bodyPr/>
          <a:lstStyle/>
          <a:p>
            <a:pPr marL="0" indent="0" algn="ctr" eaLnBrk="1" hangingPunct="1">
              <a:lnSpc>
                <a:spcPct val="80000"/>
              </a:lnSpc>
              <a:buNone/>
              <a:defRPr/>
            </a:pPr>
            <a:r>
              <a:rPr lang="ja-JP" altLang="en-US" sz="3200" dirty="0" smtClean="0">
                <a:latin typeface="HGP創英角ｺﾞｼｯｸUB" pitchFamily="50" charset="-128"/>
                <a:ea typeface="HGP創英角ｺﾞｼｯｸUB" pitchFamily="50" charset="-128"/>
              </a:rPr>
              <a:t>　</a:t>
            </a:r>
            <a:r>
              <a:rPr lang="en-US" altLang="ja-JP" sz="3200" b="1" dirty="0"/>
              <a:t>Four recommendations on Japan’s aid to basic education by </a:t>
            </a:r>
            <a:r>
              <a:rPr lang="en-US" altLang="ja-JP" sz="3200" b="1" dirty="0" smtClean="0"/>
              <a:t>NGOs</a:t>
            </a:r>
            <a:endParaRPr lang="ja-JP" altLang="en-US" sz="3200" dirty="0">
              <a:latin typeface="HGP創英角ｺﾞｼｯｸUB" pitchFamily="50" charset="-128"/>
              <a:ea typeface="HGP創英角ｺﾞｼｯｸUB" pitchFamily="50" charset="-128"/>
            </a:endParaRPr>
          </a:p>
        </p:txBody>
      </p:sp>
      <p:pic>
        <p:nvPicPr>
          <p:cNvPr id="59394" name="Picture 9"/>
          <p:cNvPicPr>
            <a:picLocks noChangeAspect="1" noChangeArrowheads="1"/>
          </p:cNvPicPr>
          <p:nvPr/>
        </p:nvPicPr>
        <p:blipFill>
          <a:blip r:embed="rId4"/>
          <a:srcRect r="27" b="1808"/>
          <a:stretch>
            <a:fillRect/>
          </a:stretch>
        </p:blipFill>
        <p:spPr bwMode="auto">
          <a:xfrm>
            <a:off x="0" y="0"/>
            <a:ext cx="9144000" cy="115888"/>
          </a:xfrm>
          <a:prstGeom prst="rect">
            <a:avLst/>
          </a:prstGeom>
          <a:noFill/>
          <a:ln w="9525">
            <a:noFill/>
            <a:miter lim="800000"/>
            <a:headEnd/>
            <a:tailEnd/>
          </a:ln>
        </p:spPr>
      </p:pic>
      <p:pic>
        <p:nvPicPr>
          <p:cNvPr id="59395" name="Picture 10"/>
          <p:cNvPicPr>
            <a:picLocks noChangeAspect="1" noChangeArrowheads="1"/>
          </p:cNvPicPr>
          <p:nvPr/>
        </p:nvPicPr>
        <p:blipFill>
          <a:blip r:embed="rId4"/>
          <a:srcRect r="27" b="1808"/>
          <a:stretch>
            <a:fillRect/>
          </a:stretch>
        </p:blipFill>
        <p:spPr bwMode="auto">
          <a:xfrm>
            <a:off x="0" y="6742113"/>
            <a:ext cx="9144000" cy="115887"/>
          </a:xfrm>
          <a:prstGeom prst="rect">
            <a:avLst/>
          </a:prstGeom>
          <a:noFill/>
          <a:ln w="9525">
            <a:noFill/>
            <a:miter lim="800000"/>
            <a:headEnd/>
            <a:tailEnd/>
          </a:ln>
        </p:spPr>
      </p:pic>
      <p:grpSp>
        <p:nvGrpSpPr>
          <p:cNvPr id="59396" name="Group 13"/>
          <p:cNvGrpSpPr>
            <a:grpSpLocks/>
          </p:cNvGrpSpPr>
          <p:nvPr/>
        </p:nvGrpSpPr>
        <p:grpSpPr bwMode="auto">
          <a:xfrm>
            <a:off x="395288" y="200405"/>
            <a:ext cx="1441450" cy="304800"/>
            <a:chOff x="249" y="119"/>
            <a:chExt cx="908" cy="192"/>
          </a:xfrm>
        </p:grpSpPr>
        <p:sp>
          <p:nvSpPr>
            <p:cNvPr id="59400"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59401" name="Text Box 15"/>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smtClean="0">
                  <a:solidFill>
                    <a:schemeClr val="bg2"/>
                  </a:solidFill>
                </a:rPr>
                <a:t>Activity 4</a:t>
              </a:r>
              <a:endParaRPr lang="en-US" altLang="ja-JP" sz="1400" dirty="0">
                <a:solidFill>
                  <a:schemeClr val="bg2"/>
                </a:solidFill>
              </a:endParaRPr>
            </a:p>
          </p:txBody>
        </p:sp>
      </p:grpSp>
      <p:graphicFrame>
        <p:nvGraphicFramePr>
          <p:cNvPr id="59397" name="グラフ 11"/>
          <p:cNvGraphicFramePr>
            <a:graphicFrameLocks/>
          </p:cNvGraphicFramePr>
          <p:nvPr/>
        </p:nvGraphicFramePr>
        <p:xfrm>
          <a:off x="273050" y="1577975"/>
          <a:ext cx="4349750" cy="4260850"/>
        </p:xfrm>
        <a:graphic>
          <a:graphicData uri="http://schemas.openxmlformats.org/presentationml/2006/ole">
            <mc:AlternateContent xmlns:mc="http://schemas.openxmlformats.org/markup-compatibility/2006">
              <mc:Choice xmlns:v="urn:schemas-microsoft-com:vml" Requires="v">
                <p:oleObj spid="_x0000_s59428" r:id="rId5" imgW="4346825" imgH="4261473" progId="Excel.Chart.8">
                  <p:embed/>
                </p:oleObj>
              </mc:Choice>
              <mc:Fallback>
                <p:oleObj r:id="rId5" imgW="4346825" imgH="4261473" progId="Excel.Chart.8">
                  <p:embed/>
                  <p:pic>
                    <p:nvPicPr>
                      <p:cNvPr id="0" name="グラフ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577975"/>
                        <a:ext cx="4349750" cy="426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テキスト ボックス 12"/>
          <p:cNvSpPr txBox="1"/>
          <p:nvPr/>
        </p:nvSpPr>
        <p:spPr>
          <a:xfrm>
            <a:off x="611188" y="1548392"/>
            <a:ext cx="8208962" cy="3600986"/>
          </a:xfrm>
          <a:prstGeom prst="rect">
            <a:avLst/>
          </a:prstGeom>
          <a:noFill/>
        </p:spPr>
        <p:txBody>
          <a:bodyPr>
            <a:spAutoFit/>
          </a:bodyPr>
          <a:lstStyle/>
          <a:p>
            <a:pPr algn="ctr">
              <a:defRPr/>
            </a:pPr>
            <a:r>
              <a:rPr lang="en-US" altLang="ja-JP" sz="2400" dirty="0" smtClean="0">
                <a:ea typeface="ＭＳ Ｐゴシック" pitchFamily="50" charset="-128"/>
              </a:rPr>
              <a:t>JNNE, Japanese NGO Network working for education strongly urges the Japanese government to:</a:t>
            </a:r>
            <a:endParaRPr lang="ja-JP" altLang="ja-JP" sz="2400" dirty="0" smtClean="0">
              <a:ea typeface="ＭＳ Ｐゴシック" pitchFamily="50" charset="-128"/>
            </a:endParaRPr>
          </a:p>
          <a:p>
            <a:pPr>
              <a:defRPr/>
            </a:pPr>
            <a:r>
              <a:rPr lang="en-US" altLang="ja-JP" sz="2400" dirty="0"/>
              <a:t/>
            </a:r>
            <a:br>
              <a:rPr lang="en-US" altLang="ja-JP" sz="2400" dirty="0"/>
            </a:br>
            <a:r>
              <a:rPr lang="en-US" altLang="ja-JP" sz="2400" dirty="0" smtClean="0"/>
              <a:t>1.  Increase allocation of ODA to basic education.</a:t>
            </a:r>
            <a:endParaRPr lang="en-US" altLang="ja-JP" sz="2400" dirty="0">
              <a:ea typeface="ＭＳ Ｐゴシック" pitchFamily="50" charset="-128"/>
            </a:endParaRPr>
          </a:p>
          <a:p>
            <a:pPr marL="457200" indent="-457200">
              <a:buAutoNum type="arabicPeriod" startAt="2"/>
              <a:defRPr/>
            </a:pPr>
            <a:r>
              <a:rPr lang="en-US" altLang="ja-JP" sz="2400" dirty="0" smtClean="0">
                <a:ea typeface="ＭＳ Ｐゴシック" pitchFamily="50" charset="-128"/>
              </a:rPr>
              <a:t>Prioritize low income countries and fragile states.</a:t>
            </a:r>
          </a:p>
          <a:p>
            <a:pPr marL="457200" indent="-457200">
              <a:buAutoNum type="arabicPeriod" startAt="2"/>
              <a:defRPr/>
            </a:pPr>
            <a:r>
              <a:rPr lang="en-US" altLang="ja-JP" sz="2400" dirty="0" smtClean="0">
                <a:ea typeface="ＭＳ Ｐゴシック" pitchFamily="50" charset="-128"/>
              </a:rPr>
              <a:t>Expand financial support.</a:t>
            </a:r>
            <a:endParaRPr lang="en-US" altLang="ja-JP" sz="2400" dirty="0">
              <a:ea typeface="ＭＳ Ｐゴシック" pitchFamily="50" charset="-128"/>
            </a:endParaRPr>
          </a:p>
          <a:p>
            <a:pPr marL="457200" indent="-457200">
              <a:buAutoNum type="arabicPeriod" startAt="2"/>
              <a:defRPr/>
            </a:pPr>
            <a:r>
              <a:rPr lang="en-US" altLang="ja-JP" sz="2400" dirty="0" smtClean="0">
                <a:ea typeface="ＭＳ Ｐゴシック" pitchFamily="50" charset="-128"/>
              </a:rPr>
              <a:t>Contribute more to the Global Partnership for Education Fund (GPE fund).</a:t>
            </a:r>
            <a:endParaRPr lang="ja-JP" altLang="ja-JP" sz="2400" dirty="0">
              <a:ea typeface="ＭＳ Ｐゴシック" pitchFamily="50" charset="-128"/>
            </a:endParaRPr>
          </a:p>
          <a:p>
            <a:pPr>
              <a:defRPr/>
            </a:pPr>
            <a:r>
              <a:rPr lang="en-US" altLang="ja-JP" sz="2400" dirty="0">
                <a:ea typeface="ＭＳ Ｐゴシック" pitchFamily="50" charset="-128"/>
              </a:rPr>
              <a:t> </a:t>
            </a:r>
            <a:endParaRPr lang="ja-JP" altLang="ja-JP" sz="2400" dirty="0">
              <a:ea typeface="ＭＳ Ｐゴシック" pitchFamily="50" charset="-128"/>
            </a:endParaRPr>
          </a:p>
          <a:p>
            <a:pPr>
              <a:defRPr/>
            </a:pPr>
            <a:r>
              <a:rPr lang="en-US" altLang="ja-JP" sz="1200" dirty="0">
                <a:ea typeface="ＭＳ Ｐゴシック" pitchFamily="50" charset="-128"/>
              </a:rPr>
              <a:t>※</a:t>
            </a:r>
            <a:r>
              <a:rPr lang="en-US" altLang="ja-JP" sz="1200" dirty="0" smtClean="0">
                <a:ea typeface="ＭＳ Ｐゴシック" pitchFamily="50" charset="-128"/>
              </a:rPr>
              <a:t>GPE</a:t>
            </a:r>
            <a:r>
              <a:rPr lang="en-US" altLang="ja-JP" sz="1200" dirty="0">
                <a:ea typeface="ＭＳ Ｐゴシック" pitchFamily="50" charset="-128"/>
              </a:rPr>
              <a:t> </a:t>
            </a:r>
            <a:r>
              <a:rPr lang="en-US" altLang="ja-JP" sz="1200" dirty="0" smtClean="0">
                <a:ea typeface="ＭＳ Ｐゴシック" pitchFamily="50" charset="-128"/>
              </a:rPr>
              <a:t>fund</a:t>
            </a:r>
            <a:r>
              <a:rPr lang="ja-JP" altLang="ja-JP" sz="1200" dirty="0" smtClean="0">
                <a:ea typeface="ＭＳ Ｐゴシック" pitchFamily="50" charset="-128"/>
              </a:rPr>
              <a:t>：</a:t>
            </a:r>
            <a:r>
              <a:rPr lang="en-US" altLang="ja-JP" sz="1200" dirty="0" smtClean="0">
                <a:ea typeface="ＭＳ Ｐゴシック" pitchFamily="50" charset="-128"/>
              </a:rPr>
              <a:t>The multilateral partnership devoted to getting all children in the poorest countries into quality education. </a:t>
            </a:r>
            <a:endParaRPr lang="ja-JP" altLang="ja-JP" sz="1200" dirty="0">
              <a:latin typeface="+mn-lt"/>
              <a:ea typeface="ＭＳ ゴシック" pitchFamily="49" charset="-128"/>
            </a:endParaRPr>
          </a:p>
        </p:txBody>
      </p:sp>
      <p:pic>
        <p:nvPicPr>
          <p:cNvPr id="59399" name="Picture 16"/>
          <p:cNvPicPr>
            <a:picLocks noChangeAspect="1" noChangeArrowheads="1"/>
          </p:cNvPicPr>
          <p:nvPr/>
        </p:nvPicPr>
        <p:blipFill>
          <a:blip r:embed="rId7"/>
          <a:srcRect/>
          <a:stretch>
            <a:fillRect/>
          </a:stretch>
        </p:blipFill>
        <p:spPr bwMode="auto">
          <a:xfrm>
            <a:off x="272257" y="1499558"/>
            <a:ext cx="677862"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ja-JP" sz="2400" dirty="0">
                <a:solidFill>
                  <a:schemeClr val="tx1"/>
                </a:solidFill>
              </a:rPr>
              <a:t>For all the children in the world to be in school…</a:t>
            </a:r>
            <a:br>
              <a:rPr lang="en-US" altLang="ja-JP" sz="2400" dirty="0">
                <a:solidFill>
                  <a:schemeClr val="tx1"/>
                </a:solidFill>
              </a:rPr>
            </a:br>
            <a:r>
              <a:rPr lang="en-US" altLang="ja-JP" sz="2000" dirty="0">
                <a:solidFill>
                  <a:schemeClr val="tx1"/>
                </a:solidFill>
              </a:rPr>
              <a:t>Choose from A to I, what you think is important and put them into each diamond , with the most important at the very top.</a:t>
            </a:r>
            <a:r>
              <a:rPr lang="en-US" altLang="ja-JP" sz="2000" dirty="0"/>
              <a:t> </a:t>
            </a:r>
            <a:endParaRPr lang="ja-JP" altLang="en-US" sz="2000" dirty="0" smtClean="0"/>
          </a:p>
        </p:txBody>
      </p:sp>
      <p:sp>
        <p:nvSpPr>
          <p:cNvPr id="20483" name="Rectangle 3"/>
          <p:cNvSpPr>
            <a:spLocks noGrp="1" noChangeArrowheads="1"/>
          </p:cNvSpPr>
          <p:nvPr>
            <p:ph type="body" idx="1"/>
          </p:nvPr>
        </p:nvSpPr>
        <p:spPr>
          <a:xfrm>
            <a:off x="4356100" y="1557338"/>
            <a:ext cx="4330700" cy="4525962"/>
          </a:xfrm>
        </p:spPr>
        <p:txBody>
          <a:bodyPr/>
          <a:lstStyle/>
          <a:p>
            <a:pPr eaLnBrk="1" hangingPunct="1">
              <a:lnSpc>
                <a:spcPct val="80000"/>
              </a:lnSpc>
            </a:pPr>
            <a:r>
              <a:rPr lang="en-US" altLang="ja-JP" sz="1800" b="1" dirty="0" smtClean="0"/>
              <a:t>A</a:t>
            </a:r>
            <a:r>
              <a:rPr lang="en-US" altLang="ja-JP" sz="1800" b="1" dirty="0"/>
              <a:t>. </a:t>
            </a:r>
            <a:r>
              <a:rPr lang="en-US" altLang="ja-JP" sz="1800" dirty="0"/>
              <a:t>Appeal to Japanese politicians so that 　　all the children in the world can go to school.</a:t>
            </a:r>
            <a:endParaRPr lang="ja-JP" altLang="ja-JP" sz="1800" dirty="0"/>
          </a:p>
          <a:p>
            <a:pPr eaLnBrk="1" hangingPunct="1">
              <a:lnSpc>
                <a:spcPct val="80000"/>
              </a:lnSpc>
            </a:pPr>
            <a:r>
              <a:rPr lang="en-US" altLang="ja-JP" sz="1800" b="1" dirty="0"/>
              <a:t>B. </a:t>
            </a:r>
            <a:r>
              <a:rPr lang="en-US" altLang="ja-JP" sz="1800" dirty="0"/>
              <a:t>Donate money and goods to some education related NGOs.</a:t>
            </a:r>
            <a:endParaRPr lang="ja-JP" altLang="ja-JP" sz="1800" dirty="0"/>
          </a:p>
          <a:p>
            <a:pPr eaLnBrk="1" hangingPunct="1">
              <a:lnSpc>
                <a:spcPct val="80000"/>
              </a:lnSpc>
            </a:pPr>
            <a:r>
              <a:rPr lang="en-US" altLang="ja-JP" sz="1800" b="1" dirty="0"/>
              <a:t>C. </a:t>
            </a:r>
            <a:r>
              <a:rPr lang="en-US" altLang="ja-JP" sz="1800" dirty="0"/>
              <a:t>Go ahead and build schools in developing countries.</a:t>
            </a:r>
            <a:endParaRPr lang="ja-JP" altLang="ja-JP" sz="1800" dirty="0"/>
          </a:p>
          <a:p>
            <a:pPr eaLnBrk="1" hangingPunct="1">
              <a:lnSpc>
                <a:spcPct val="80000"/>
              </a:lnSpc>
            </a:pPr>
            <a:r>
              <a:rPr lang="en-US" altLang="ja-JP" sz="1800" b="1" dirty="0"/>
              <a:t>D. </a:t>
            </a:r>
            <a:r>
              <a:rPr lang="en-US" altLang="ja-JP" sz="1800" dirty="0"/>
              <a:t>Do more research on the importance of education and lives in developing countries.</a:t>
            </a:r>
            <a:endParaRPr lang="ja-JP" altLang="en-US" sz="1800" dirty="0"/>
          </a:p>
          <a:p>
            <a:pPr eaLnBrk="1" hangingPunct="1">
              <a:lnSpc>
                <a:spcPct val="80000"/>
              </a:lnSpc>
            </a:pPr>
            <a:r>
              <a:rPr lang="en-US" altLang="ja-JP" sz="1800" b="1" dirty="0"/>
              <a:t>E. </a:t>
            </a:r>
            <a:r>
              <a:rPr lang="en-US" altLang="ja-JP" sz="1800" dirty="0"/>
              <a:t>Share the importance of education with many people at school festivals. </a:t>
            </a:r>
            <a:endParaRPr lang="ja-JP" altLang="en-US" sz="1800" dirty="0"/>
          </a:p>
          <a:p>
            <a:pPr eaLnBrk="1" hangingPunct="1">
              <a:lnSpc>
                <a:spcPct val="80000"/>
              </a:lnSpc>
            </a:pPr>
            <a:r>
              <a:rPr lang="en-US" altLang="ja-JP" sz="1800" b="1" dirty="0"/>
              <a:t>F. </a:t>
            </a:r>
            <a:r>
              <a:rPr lang="en-US" altLang="ja-JP" sz="1800" dirty="0"/>
              <a:t>Do nothing in particular.</a:t>
            </a:r>
            <a:endParaRPr lang="ja-JP" altLang="ja-JP" sz="1800" dirty="0"/>
          </a:p>
          <a:p>
            <a:pPr eaLnBrk="1" hangingPunct="1">
              <a:lnSpc>
                <a:spcPct val="80000"/>
              </a:lnSpc>
            </a:pPr>
            <a:r>
              <a:rPr lang="en-US" altLang="ja-JP" sz="1800" b="1" dirty="0"/>
              <a:t>G. </a:t>
            </a:r>
            <a:r>
              <a:rPr lang="en-US" altLang="ja-JP" sz="1800" dirty="0"/>
              <a:t>Promote activities of international cultural exchange and make friends with people from other countries.</a:t>
            </a:r>
          </a:p>
          <a:p>
            <a:pPr eaLnBrk="1" hangingPunct="1">
              <a:lnSpc>
                <a:spcPct val="80000"/>
              </a:lnSpc>
            </a:pPr>
            <a:r>
              <a:rPr lang="en-US" altLang="ja-JP" sz="1800" b="1" dirty="0"/>
              <a:t>H. </a:t>
            </a:r>
            <a:r>
              <a:rPr lang="en-US" altLang="ja-JP" sz="1800" dirty="0"/>
              <a:t>Share my thoughts with your family and friends.</a:t>
            </a:r>
          </a:p>
          <a:p>
            <a:pPr eaLnBrk="1" hangingPunct="1">
              <a:lnSpc>
                <a:spcPct val="80000"/>
              </a:lnSpc>
            </a:pPr>
            <a:r>
              <a:rPr lang="en-US" altLang="ja-JP" sz="1800" b="1" dirty="0"/>
              <a:t>I. </a:t>
            </a:r>
            <a:r>
              <a:rPr lang="en-US" altLang="ja-JP" sz="1800" dirty="0"/>
              <a:t>Post my opinion on newspapers.</a:t>
            </a:r>
            <a:endParaRPr lang="ja-JP" altLang="en-US" sz="1800" dirty="0"/>
          </a:p>
          <a:p>
            <a:pPr eaLnBrk="1" hangingPunct="1">
              <a:lnSpc>
                <a:spcPct val="80000"/>
              </a:lnSpc>
            </a:pPr>
            <a:endParaRPr lang="en-US" altLang="ja-JP" sz="2400" dirty="0"/>
          </a:p>
          <a:p>
            <a:pPr marL="0" indent="0" eaLnBrk="1" hangingPunct="1">
              <a:lnSpc>
                <a:spcPct val="80000"/>
              </a:lnSpc>
              <a:buNone/>
            </a:pPr>
            <a:endParaRPr lang="en-US" altLang="ja-JP" sz="1800" dirty="0" smtClean="0"/>
          </a:p>
        </p:txBody>
      </p:sp>
      <p:grpSp>
        <p:nvGrpSpPr>
          <p:cNvPr id="61443" name="Group 24"/>
          <p:cNvGrpSpPr>
            <a:grpSpLocks/>
          </p:cNvGrpSpPr>
          <p:nvPr/>
        </p:nvGrpSpPr>
        <p:grpSpPr bwMode="auto">
          <a:xfrm rot="2634744">
            <a:off x="1116013" y="2420938"/>
            <a:ext cx="2547937" cy="2552700"/>
            <a:chOff x="657" y="1986"/>
            <a:chExt cx="1605" cy="1608"/>
          </a:xfrm>
        </p:grpSpPr>
        <p:sp>
          <p:nvSpPr>
            <p:cNvPr id="6145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45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p:spPr>
          <p:txBody>
            <a:bodyPr wrap="none" anchor="ctr"/>
            <a:lstStyle/>
            <a:p>
              <a:endParaRPr lang="ja-JP" altLang="en-US"/>
            </a:p>
          </p:txBody>
        </p:sp>
      </p:grpSp>
      <p:pic>
        <p:nvPicPr>
          <p:cNvPr id="61444"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pic>
        <p:nvPicPr>
          <p:cNvPr id="61445" name="Picture 10"/>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grpSp>
        <p:nvGrpSpPr>
          <p:cNvPr id="61446" name="Group 30"/>
          <p:cNvGrpSpPr>
            <a:grpSpLocks/>
          </p:cNvGrpSpPr>
          <p:nvPr/>
        </p:nvGrpSpPr>
        <p:grpSpPr bwMode="auto">
          <a:xfrm>
            <a:off x="395288" y="188913"/>
            <a:ext cx="1441450" cy="304800"/>
            <a:chOff x="249" y="119"/>
            <a:chExt cx="908" cy="192"/>
          </a:xfrm>
        </p:grpSpPr>
        <p:sp>
          <p:nvSpPr>
            <p:cNvPr id="6144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61449" name="Text Box 32"/>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smtClean="0">
                  <a:solidFill>
                    <a:schemeClr val="bg2"/>
                  </a:solidFill>
                </a:rPr>
                <a:t>Activity 5</a:t>
              </a:r>
              <a:endParaRPr lang="en-US" altLang="ja-JP" sz="1400" dirty="0">
                <a:solidFill>
                  <a:schemeClr val="bg2"/>
                </a:solidFill>
              </a:endParaRPr>
            </a:p>
          </p:txBody>
        </p:sp>
      </p:grpSp>
      <p:pic>
        <p:nvPicPr>
          <p:cNvPr id="61447" name="Picture 16"/>
          <p:cNvPicPr>
            <a:picLocks noChangeAspect="1" noChangeArrowheads="1"/>
          </p:cNvPicPr>
          <p:nvPr/>
        </p:nvPicPr>
        <p:blipFill>
          <a:blip r:embed="rId4"/>
          <a:srcRect/>
          <a:stretch>
            <a:fillRect/>
          </a:stretch>
        </p:blipFill>
        <p:spPr bwMode="auto">
          <a:xfrm>
            <a:off x="611188" y="5084763"/>
            <a:ext cx="679450"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GB" altLang="ja-JP" sz="2800" dirty="0">
                <a:solidFill>
                  <a:schemeClr val="tx1"/>
                </a:solidFill>
              </a:rPr>
              <a:t>Let’s Propose a Policy</a:t>
            </a:r>
            <a:endParaRPr lang="ja-JP" altLang="en-US" sz="2800" dirty="0" smtClean="0"/>
          </a:p>
        </p:txBody>
      </p:sp>
      <p:sp>
        <p:nvSpPr>
          <p:cNvPr id="63490" name="Rectangle 3"/>
          <p:cNvSpPr>
            <a:spLocks noGrp="1" noChangeArrowheads="1"/>
          </p:cNvSpPr>
          <p:nvPr>
            <p:ph type="body" idx="1"/>
          </p:nvPr>
        </p:nvSpPr>
        <p:spPr>
          <a:xfrm>
            <a:off x="468313" y="1340768"/>
            <a:ext cx="8291264" cy="5141913"/>
          </a:xfrm>
        </p:spPr>
        <p:txBody>
          <a:bodyPr/>
          <a:lstStyle/>
          <a:p>
            <a:pPr eaLnBrk="1" hangingPunct="1">
              <a:buFontTx/>
              <a:buNone/>
            </a:pPr>
            <a:r>
              <a:rPr lang="ja-JP" altLang="en-US" b="1" dirty="0"/>
              <a:t>●</a:t>
            </a:r>
            <a:r>
              <a:rPr lang="en-US" altLang="ja-JP" b="1" dirty="0"/>
              <a:t>School/ Group</a:t>
            </a:r>
            <a:r>
              <a:rPr lang="ja-JP" altLang="en-US" b="1" dirty="0"/>
              <a:t>：	</a:t>
            </a:r>
          </a:p>
          <a:p>
            <a:pPr eaLnBrk="1" hangingPunct="1">
              <a:buFontTx/>
              <a:buNone/>
            </a:pPr>
            <a:r>
              <a:rPr lang="ja-JP" altLang="en-US" b="1" dirty="0"/>
              <a:t>●</a:t>
            </a:r>
            <a:r>
              <a:rPr lang="en-US" altLang="ja-JP" b="1" dirty="0"/>
              <a:t>Number of people</a:t>
            </a:r>
            <a:r>
              <a:rPr lang="ja-JP" altLang="en-US" b="1" dirty="0"/>
              <a:t>：	</a:t>
            </a:r>
          </a:p>
          <a:p>
            <a:pPr eaLnBrk="1" hangingPunct="1">
              <a:buFontTx/>
              <a:buNone/>
            </a:pPr>
            <a:r>
              <a:rPr lang="ja-JP" altLang="en-US" b="1" dirty="0"/>
              <a:t>●</a:t>
            </a:r>
            <a:r>
              <a:rPr lang="en-US" altLang="ja-JP" b="1" dirty="0"/>
              <a:t>Names</a:t>
            </a:r>
            <a:r>
              <a:rPr lang="ja-JP" altLang="en-US" b="1" dirty="0"/>
              <a:t>：	</a:t>
            </a:r>
          </a:p>
          <a:p>
            <a:pPr eaLnBrk="1" hangingPunct="1">
              <a:buFontTx/>
              <a:buNone/>
            </a:pPr>
            <a:r>
              <a:rPr lang="ja-JP" altLang="en-US" b="1" dirty="0"/>
              <a:t>●</a:t>
            </a:r>
            <a:r>
              <a:rPr lang="en-US" altLang="ja-JP" b="1" dirty="0"/>
              <a:t>Our Proposal</a:t>
            </a:r>
            <a:endParaRPr lang="ja-JP" altLang="en-US" b="1" dirty="0"/>
          </a:p>
          <a:p>
            <a:pPr eaLnBrk="1" hangingPunct="1">
              <a:buFontTx/>
              <a:buNone/>
            </a:pPr>
            <a:r>
              <a:rPr lang="en-US" altLang="ja-JP" sz="2800" b="1" dirty="0"/>
              <a:t>　For all the children in the world to go to school,</a:t>
            </a:r>
            <a:endParaRPr lang="ja-JP" altLang="en-US" sz="2800" b="1" dirty="0"/>
          </a:p>
          <a:p>
            <a:pPr eaLnBrk="1" hangingPunct="1">
              <a:buFontTx/>
              <a:buNone/>
            </a:pPr>
            <a:r>
              <a:rPr lang="en-GB" altLang="ja-JP" sz="2800" b="1" dirty="0"/>
              <a:t>　I wish </a:t>
            </a:r>
            <a:r>
              <a:rPr lang="en-GB" altLang="ja-JP" sz="2800" b="1" dirty="0" smtClean="0"/>
              <a:t>the Japanese government would </a:t>
            </a:r>
            <a:r>
              <a:rPr lang="en-GB" altLang="ja-JP" sz="2800" b="1" dirty="0"/>
              <a:t>consider…</a:t>
            </a:r>
            <a:endParaRPr lang="en-US" altLang="ja-JP" sz="2800" b="1" dirty="0"/>
          </a:p>
          <a:p>
            <a:pPr eaLnBrk="1" hangingPunct="1">
              <a:buFontTx/>
              <a:buNone/>
            </a:pPr>
            <a:r>
              <a:rPr lang="ja-JP" altLang="en-US" sz="2800" b="1" dirty="0"/>
              <a:t>●</a:t>
            </a:r>
            <a:r>
              <a:rPr lang="en-US" altLang="ja-JP" sz="2800" b="1" dirty="0"/>
              <a:t>Our opinions and afterthoughts upon taking “The World’s Biggest Lesson”</a:t>
            </a:r>
            <a:r>
              <a:rPr lang="ja-JP" altLang="en-US" sz="2800" b="1" dirty="0"/>
              <a:t>	</a:t>
            </a:r>
          </a:p>
          <a:p>
            <a:pPr eaLnBrk="1" hangingPunct="1">
              <a:buFontTx/>
              <a:buNone/>
            </a:pPr>
            <a:endParaRPr lang="en-US" altLang="ja-JP" sz="2800" b="1" dirty="0"/>
          </a:p>
        </p:txBody>
      </p:sp>
      <p:pic>
        <p:nvPicPr>
          <p:cNvPr id="63491" name="Picture 10"/>
          <p:cNvPicPr>
            <a:picLocks noChangeAspect="1" noChangeArrowheads="1"/>
          </p:cNvPicPr>
          <p:nvPr/>
        </p:nvPicPr>
        <p:blipFill>
          <a:blip r:embed="rId2"/>
          <a:srcRect r="27" b="1808"/>
          <a:stretch>
            <a:fillRect/>
          </a:stretch>
        </p:blipFill>
        <p:spPr bwMode="auto">
          <a:xfrm>
            <a:off x="0" y="6742113"/>
            <a:ext cx="9144000" cy="115887"/>
          </a:xfrm>
          <a:prstGeom prst="rect">
            <a:avLst/>
          </a:prstGeom>
          <a:noFill/>
          <a:ln w="9525">
            <a:noFill/>
            <a:miter lim="800000"/>
            <a:headEnd/>
            <a:tailEnd/>
          </a:ln>
        </p:spPr>
      </p:pic>
      <p:pic>
        <p:nvPicPr>
          <p:cNvPr id="63492" name="Picture 10"/>
          <p:cNvPicPr>
            <a:picLocks noChangeAspect="1" noChangeArrowheads="1"/>
          </p:cNvPicPr>
          <p:nvPr/>
        </p:nvPicPr>
        <p:blipFill>
          <a:blip r:embed="rId2"/>
          <a:srcRect r="27" b="1808"/>
          <a:stretch>
            <a:fillRect/>
          </a:stretch>
        </p:blipFill>
        <p:spPr bwMode="auto">
          <a:xfrm>
            <a:off x="0" y="0"/>
            <a:ext cx="9144000" cy="115888"/>
          </a:xfrm>
          <a:prstGeom prst="rect">
            <a:avLst/>
          </a:prstGeom>
          <a:noFill/>
          <a:ln w="9525">
            <a:noFill/>
            <a:miter lim="800000"/>
            <a:headEnd/>
            <a:tailEnd/>
          </a:ln>
        </p:spPr>
      </p:pic>
      <p:grpSp>
        <p:nvGrpSpPr>
          <p:cNvPr id="63493" name="Group 7"/>
          <p:cNvGrpSpPr>
            <a:grpSpLocks/>
          </p:cNvGrpSpPr>
          <p:nvPr/>
        </p:nvGrpSpPr>
        <p:grpSpPr bwMode="auto">
          <a:xfrm>
            <a:off x="395288" y="188913"/>
            <a:ext cx="1441450" cy="304800"/>
            <a:chOff x="249" y="119"/>
            <a:chExt cx="908" cy="192"/>
          </a:xfrm>
        </p:grpSpPr>
        <p:sp>
          <p:nvSpPr>
            <p:cNvPr id="63494"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63495"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smtClean="0">
                  <a:solidFill>
                    <a:schemeClr val="bg2"/>
                  </a:solidFill>
                </a:rPr>
                <a:t>Activity 5</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eaLnBrk="1" hangingPunct="1">
              <a:buFontTx/>
              <a:buNone/>
            </a:pPr>
            <a:r>
              <a:rPr lang="en-US" altLang="ja-JP" sz="4000" b="1" dirty="0"/>
              <a:t>Q1 How many children in the world do not attend primary school? </a:t>
            </a:r>
          </a:p>
          <a:p>
            <a:pPr eaLnBrk="1" hangingPunct="1">
              <a:buFontTx/>
              <a:buNone/>
            </a:pPr>
            <a:r>
              <a:rPr lang="en-US" altLang="ja-JP" dirty="0"/>
              <a:t>A</a:t>
            </a:r>
            <a:r>
              <a:rPr lang="ja-JP" altLang="en-US" dirty="0" err="1"/>
              <a:t>．</a:t>
            </a:r>
            <a:r>
              <a:rPr lang="en-US" altLang="ja-JP" dirty="0"/>
              <a:t>One out of five</a:t>
            </a:r>
          </a:p>
          <a:p>
            <a:pPr eaLnBrk="1" hangingPunct="1">
              <a:buFontTx/>
              <a:buNone/>
            </a:pPr>
            <a:r>
              <a:rPr lang="en-US" altLang="ja-JP" dirty="0"/>
              <a:t>B</a:t>
            </a:r>
            <a:r>
              <a:rPr lang="ja-JP" altLang="en-US" dirty="0" err="1"/>
              <a:t>．</a:t>
            </a:r>
            <a:r>
              <a:rPr lang="en-US" altLang="ja-JP" dirty="0"/>
              <a:t>One out of </a:t>
            </a:r>
            <a:r>
              <a:rPr lang="en-US" altLang="ja-JP" dirty="0" smtClean="0"/>
              <a:t>twelve</a:t>
            </a:r>
            <a:endParaRPr lang="en-US" altLang="ja-JP" dirty="0"/>
          </a:p>
          <a:p>
            <a:pPr eaLnBrk="1" hangingPunct="1">
              <a:buFontTx/>
              <a:buNone/>
            </a:pPr>
            <a:r>
              <a:rPr lang="en-US" altLang="ja-JP" dirty="0"/>
              <a:t>C</a:t>
            </a:r>
            <a:r>
              <a:rPr lang="ja-JP" altLang="en-US" dirty="0" err="1"/>
              <a:t>．</a:t>
            </a:r>
            <a:r>
              <a:rPr lang="en-US" altLang="ja-JP" dirty="0"/>
              <a:t>One out of </a:t>
            </a:r>
            <a:r>
              <a:rPr lang="en-US" altLang="ja-JP" dirty="0" err="1" smtClean="0"/>
              <a:t>twentifive</a:t>
            </a:r>
            <a:endParaRPr lang="en-US" altLang="ja-JP" dirty="0"/>
          </a:p>
          <a:p>
            <a:pPr eaLnBrk="1" hangingPunct="1">
              <a:buFontTx/>
              <a:buNone/>
            </a:pPr>
            <a:r>
              <a:rPr lang="en-US" altLang="ja-JP" dirty="0"/>
              <a:t>D</a:t>
            </a:r>
            <a:r>
              <a:rPr lang="ja-JP" altLang="en-US" dirty="0" err="1"/>
              <a:t>．</a:t>
            </a:r>
            <a:r>
              <a:rPr lang="en-US" altLang="ja-JP" dirty="0"/>
              <a:t>One out of a hundred</a:t>
            </a:r>
          </a:p>
          <a:p>
            <a:pPr eaLnBrk="1" hangingPunct="1">
              <a:buFontTx/>
              <a:buNone/>
            </a:pPr>
            <a:endParaRPr lang="ja-JP" altLang="en-US" dirty="0" smtClean="0"/>
          </a:p>
        </p:txBody>
      </p:sp>
      <p:pic>
        <p:nvPicPr>
          <p:cNvPr id="18435"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18436" name="Picture 9"/>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05263"/>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sp>
        <p:nvSpPr>
          <p:cNvPr id="18438"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18439" name="Text Box 8"/>
          <p:cNvSpPr txBox="1">
            <a:spLocks noChangeArrowheads="1"/>
          </p:cNvSpPr>
          <p:nvPr/>
        </p:nvSpPr>
        <p:spPr bwMode="auto">
          <a:xfrm>
            <a:off x="468313" y="188913"/>
            <a:ext cx="1368425" cy="304800"/>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1</a:t>
            </a:r>
          </a:p>
        </p:txBody>
      </p:sp>
      <p:pic>
        <p:nvPicPr>
          <p:cNvPr id="18440" name="Picture 4" descr="JNNE"/>
          <p:cNvPicPr>
            <a:picLocks noChangeAspect="1" noChangeArrowheads="1"/>
          </p:cNvPicPr>
          <p:nvPr/>
        </p:nvPicPr>
        <p:blipFill>
          <a:blip r:embed="rId4"/>
          <a:srcRect/>
          <a:stretch>
            <a:fillRect/>
          </a:stretch>
        </p:blipFill>
        <p:spPr bwMode="auto">
          <a:xfrm>
            <a:off x="7451725" y="6154738"/>
            <a:ext cx="1039813" cy="369887"/>
          </a:xfrm>
          <a:prstGeom prst="rect">
            <a:avLst/>
          </a:prstGeom>
          <a:noFill/>
          <a:ln w="9525">
            <a:noFill/>
            <a:miter lim="800000"/>
            <a:headEnd/>
            <a:tailEnd/>
          </a:ln>
        </p:spPr>
      </p:pic>
      <p:pic>
        <p:nvPicPr>
          <p:cNvPr id="18441" name="Picture 16"/>
          <p:cNvPicPr>
            <a:picLocks noChangeAspect="1" noChangeArrowheads="1"/>
          </p:cNvPicPr>
          <p:nvPr/>
        </p:nvPicPr>
        <p:blipFill>
          <a:blip r:embed="rId5"/>
          <a:srcRect/>
          <a:stretch>
            <a:fillRect/>
          </a:stretch>
        </p:blipFill>
        <p:spPr bwMode="auto">
          <a:xfrm>
            <a:off x="5652120" y="4652963"/>
            <a:ext cx="677863" cy="1001712"/>
          </a:xfrm>
          <a:prstGeom prst="rect">
            <a:avLst/>
          </a:prstGeom>
          <a:noFill/>
          <a:ln w="9525">
            <a:noFill/>
            <a:miter lim="800000"/>
            <a:headEnd/>
            <a:tailEnd/>
          </a:ln>
        </p:spPr>
      </p:pic>
      <p:sp>
        <p:nvSpPr>
          <p:cNvPr id="13" name="テキスト ボックス 12"/>
          <p:cNvSpPr>
            <a:spLocks noChangeArrowheads="1"/>
          </p:cNvSpPr>
          <p:nvPr/>
        </p:nvSpPr>
        <p:spPr bwMode="auto">
          <a:xfrm>
            <a:off x="5924216" y="3877895"/>
            <a:ext cx="3168352" cy="830997"/>
          </a:xfrm>
          <a:custGeom>
            <a:avLst/>
            <a:gdLst>
              <a:gd name="T0" fmla="*/ 0 w 1512168"/>
              <a:gd name="T1" fmla="*/ 0 h 369332"/>
              <a:gd name="T2" fmla="*/ 2808312 w 1512168"/>
              <a:gd name="T3" fmla="*/ 0 h 369332"/>
              <a:gd name="T4" fmla="*/ 2808312 w 1512168"/>
              <a:gd name="T5" fmla="*/ 830997 h 369332"/>
              <a:gd name="T6" fmla="*/ 0 w 1512168"/>
              <a:gd name="T7" fmla="*/ 830997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wrap="square">
            <a:spAutoFit/>
          </a:bodyPr>
          <a:lstStyle/>
          <a:p>
            <a:r>
              <a:rPr lang="en-US" altLang="ja-JP" sz="2400" dirty="0" smtClean="0">
                <a:solidFill>
                  <a:srgbClr val="FF0000"/>
                </a:solidFill>
                <a:latin typeface="Meiryo UI"/>
                <a:ea typeface="Meiryo UI"/>
                <a:cs typeface="Meiryo UI"/>
              </a:rPr>
              <a:t>One out of twelve!</a:t>
            </a:r>
          </a:p>
          <a:p>
            <a:r>
              <a:rPr lang="en-US" altLang="ja-JP" sz="2400" dirty="0" smtClean="0">
                <a:solidFill>
                  <a:srgbClr val="FF0000"/>
                </a:solidFill>
                <a:latin typeface="Meiryo UI"/>
                <a:ea typeface="Meiryo UI"/>
                <a:cs typeface="Meiryo UI"/>
              </a:rPr>
              <a:t>That’s a lot!</a:t>
            </a:r>
          </a:p>
        </p:txBody>
      </p:sp>
      <p:sp>
        <p:nvSpPr>
          <p:cNvPr id="12"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en-US" altLang="ja-JP" sz="3200" kern="0" smtClean="0"/>
              <a:t>Let’s try! “The World’s Biggest Lesson” Quiz!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ja-JP" sz="3200" dirty="0"/>
              <a:t>Let’s try! “The World’s Biggest Lesson” Quiz!</a:t>
            </a:r>
            <a:endParaRPr lang="ja-JP" altLang="en-US" dirty="0" smtClean="0">
              <a:latin typeface="HGP創英角ｺﾞｼｯｸUB" pitchFamily="50" charset="-128"/>
              <a:ea typeface="HGP創英角ｺﾞｼｯｸUB" pitchFamily="50" charset="-128"/>
            </a:endParaRPr>
          </a:p>
        </p:txBody>
      </p:sp>
      <p:sp>
        <p:nvSpPr>
          <p:cNvPr id="20482" name="Rectangle 3"/>
          <p:cNvSpPr>
            <a:spLocks noGrp="1" noChangeArrowheads="1"/>
          </p:cNvSpPr>
          <p:nvPr>
            <p:ph type="body" idx="1"/>
          </p:nvPr>
        </p:nvSpPr>
        <p:spPr/>
        <p:txBody>
          <a:bodyPr/>
          <a:lstStyle/>
          <a:p>
            <a:pPr eaLnBrk="1" hangingPunct="1">
              <a:lnSpc>
                <a:spcPct val="80000"/>
              </a:lnSpc>
              <a:buFontTx/>
              <a:buNone/>
            </a:pPr>
            <a:r>
              <a:rPr lang="en-US" altLang="ja-JP" sz="2800" b="1" dirty="0"/>
              <a:t>Q2 What are possible reasons why children cannot attend primary school?</a:t>
            </a:r>
            <a:endParaRPr lang="ja-JP" altLang="en-US" sz="2800" dirty="0"/>
          </a:p>
          <a:p>
            <a:pPr eaLnBrk="1" hangingPunct="1">
              <a:lnSpc>
                <a:spcPct val="80000"/>
              </a:lnSpc>
              <a:buFontTx/>
              <a:buNone/>
            </a:pPr>
            <a:endParaRPr lang="en-US" altLang="ja-JP" sz="2800" dirty="0" smtClean="0"/>
          </a:p>
          <a:p>
            <a:pPr eaLnBrk="1" hangingPunct="1">
              <a:lnSpc>
                <a:spcPct val="80000"/>
              </a:lnSpc>
              <a:buFontTx/>
              <a:buNone/>
            </a:pPr>
            <a:endParaRPr lang="ja-JP" altLang="en-US" sz="2800" dirty="0"/>
          </a:p>
          <a:p>
            <a:pPr eaLnBrk="1" hangingPunct="1">
              <a:lnSpc>
                <a:spcPct val="80000"/>
              </a:lnSpc>
              <a:buFontTx/>
              <a:buNone/>
            </a:pPr>
            <a:r>
              <a:rPr lang="en-US" altLang="ja-JP" sz="2800" dirty="0"/>
              <a:t>A</a:t>
            </a:r>
            <a:r>
              <a:rPr lang="ja-JP" altLang="en-US" sz="2800" dirty="0" err="1"/>
              <a:t>．</a:t>
            </a:r>
            <a:r>
              <a:rPr lang="en-US" altLang="ja-JP" sz="2800" dirty="0"/>
              <a:t>Because there are not enough schools and teachers.</a:t>
            </a:r>
          </a:p>
          <a:p>
            <a:pPr eaLnBrk="1" hangingPunct="1">
              <a:lnSpc>
                <a:spcPct val="80000"/>
              </a:lnSpc>
              <a:buFontTx/>
              <a:buNone/>
            </a:pPr>
            <a:r>
              <a:rPr lang="en-US" altLang="ja-JP" sz="2800" dirty="0"/>
              <a:t>B</a:t>
            </a:r>
            <a:r>
              <a:rPr lang="ja-JP" altLang="en-US" sz="2800" dirty="0" err="1"/>
              <a:t>．</a:t>
            </a:r>
            <a:r>
              <a:rPr lang="en-US" altLang="ja-JP" sz="2800" dirty="0"/>
              <a:t>Because they have to work as their family is poor.</a:t>
            </a:r>
          </a:p>
          <a:p>
            <a:pPr eaLnBrk="1" hangingPunct="1">
              <a:lnSpc>
                <a:spcPct val="80000"/>
              </a:lnSpc>
              <a:buFontTx/>
              <a:buNone/>
            </a:pPr>
            <a:r>
              <a:rPr lang="en-US" altLang="ja-JP" sz="2800" dirty="0"/>
              <a:t>C</a:t>
            </a:r>
            <a:r>
              <a:rPr lang="ja-JP" altLang="en-US" sz="2800" dirty="0" err="1"/>
              <a:t>．</a:t>
            </a:r>
            <a:r>
              <a:rPr lang="en-US" altLang="ja-JP" sz="2800" dirty="0"/>
              <a:t>Because parents or neighbors told them they do not need to go.</a:t>
            </a:r>
          </a:p>
          <a:p>
            <a:pPr eaLnBrk="1" hangingPunct="1">
              <a:lnSpc>
                <a:spcPct val="80000"/>
              </a:lnSpc>
              <a:buFontTx/>
              <a:buNone/>
            </a:pPr>
            <a:r>
              <a:rPr lang="en-US" altLang="ja-JP" sz="2800" dirty="0"/>
              <a:t>D</a:t>
            </a:r>
            <a:r>
              <a:rPr lang="ja-JP" altLang="en-US" sz="2800" dirty="0" err="1"/>
              <a:t>．</a:t>
            </a:r>
            <a:r>
              <a:rPr lang="en-US" altLang="ja-JP" sz="2800" dirty="0"/>
              <a:t>Because </a:t>
            </a:r>
            <a:r>
              <a:rPr lang="en-US" altLang="ja-JP" sz="2800" dirty="0" smtClean="0"/>
              <a:t>there are not enough schools for students with physical disability and wont let them enter the school.</a:t>
            </a:r>
          </a:p>
        </p:txBody>
      </p:sp>
      <p:pic>
        <p:nvPicPr>
          <p:cNvPr id="20483"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20484"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288" y="3213100"/>
            <a:ext cx="576262" cy="576263"/>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sp>
        <p:nvSpPr>
          <p:cNvPr id="11272" name="Oval 8"/>
          <p:cNvSpPr>
            <a:spLocks noChangeArrowheads="1"/>
          </p:cNvSpPr>
          <p:nvPr/>
        </p:nvSpPr>
        <p:spPr bwMode="auto">
          <a:xfrm>
            <a:off x="395288" y="3788570"/>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sp>
        <p:nvSpPr>
          <p:cNvPr id="11273" name="Oval 9"/>
          <p:cNvSpPr>
            <a:spLocks noChangeArrowheads="1"/>
          </p:cNvSpPr>
          <p:nvPr/>
        </p:nvSpPr>
        <p:spPr bwMode="auto">
          <a:xfrm>
            <a:off x="395288" y="4498181"/>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sp>
        <p:nvSpPr>
          <p:cNvPr id="11274" name="Oval 10"/>
          <p:cNvSpPr>
            <a:spLocks noChangeArrowheads="1"/>
          </p:cNvSpPr>
          <p:nvPr/>
        </p:nvSpPr>
        <p:spPr bwMode="auto">
          <a:xfrm>
            <a:off x="395288" y="5267723"/>
            <a:ext cx="576262" cy="574675"/>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grpSp>
        <p:nvGrpSpPr>
          <p:cNvPr id="20489" name="Group 12"/>
          <p:cNvGrpSpPr>
            <a:grpSpLocks/>
          </p:cNvGrpSpPr>
          <p:nvPr/>
        </p:nvGrpSpPr>
        <p:grpSpPr bwMode="auto">
          <a:xfrm>
            <a:off x="395288" y="188913"/>
            <a:ext cx="1441450" cy="304800"/>
            <a:chOff x="249" y="119"/>
            <a:chExt cx="908" cy="192"/>
          </a:xfrm>
        </p:grpSpPr>
        <p:sp>
          <p:nvSpPr>
            <p:cNvPr id="20492"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20493" name="Text Box 14"/>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1</a:t>
              </a:r>
            </a:p>
          </p:txBody>
        </p:sp>
      </p:grpSp>
      <p:pic>
        <p:nvPicPr>
          <p:cNvPr id="20490" name="Picture 16"/>
          <p:cNvPicPr>
            <a:picLocks noChangeAspect="1" noChangeArrowheads="1"/>
          </p:cNvPicPr>
          <p:nvPr/>
        </p:nvPicPr>
        <p:blipFill>
          <a:blip r:embed="rId4"/>
          <a:srcRect/>
          <a:stretch>
            <a:fillRect/>
          </a:stretch>
        </p:blipFill>
        <p:spPr bwMode="auto">
          <a:xfrm>
            <a:off x="7884368" y="2193131"/>
            <a:ext cx="679450" cy="1001712"/>
          </a:xfrm>
          <a:prstGeom prst="rect">
            <a:avLst/>
          </a:prstGeom>
          <a:noFill/>
          <a:ln w="9525">
            <a:noFill/>
            <a:miter lim="800000"/>
            <a:headEnd/>
            <a:tailEnd/>
          </a:ln>
        </p:spPr>
      </p:pic>
      <p:sp>
        <p:nvSpPr>
          <p:cNvPr id="14" name="テキスト ボックス 13"/>
          <p:cNvSpPr>
            <a:spLocks noChangeArrowheads="1"/>
          </p:cNvSpPr>
          <p:nvPr/>
        </p:nvSpPr>
        <p:spPr bwMode="auto">
          <a:xfrm>
            <a:off x="6034186" y="2367171"/>
            <a:ext cx="1727200" cy="707886"/>
          </a:xfrm>
          <a:custGeom>
            <a:avLst/>
            <a:gdLst>
              <a:gd name="T0" fmla="*/ 0 w 1512168"/>
              <a:gd name="T1" fmla="*/ 0 h 369332"/>
              <a:gd name="T2" fmla="*/ 1728192 w 1512168"/>
              <a:gd name="T3" fmla="*/ 0 h 369332"/>
              <a:gd name="T4" fmla="*/ 1728192 w 1512168"/>
              <a:gd name="T5" fmla="*/ 461665 h 369332"/>
              <a:gd name="T6" fmla="*/ 0 w 1512168"/>
              <a:gd name="T7" fmla="*/ 461665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a:spAutoFit/>
          </a:bodyPr>
          <a:lstStyle/>
          <a:p>
            <a:r>
              <a:rPr lang="en-US" altLang="ja-JP" sz="2000" dirty="0" smtClean="0">
                <a:solidFill>
                  <a:srgbClr val="FF0000"/>
                </a:solidFill>
                <a:latin typeface="Meiryo UI"/>
                <a:ea typeface="Meiryo UI"/>
                <a:cs typeface="Meiryo UI"/>
              </a:rPr>
              <a:t>All of them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ja-JP" sz="3200" dirty="0" smtClean="0"/>
              <a:t>Let’s try! “The World’s Biggest Lesson” Quiz!</a:t>
            </a:r>
            <a:endParaRPr lang="ja-JP" altLang="en-US" dirty="0" smtClean="0"/>
          </a:p>
        </p:txBody>
      </p:sp>
      <p:sp>
        <p:nvSpPr>
          <p:cNvPr id="22530" name="Rectangle 3"/>
          <p:cNvSpPr>
            <a:spLocks noGrp="1" noChangeArrowheads="1"/>
          </p:cNvSpPr>
          <p:nvPr>
            <p:ph type="body" idx="1"/>
          </p:nvPr>
        </p:nvSpPr>
        <p:spPr/>
        <p:txBody>
          <a:bodyPr/>
          <a:lstStyle/>
          <a:p>
            <a:pPr eaLnBrk="1" hangingPunct="1">
              <a:buFontTx/>
              <a:buNone/>
            </a:pPr>
            <a:r>
              <a:rPr lang="en-US" altLang="ja-JP" b="1" dirty="0"/>
              <a:t>Q3 How many children in the world drop out of primary school?</a:t>
            </a:r>
          </a:p>
          <a:p>
            <a:pPr eaLnBrk="1" hangingPunct="1">
              <a:buFontTx/>
              <a:buNone/>
            </a:pPr>
            <a:endParaRPr lang="ja-JP" altLang="en-US" dirty="0"/>
          </a:p>
          <a:p>
            <a:pPr eaLnBrk="1" hangingPunct="1">
              <a:buFontTx/>
              <a:buNone/>
            </a:pPr>
            <a:r>
              <a:rPr lang="en-US" altLang="ja-JP" dirty="0"/>
              <a:t>A</a:t>
            </a:r>
            <a:r>
              <a:rPr lang="ja-JP" altLang="en-US" dirty="0" err="1"/>
              <a:t>．</a:t>
            </a:r>
            <a:r>
              <a:rPr lang="en-US" altLang="ja-JP" dirty="0"/>
              <a:t>One out of five</a:t>
            </a:r>
          </a:p>
          <a:p>
            <a:pPr eaLnBrk="1" hangingPunct="1">
              <a:buFontTx/>
              <a:buNone/>
            </a:pPr>
            <a:r>
              <a:rPr lang="en-US" altLang="ja-JP" dirty="0"/>
              <a:t>B</a:t>
            </a:r>
            <a:r>
              <a:rPr lang="ja-JP" altLang="en-US" dirty="0" err="1"/>
              <a:t>．</a:t>
            </a:r>
            <a:r>
              <a:rPr lang="en-US" altLang="ja-JP" dirty="0"/>
              <a:t>One out of ten</a:t>
            </a:r>
          </a:p>
          <a:p>
            <a:pPr eaLnBrk="1" hangingPunct="1">
              <a:buFontTx/>
              <a:buNone/>
            </a:pPr>
            <a:r>
              <a:rPr lang="en-US" altLang="ja-JP" dirty="0"/>
              <a:t>C</a:t>
            </a:r>
            <a:r>
              <a:rPr lang="ja-JP" altLang="en-US" dirty="0" err="1"/>
              <a:t>．</a:t>
            </a:r>
            <a:r>
              <a:rPr lang="en-US" altLang="ja-JP" dirty="0"/>
              <a:t>One out of twenty</a:t>
            </a:r>
          </a:p>
          <a:p>
            <a:pPr eaLnBrk="1" hangingPunct="1">
              <a:buFontTx/>
              <a:buNone/>
            </a:pPr>
            <a:r>
              <a:rPr lang="en-US" altLang="ja-JP" dirty="0"/>
              <a:t>D</a:t>
            </a:r>
            <a:r>
              <a:rPr lang="ja-JP" altLang="en-US" dirty="0" err="1"/>
              <a:t>．</a:t>
            </a:r>
            <a:r>
              <a:rPr lang="en-US" altLang="ja-JP" dirty="0"/>
              <a:t>One out of a hundred </a:t>
            </a:r>
          </a:p>
        </p:txBody>
      </p:sp>
      <p:pic>
        <p:nvPicPr>
          <p:cNvPr id="22531"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22532"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288" y="3284538"/>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grpSp>
        <p:nvGrpSpPr>
          <p:cNvPr id="22534" name="Group 7"/>
          <p:cNvGrpSpPr>
            <a:grpSpLocks/>
          </p:cNvGrpSpPr>
          <p:nvPr/>
        </p:nvGrpSpPr>
        <p:grpSpPr bwMode="auto">
          <a:xfrm>
            <a:off x="395288" y="188913"/>
            <a:ext cx="1441450" cy="304800"/>
            <a:chOff x="249" y="119"/>
            <a:chExt cx="908" cy="192"/>
          </a:xfrm>
        </p:grpSpPr>
        <p:sp>
          <p:nvSpPr>
            <p:cNvPr id="22537"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22538"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1</a:t>
              </a:r>
            </a:p>
          </p:txBody>
        </p:sp>
      </p:grpSp>
      <p:pic>
        <p:nvPicPr>
          <p:cNvPr id="22535" name="Picture 16"/>
          <p:cNvPicPr>
            <a:picLocks noChangeAspect="1" noChangeArrowheads="1"/>
          </p:cNvPicPr>
          <p:nvPr/>
        </p:nvPicPr>
        <p:blipFill>
          <a:blip r:embed="rId4"/>
          <a:srcRect/>
          <a:stretch>
            <a:fillRect/>
          </a:stretch>
        </p:blipFill>
        <p:spPr bwMode="auto">
          <a:xfrm>
            <a:off x="8124824" y="4653136"/>
            <a:ext cx="677863" cy="1001712"/>
          </a:xfrm>
          <a:prstGeom prst="rect">
            <a:avLst/>
          </a:prstGeom>
          <a:noFill/>
          <a:ln w="9525">
            <a:noFill/>
            <a:miter lim="800000"/>
            <a:headEnd/>
            <a:tailEnd/>
          </a:ln>
        </p:spPr>
      </p:pic>
      <p:sp>
        <p:nvSpPr>
          <p:cNvPr id="11" name="テキスト ボックス 10"/>
          <p:cNvSpPr>
            <a:spLocks noChangeArrowheads="1"/>
          </p:cNvSpPr>
          <p:nvPr/>
        </p:nvSpPr>
        <p:spPr bwMode="auto">
          <a:xfrm>
            <a:off x="5364163" y="4365625"/>
            <a:ext cx="2520205" cy="707886"/>
          </a:xfrm>
          <a:custGeom>
            <a:avLst/>
            <a:gdLst>
              <a:gd name="T0" fmla="*/ 0 w 1512168"/>
              <a:gd name="T1" fmla="*/ 0 h 369332"/>
              <a:gd name="T2" fmla="*/ 3096344 w 1512168"/>
              <a:gd name="T3" fmla="*/ 0 h 369332"/>
              <a:gd name="T4" fmla="*/ 3096344 w 1512168"/>
              <a:gd name="T5" fmla="*/ 830997 h 369332"/>
              <a:gd name="T6" fmla="*/ 0 w 1512168"/>
              <a:gd name="T7" fmla="*/ 830997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wrap="square">
            <a:spAutoFit/>
          </a:bodyPr>
          <a:lstStyle/>
          <a:p>
            <a:r>
              <a:rPr lang="en-US" altLang="ja-JP" sz="2000" dirty="0" smtClean="0">
                <a:solidFill>
                  <a:srgbClr val="FF0000"/>
                </a:solidFill>
                <a:latin typeface="Meiryo UI"/>
                <a:ea typeface="Meiryo UI"/>
                <a:cs typeface="Meiryo UI"/>
              </a:rPr>
              <a:t>One out five </a:t>
            </a:r>
            <a:r>
              <a:rPr lang="en-US" altLang="ja-JP" sz="2000" dirty="0" smtClean="0">
                <a:solidFill>
                  <a:srgbClr val="FF0000"/>
                </a:solidFill>
                <a:latin typeface="Meiryo UI"/>
                <a:ea typeface="Meiryo UI"/>
                <a:cs typeface="Meiryo UI"/>
              </a:rPr>
              <a:t>drops</a:t>
            </a:r>
            <a:r>
              <a:rPr lang="ja-JP" altLang="en-US" sz="2000" dirty="0" smtClean="0">
                <a:solidFill>
                  <a:srgbClr val="FF0000"/>
                </a:solidFill>
                <a:latin typeface="Meiryo UI"/>
                <a:ea typeface="Meiryo UI"/>
                <a:cs typeface="Meiryo UI"/>
              </a:rPr>
              <a:t>　</a:t>
            </a:r>
            <a:r>
              <a:rPr lang="en-US" altLang="ja-JP" sz="2000" dirty="0" smtClean="0">
                <a:solidFill>
                  <a:srgbClr val="FF0000"/>
                </a:solidFill>
                <a:latin typeface="Meiryo UI"/>
                <a:ea typeface="Meiryo UI"/>
                <a:cs typeface="Meiryo UI"/>
              </a:rPr>
              <a:t>out…</a:t>
            </a:r>
            <a:endParaRPr lang="en-US" altLang="ja-JP" sz="2000" dirty="0">
              <a:solidFill>
                <a:srgbClr val="FF0000"/>
              </a:solidFill>
              <a:latin typeface="Meiryo UI"/>
              <a:ea typeface="Meiryo UI"/>
              <a:cs typeface="Meiryo U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ja-JP" sz="3200" dirty="0"/>
              <a:t>Let’s try! “The World’s Biggest Lesson” Quiz!</a:t>
            </a:r>
            <a:endParaRPr lang="ja-JP" altLang="en-US" dirty="0" smtClean="0">
              <a:latin typeface="HGP創英角ｺﾞｼｯｸUB" pitchFamily="50" charset="-128"/>
              <a:ea typeface="HGP創英角ｺﾞｼｯｸUB" pitchFamily="50" charset="-128"/>
            </a:endParaRPr>
          </a:p>
        </p:txBody>
      </p:sp>
      <p:sp>
        <p:nvSpPr>
          <p:cNvPr id="24578" name="Rectangle 3"/>
          <p:cNvSpPr>
            <a:spLocks noGrp="1" noChangeArrowheads="1"/>
          </p:cNvSpPr>
          <p:nvPr>
            <p:ph type="body" idx="1"/>
          </p:nvPr>
        </p:nvSpPr>
        <p:spPr/>
        <p:txBody>
          <a:bodyPr/>
          <a:lstStyle/>
          <a:p>
            <a:pPr eaLnBrk="1" hangingPunct="1">
              <a:buFontTx/>
              <a:buNone/>
            </a:pPr>
            <a:r>
              <a:rPr lang="en-US" altLang="ja-JP" sz="4000" b="1" dirty="0"/>
              <a:t>Q4 In Sub-Saharan Africa how many girls drop out of primary school</a:t>
            </a:r>
            <a:r>
              <a:rPr lang="en-US" altLang="ja-JP" sz="4000" b="1" dirty="0" smtClean="0"/>
              <a:t>?</a:t>
            </a:r>
            <a:endParaRPr lang="en-US" altLang="ja-JP" sz="4000" dirty="0" smtClean="0"/>
          </a:p>
          <a:p>
            <a:pPr eaLnBrk="1" hangingPunct="1">
              <a:buFontTx/>
              <a:buNone/>
            </a:pPr>
            <a:endParaRPr lang="ja-JP" altLang="en-US" dirty="0"/>
          </a:p>
          <a:p>
            <a:pPr eaLnBrk="1" hangingPunct="1">
              <a:buFontTx/>
              <a:buNone/>
            </a:pPr>
            <a:r>
              <a:rPr lang="en-US" altLang="ja-JP" dirty="0"/>
              <a:t>A</a:t>
            </a:r>
            <a:r>
              <a:rPr lang="ja-JP" altLang="en-US" dirty="0" err="1"/>
              <a:t>．</a:t>
            </a:r>
            <a:r>
              <a:rPr lang="en-US" altLang="ja-JP" dirty="0"/>
              <a:t>One out of two</a:t>
            </a:r>
          </a:p>
          <a:p>
            <a:pPr eaLnBrk="1" hangingPunct="1">
              <a:buFontTx/>
              <a:buNone/>
            </a:pPr>
            <a:r>
              <a:rPr lang="en-US" altLang="ja-JP" dirty="0"/>
              <a:t>B</a:t>
            </a:r>
            <a:r>
              <a:rPr lang="ja-JP" altLang="en-US" dirty="0" err="1"/>
              <a:t>．</a:t>
            </a:r>
            <a:r>
              <a:rPr lang="en-US" altLang="ja-JP" dirty="0"/>
              <a:t>One out of three</a:t>
            </a:r>
          </a:p>
          <a:p>
            <a:pPr eaLnBrk="1" hangingPunct="1">
              <a:buFontTx/>
              <a:buNone/>
            </a:pPr>
            <a:r>
              <a:rPr lang="en-US" altLang="ja-JP" dirty="0"/>
              <a:t>C</a:t>
            </a:r>
            <a:r>
              <a:rPr lang="ja-JP" altLang="en-US" dirty="0" err="1"/>
              <a:t>．</a:t>
            </a:r>
            <a:r>
              <a:rPr lang="en-US" altLang="ja-JP" dirty="0"/>
              <a:t>One out of five</a:t>
            </a:r>
          </a:p>
          <a:p>
            <a:pPr eaLnBrk="1" hangingPunct="1">
              <a:buFontTx/>
              <a:buNone/>
            </a:pPr>
            <a:r>
              <a:rPr lang="en-US" altLang="ja-JP" dirty="0"/>
              <a:t>D</a:t>
            </a:r>
            <a:r>
              <a:rPr lang="ja-JP" altLang="en-US" dirty="0" err="1"/>
              <a:t>．</a:t>
            </a:r>
            <a:r>
              <a:rPr lang="en-US" altLang="ja-JP" dirty="0"/>
              <a:t>One out of ten</a:t>
            </a:r>
          </a:p>
          <a:p>
            <a:pPr eaLnBrk="1" hangingPunct="1">
              <a:buFontTx/>
              <a:buNone/>
            </a:pPr>
            <a:endParaRPr lang="ja-JP" altLang="en-US" dirty="0" smtClean="0"/>
          </a:p>
        </p:txBody>
      </p:sp>
      <p:pic>
        <p:nvPicPr>
          <p:cNvPr id="24579"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24580"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423863" y="4112121"/>
            <a:ext cx="576262" cy="576263"/>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grpSp>
        <p:nvGrpSpPr>
          <p:cNvPr id="24582" name="Group 7"/>
          <p:cNvGrpSpPr>
            <a:grpSpLocks/>
          </p:cNvGrpSpPr>
          <p:nvPr/>
        </p:nvGrpSpPr>
        <p:grpSpPr bwMode="auto">
          <a:xfrm>
            <a:off x="395288" y="188913"/>
            <a:ext cx="1441450" cy="304800"/>
            <a:chOff x="249" y="119"/>
            <a:chExt cx="908" cy="192"/>
          </a:xfrm>
        </p:grpSpPr>
        <p:sp>
          <p:nvSpPr>
            <p:cNvPr id="24585"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24586"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1</a:t>
              </a:r>
            </a:p>
          </p:txBody>
        </p:sp>
      </p:grpSp>
      <p:pic>
        <p:nvPicPr>
          <p:cNvPr id="24583" name="Picture 16"/>
          <p:cNvPicPr>
            <a:picLocks noChangeAspect="1" noChangeArrowheads="1"/>
          </p:cNvPicPr>
          <p:nvPr/>
        </p:nvPicPr>
        <p:blipFill>
          <a:blip r:embed="rId4"/>
          <a:srcRect/>
          <a:stretch>
            <a:fillRect/>
          </a:stretch>
        </p:blipFill>
        <p:spPr bwMode="auto">
          <a:xfrm>
            <a:off x="4572000" y="4652963"/>
            <a:ext cx="677863" cy="1001712"/>
          </a:xfrm>
          <a:prstGeom prst="rect">
            <a:avLst/>
          </a:prstGeom>
          <a:noFill/>
          <a:ln w="9525">
            <a:noFill/>
            <a:miter lim="800000"/>
            <a:headEnd/>
            <a:tailEnd/>
          </a:ln>
        </p:spPr>
      </p:pic>
      <p:sp>
        <p:nvSpPr>
          <p:cNvPr id="11" name="テキスト ボックス 10"/>
          <p:cNvSpPr>
            <a:spLocks noChangeArrowheads="1"/>
          </p:cNvSpPr>
          <p:nvPr/>
        </p:nvSpPr>
        <p:spPr bwMode="auto">
          <a:xfrm>
            <a:off x="5364163" y="4365625"/>
            <a:ext cx="3095625" cy="461665"/>
          </a:xfrm>
          <a:custGeom>
            <a:avLst/>
            <a:gdLst>
              <a:gd name="T0" fmla="*/ 0 w 1512168"/>
              <a:gd name="T1" fmla="*/ 0 h 369332"/>
              <a:gd name="T2" fmla="*/ 3096344 w 1512168"/>
              <a:gd name="T3" fmla="*/ 0 h 369332"/>
              <a:gd name="T4" fmla="*/ 3096344 w 1512168"/>
              <a:gd name="T5" fmla="*/ 461665 h 369332"/>
              <a:gd name="T6" fmla="*/ 0 w 1512168"/>
              <a:gd name="T7" fmla="*/ 461665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a:spAutoFit/>
          </a:bodyPr>
          <a:lstStyle/>
          <a:p>
            <a:r>
              <a:rPr lang="en-US" altLang="ja-JP" sz="2400" dirty="0" smtClean="0">
                <a:solidFill>
                  <a:srgbClr val="FF0000"/>
                </a:solidFill>
                <a:latin typeface="Meiryo UI"/>
                <a:ea typeface="Meiryo UI"/>
                <a:cs typeface="Meiryo UI"/>
              </a:rPr>
              <a:t>One out of two!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ja-JP" sz="3200" dirty="0"/>
              <a:t>Let’s try! “The World’s Biggest Lesson” Quiz!</a:t>
            </a:r>
            <a:endParaRPr lang="ja-JP" altLang="en-US" sz="3200" dirty="0" smtClean="0"/>
          </a:p>
        </p:txBody>
      </p:sp>
      <p:sp>
        <p:nvSpPr>
          <p:cNvPr id="26626" name="Rectangle 3"/>
          <p:cNvSpPr>
            <a:spLocks noGrp="1" noChangeArrowheads="1"/>
          </p:cNvSpPr>
          <p:nvPr>
            <p:ph type="body" idx="1"/>
          </p:nvPr>
        </p:nvSpPr>
        <p:spPr>
          <a:xfrm>
            <a:off x="438250" y="1207543"/>
            <a:ext cx="8229600" cy="4525963"/>
          </a:xfrm>
        </p:spPr>
        <p:txBody>
          <a:bodyPr/>
          <a:lstStyle/>
          <a:p>
            <a:pPr eaLnBrk="1" hangingPunct="1">
              <a:buFontTx/>
              <a:buNone/>
            </a:pPr>
            <a:r>
              <a:rPr lang="en-US" altLang="ja-JP" sz="4000" b="1" dirty="0"/>
              <a:t>Q5 Approximately how many adults in the world cannot read or write? </a:t>
            </a:r>
          </a:p>
          <a:p>
            <a:pPr eaLnBrk="1" hangingPunct="1">
              <a:buFontTx/>
              <a:buNone/>
            </a:pPr>
            <a:endParaRPr lang="ja-JP" altLang="en-US" dirty="0"/>
          </a:p>
          <a:p>
            <a:pPr eaLnBrk="1" hangingPunct="1">
              <a:buFontTx/>
              <a:buNone/>
            </a:pPr>
            <a:r>
              <a:rPr lang="en-US" altLang="ja-JP" dirty="0"/>
              <a:t>A</a:t>
            </a:r>
            <a:r>
              <a:rPr lang="ja-JP" altLang="en-US" dirty="0" err="1"/>
              <a:t>．</a:t>
            </a:r>
            <a:r>
              <a:rPr lang="en-US" altLang="ja-JP" dirty="0"/>
              <a:t>One out of two</a:t>
            </a:r>
            <a:endParaRPr lang="ja-JP" altLang="en-US" dirty="0"/>
          </a:p>
          <a:p>
            <a:pPr eaLnBrk="1" hangingPunct="1">
              <a:buFontTx/>
              <a:buNone/>
            </a:pPr>
            <a:r>
              <a:rPr lang="en-US" altLang="ja-JP" dirty="0"/>
              <a:t>B</a:t>
            </a:r>
            <a:r>
              <a:rPr lang="ja-JP" altLang="en-US" dirty="0" err="1"/>
              <a:t>．</a:t>
            </a:r>
            <a:r>
              <a:rPr lang="en-US" altLang="ja-JP" dirty="0"/>
              <a:t>One out of six</a:t>
            </a:r>
          </a:p>
          <a:p>
            <a:pPr eaLnBrk="1" hangingPunct="1">
              <a:buFontTx/>
              <a:buNone/>
            </a:pPr>
            <a:r>
              <a:rPr lang="en-US" altLang="ja-JP" dirty="0"/>
              <a:t>C. One out of </a:t>
            </a:r>
            <a:r>
              <a:rPr lang="en-US" altLang="ja-JP" dirty="0" smtClean="0"/>
              <a:t>eighteen</a:t>
            </a:r>
            <a:endParaRPr lang="en-US" altLang="ja-JP" dirty="0"/>
          </a:p>
          <a:p>
            <a:pPr eaLnBrk="1" hangingPunct="1">
              <a:buFontTx/>
              <a:buNone/>
            </a:pPr>
            <a:r>
              <a:rPr lang="en-US" altLang="ja-JP" dirty="0"/>
              <a:t>D. One out of </a:t>
            </a:r>
            <a:r>
              <a:rPr lang="en-US" altLang="ja-JP" dirty="0" smtClean="0"/>
              <a:t>fifty</a:t>
            </a:r>
            <a:endParaRPr lang="en-US" altLang="ja-JP" dirty="0"/>
          </a:p>
        </p:txBody>
      </p:sp>
      <p:pic>
        <p:nvPicPr>
          <p:cNvPr id="26627" name="Picture 9"/>
          <p:cNvPicPr>
            <a:picLocks noChangeAspect="1" noChangeArrowheads="1"/>
          </p:cNvPicPr>
          <p:nvPr/>
        </p:nvPicPr>
        <p:blipFill>
          <a:blip r:embed="rId3"/>
          <a:srcRect r="27" b="1808"/>
          <a:stretch>
            <a:fillRect/>
          </a:stretch>
        </p:blipFill>
        <p:spPr bwMode="auto">
          <a:xfrm>
            <a:off x="0" y="0"/>
            <a:ext cx="9144000" cy="115888"/>
          </a:xfrm>
          <a:prstGeom prst="rect">
            <a:avLst/>
          </a:prstGeom>
          <a:noFill/>
          <a:ln w="9525">
            <a:noFill/>
            <a:miter lim="800000"/>
            <a:headEnd/>
            <a:tailEnd/>
          </a:ln>
        </p:spPr>
      </p:pic>
      <p:pic>
        <p:nvPicPr>
          <p:cNvPr id="26628"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3789040"/>
            <a:ext cx="576262" cy="576262"/>
          </a:xfrm>
          <a:prstGeom prst="ellipse">
            <a:avLst/>
          </a:prstGeom>
          <a:solidFill>
            <a:schemeClr val="accent1">
              <a:alpha val="0"/>
            </a:schemeClr>
          </a:solidFill>
          <a:ln w="28575">
            <a:solidFill>
              <a:srgbClr val="FF0000"/>
            </a:solidFill>
            <a:round/>
            <a:headEnd/>
            <a:tailEnd/>
          </a:ln>
        </p:spPr>
        <p:txBody>
          <a:bodyPr wrap="none" anchor="ctr"/>
          <a:lstStyle/>
          <a:p>
            <a:endParaRPr lang="ja-JP" altLang="en-US"/>
          </a:p>
        </p:txBody>
      </p:sp>
      <p:grpSp>
        <p:nvGrpSpPr>
          <p:cNvPr id="26630" name="Group 7"/>
          <p:cNvGrpSpPr>
            <a:grpSpLocks/>
          </p:cNvGrpSpPr>
          <p:nvPr/>
        </p:nvGrpSpPr>
        <p:grpSpPr bwMode="auto">
          <a:xfrm>
            <a:off x="395288" y="188913"/>
            <a:ext cx="1441450" cy="304800"/>
            <a:chOff x="249" y="119"/>
            <a:chExt cx="908" cy="192"/>
          </a:xfrm>
        </p:grpSpPr>
        <p:sp>
          <p:nvSpPr>
            <p:cNvPr id="26633"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26634"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1</a:t>
              </a:r>
            </a:p>
          </p:txBody>
        </p:sp>
      </p:grpSp>
      <p:pic>
        <p:nvPicPr>
          <p:cNvPr id="26631" name="Picture 16"/>
          <p:cNvPicPr>
            <a:picLocks noChangeAspect="1" noChangeArrowheads="1"/>
          </p:cNvPicPr>
          <p:nvPr/>
        </p:nvPicPr>
        <p:blipFill>
          <a:blip r:embed="rId4"/>
          <a:srcRect/>
          <a:stretch>
            <a:fillRect/>
          </a:stretch>
        </p:blipFill>
        <p:spPr bwMode="auto">
          <a:xfrm>
            <a:off x="5311378" y="4220369"/>
            <a:ext cx="677863" cy="1001712"/>
          </a:xfrm>
          <a:prstGeom prst="rect">
            <a:avLst/>
          </a:prstGeom>
          <a:noFill/>
          <a:ln w="9525">
            <a:noFill/>
            <a:miter lim="800000"/>
            <a:headEnd/>
            <a:tailEnd/>
          </a:ln>
        </p:spPr>
      </p:pic>
      <p:sp>
        <p:nvSpPr>
          <p:cNvPr id="11" name="テキスト ボックス 10"/>
          <p:cNvSpPr>
            <a:spLocks noChangeArrowheads="1"/>
          </p:cNvSpPr>
          <p:nvPr/>
        </p:nvSpPr>
        <p:spPr bwMode="auto">
          <a:xfrm>
            <a:off x="6012160" y="4445933"/>
            <a:ext cx="3240285" cy="1015663"/>
          </a:xfrm>
          <a:custGeom>
            <a:avLst/>
            <a:gdLst>
              <a:gd name="T0" fmla="*/ 0 w 1512168"/>
              <a:gd name="T1" fmla="*/ 0 h 369332"/>
              <a:gd name="T2" fmla="*/ 3096344 w 1512168"/>
              <a:gd name="T3" fmla="*/ 0 h 369332"/>
              <a:gd name="T4" fmla="*/ 3096344 w 1512168"/>
              <a:gd name="T5" fmla="*/ 461665 h 369332"/>
              <a:gd name="T6" fmla="*/ 0 w 1512168"/>
              <a:gd name="T7" fmla="*/ 461665 h 369332"/>
              <a:gd name="T8" fmla="*/ 0 w 1512168"/>
              <a:gd name="T9" fmla="*/ 0 h 369332"/>
              <a:gd name="T10" fmla="*/ 0 60000 65536"/>
              <a:gd name="T11" fmla="*/ 0 60000 65536"/>
              <a:gd name="T12" fmla="*/ 0 60000 65536"/>
              <a:gd name="T13" fmla="*/ 0 60000 65536"/>
              <a:gd name="T14" fmla="*/ 0 60000 65536"/>
              <a:gd name="T15" fmla="*/ 0 w 1512168"/>
              <a:gd name="T16" fmla="*/ 0 h 369332"/>
              <a:gd name="T17" fmla="*/ 1512168 w 1512168"/>
              <a:gd name="T18" fmla="*/ 369332 h 369332"/>
            </a:gdLst>
            <a:ahLst/>
            <a:cxnLst>
              <a:cxn ang="T10">
                <a:pos x="T0" y="T1"/>
              </a:cxn>
              <a:cxn ang="T11">
                <a:pos x="T2" y="T3"/>
              </a:cxn>
              <a:cxn ang="T12">
                <a:pos x="T4" y="T5"/>
              </a:cxn>
              <a:cxn ang="T13">
                <a:pos x="T6" y="T7"/>
              </a:cxn>
              <a:cxn ang="T14">
                <a:pos x="T8" y="T9"/>
              </a:cxn>
            </a:cxnLst>
            <a:rect l="T15" t="T16" r="T17" b="T18"/>
            <a:pathLst>
              <a:path w="1512168" h="369332">
                <a:moveTo>
                  <a:pt x="0" y="0"/>
                </a:moveTo>
                <a:lnTo>
                  <a:pt x="1512168" y="0"/>
                </a:lnTo>
                <a:lnTo>
                  <a:pt x="1512168" y="369332"/>
                </a:lnTo>
                <a:lnTo>
                  <a:pt x="0" y="369332"/>
                </a:lnTo>
                <a:lnTo>
                  <a:pt x="0" y="0"/>
                </a:lnTo>
                <a:close/>
              </a:path>
            </a:pathLst>
          </a:custGeom>
          <a:noFill/>
          <a:ln w="9525">
            <a:noFill/>
            <a:miter lim="800000"/>
            <a:headEnd/>
            <a:tailEnd/>
          </a:ln>
        </p:spPr>
        <p:txBody>
          <a:bodyPr wrap="square">
            <a:spAutoFit/>
          </a:bodyPr>
          <a:lstStyle/>
          <a:p>
            <a:r>
              <a:rPr lang="en-US" altLang="ja-JP" sz="2000" dirty="0" smtClean="0">
                <a:solidFill>
                  <a:srgbClr val="FF0000"/>
                </a:solidFill>
                <a:latin typeface="Meiryo UI"/>
                <a:ea typeface="Meiryo UI"/>
                <a:cs typeface="Meiryo UI"/>
              </a:rPr>
              <a:t>There’s more than </a:t>
            </a:r>
          </a:p>
          <a:p>
            <a:r>
              <a:rPr lang="en-US" altLang="ja-JP" sz="2000" dirty="0" smtClean="0">
                <a:solidFill>
                  <a:srgbClr val="FF0000"/>
                </a:solidFill>
                <a:latin typeface="Meiryo UI"/>
                <a:ea typeface="Meiryo UI"/>
                <a:cs typeface="Meiryo UI"/>
              </a:rPr>
              <a:t>7 hundred million adults…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ja-JP" sz="3200" dirty="0"/>
              <a:t>What would happen if you cannot read or write? </a:t>
            </a:r>
            <a:endParaRPr lang="ja-JP" altLang="en-US" sz="3200" dirty="0" smtClean="0">
              <a:latin typeface="HGP創英角ｺﾞｼｯｸUB" pitchFamily="50" charset="-128"/>
              <a:ea typeface="HGP創英角ｺﾞｼｯｸUB" pitchFamily="50" charset="-128"/>
            </a:endParaRPr>
          </a:p>
        </p:txBody>
      </p:sp>
      <p:pic>
        <p:nvPicPr>
          <p:cNvPr id="28674" name="Picture 4"/>
          <p:cNvPicPr>
            <a:picLocks noGrp="1" noChangeAspect="1" noChangeArrowheads="1"/>
          </p:cNvPicPr>
          <p:nvPr>
            <p:ph type="body" idx="1"/>
          </p:nvPr>
        </p:nvPicPr>
        <p:blipFill>
          <a:blip r:embed="rId3"/>
          <a:srcRect/>
          <a:stretch>
            <a:fillRect/>
          </a:stretch>
        </p:blipFill>
        <p:spPr>
          <a:xfrm>
            <a:off x="795338" y="1828800"/>
            <a:ext cx="7551737" cy="4068763"/>
          </a:xfrm>
        </p:spPr>
      </p:pic>
      <p:pic>
        <p:nvPicPr>
          <p:cNvPr id="28675" name="Picture 9"/>
          <p:cNvPicPr>
            <a:picLocks noChangeAspect="1" noChangeArrowheads="1"/>
          </p:cNvPicPr>
          <p:nvPr/>
        </p:nvPicPr>
        <p:blipFill>
          <a:blip r:embed="rId4"/>
          <a:srcRect r="27" b="1808"/>
          <a:stretch>
            <a:fillRect/>
          </a:stretch>
        </p:blipFill>
        <p:spPr bwMode="auto">
          <a:xfrm>
            <a:off x="0" y="0"/>
            <a:ext cx="9144000" cy="115888"/>
          </a:xfrm>
          <a:prstGeom prst="rect">
            <a:avLst/>
          </a:prstGeom>
          <a:noFill/>
          <a:ln w="9525">
            <a:noFill/>
            <a:miter lim="800000"/>
            <a:headEnd/>
            <a:tailEnd/>
          </a:ln>
        </p:spPr>
      </p:pic>
      <p:pic>
        <p:nvPicPr>
          <p:cNvPr id="28676" name="Picture 10"/>
          <p:cNvPicPr>
            <a:picLocks noChangeAspect="1" noChangeArrowheads="1"/>
          </p:cNvPicPr>
          <p:nvPr/>
        </p:nvPicPr>
        <p:blipFill>
          <a:blip r:embed="rId4"/>
          <a:srcRect r="27" b="1808"/>
          <a:stretch>
            <a:fillRect/>
          </a:stretch>
        </p:blipFill>
        <p:spPr bwMode="auto">
          <a:xfrm>
            <a:off x="0" y="6742113"/>
            <a:ext cx="9144000" cy="115887"/>
          </a:xfrm>
          <a:prstGeom prst="rect">
            <a:avLst/>
          </a:prstGeom>
          <a:noFill/>
          <a:ln w="9525">
            <a:noFill/>
            <a:miter lim="800000"/>
            <a:headEnd/>
            <a:tailEnd/>
          </a:ln>
        </p:spPr>
      </p:pic>
      <p:grpSp>
        <p:nvGrpSpPr>
          <p:cNvPr id="28677" name="Group 7"/>
          <p:cNvGrpSpPr>
            <a:grpSpLocks/>
          </p:cNvGrpSpPr>
          <p:nvPr/>
        </p:nvGrpSpPr>
        <p:grpSpPr bwMode="auto">
          <a:xfrm>
            <a:off x="395288" y="188913"/>
            <a:ext cx="1584325" cy="304800"/>
            <a:chOff x="249" y="119"/>
            <a:chExt cx="908" cy="192"/>
          </a:xfrm>
        </p:grpSpPr>
        <p:sp>
          <p:nvSpPr>
            <p:cNvPr id="28679"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28680" name="Text Box 9"/>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2-A</a:t>
              </a:r>
            </a:p>
          </p:txBody>
        </p:sp>
      </p:grpSp>
      <p:pic>
        <p:nvPicPr>
          <p:cNvPr id="28678" name="Picture 16"/>
          <p:cNvPicPr>
            <a:picLocks noChangeAspect="1" noChangeArrowheads="1"/>
          </p:cNvPicPr>
          <p:nvPr/>
        </p:nvPicPr>
        <p:blipFill>
          <a:blip r:embed="rId5"/>
          <a:srcRect/>
          <a:stretch>
            <a:fillRect/>
          </a:stretch>
        </p:blipFill>
        <p:spPr bwMode="auto">
          <a:xfrm>
            <a:off x="395288" y="908050"/>
            <a:ext cx="679450" cy="100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2771775" y="1989138"/>
            <a:ext cx="4248150" cy="1187450"/>
          </a:xfrm>
          <a:prstGeom prst="rect">
            <a:avLst/>
          </a:prstGeom>
          <a:noFill/>
          <a:ln w="9525">
            <a:noFill/>
            <a:miter lim="800000"/>
            <a:headEnd/>
            <a:tailEnd/>
          </a:ln>
        </p:spPr>
        <p:txBody>
          <a:bodyPr>
            <a:spAutoFit/>
          </a:bodyPr>
          <a:lstStyle/>
          <a:p>
            <a:r>
              <a:rPr lang="en-US" altLang="ja-JP" sz="2400"/>
              <a:t>ลักษณะงาน: งานในสานักงาน </a:t>
            </a:r>
          </a:p>
          <a:p>
            <a:r>
              <a:rPr lang="en-US" altLang="ja-JP" sz="2400"/>
              <a:t>ระยะเวลาทางาน: 6 ชั่วโมงต่อวัน </a:t>
            </a:r>
          </a:p>
          <a:p>
            <a:r>
              <a:rPr lang="en-US" altLang="ja-JP" sz="2400"/>
              <a:t>ค่าจ้าง: 550 บาท 	</a:t>
            </a:r>
          </a:p>
        </p:txBody>
      </p:sp>
      <p:sp>
        <p:nvSpPr>
          <p:cNvPr id="30722" name="Rectangle 5"/>
          <p:cNvSpPr>
            <a:spLocks noChangeArrowheads="1"/>
          </p:cNvSpPr>
          <p:nvPr/>
        </p:nvSpPr>
        <p:spPr bwMode="auto">
          <a:xfrm>
            <a:off x="2700338" y="3644900"/>
            <a:ext cx="4608512" cy="1187450"/>
          </a:xfrm>
          <a:prstGeom prst="rect">
            <a:avLst/>
          </a:prstGeom>
          <a:noFill/>
          <a:ln w="9525">
            <a:noFill/>
            <a:miter lim="800000"/>
            <a:headEnd/>
            <a:tailEnd/>
          </a:ln>
        </p:spPr>
        <p:txBody>
          <a:bodyPr>
            <a:spAutoFit/>
          </a:bodyPr>
          <a:lstStyle/>
          <a:p>
            <a:r>
              <a:rPr lang="en-US" altLang="ja-JP" sz="2400"/>
              <a:t>ลักษณะงาน: งานในสานักงาน </a:t>
            </a:r>
          </a:p>
          <a:p>
            <a:r>
              <a:rPr lang="en-US" altLang="ja-JP" sz="2400"/>
              <a:t>ระยะเวลาทางาน: 10 ชั่วโมงต่อวัน </a:t>
            </a:r>
          </a:p>
          <a:p>
            <a:r>
              <a:rPr lang="en-US" altLang="ja-JP" sz="2400"/>
              <a:t>ค่าจ้าง: 250 บาท 	</a:t>
            </a:r>
          </a:p>
        </p:txBody>
      </p:sp>
      <p:sp>
        <p:nvSpPr>
          <p:cNvPr id="30723" name="Rectangle 6"/>
          <p:cNvSpPr>
            <a:spLocks noChangeArrowheads="1"/>
          </p:cNvSpPr>
          <p:nvPr/>
        </p:nvSpPr>
        <p:spPr bwMode="auto">
          <a:xfrm>
            <a:off x="2700338" y="5229225"/>
            <a:ext cx="4537075" cy="1462088"/>
          </a:xfrm>
          <a:prstGeom prst="rect">
            <a:avLst/>
          </a:prstGeom>
          <a:noFill/>
          <a:ln w="9525">
            <a:noFill/>
            <a:miter lim="800000"/>
            <a:headEnd/>
            <a:tailEnd/>
          </a:ln>
        </p:spPr>
        <p:txBody>
          <a:bodyPr>
            <a:spAutoFit/>
          </a:bodyPr>
          <a:lstStyle/>
          <a:p>
            <a:r>
              <a:rPr lang="en-US" altLang="ja-JP" sz="2400"/>
              <a:t>ลักษณะงาน: พนักงานเสิร์ฟ </a:t>
            </a:r>
          </a:p>
          <a:p>
            <a:r>
              <a:rPr lang="en-US" altLang="ja-JP" sz="2400"/>
              <a:t>ระยะเวลาทางาน: 8 ชั่วโมงต่อวัน </a:t>
            </a:r>
          </a:p>
          <a:p>
            <a:r>
              <a:rPr lang="en-US" altLang="ja-JP" sz="2400"/>
              <a:t>ระยะทาง: 500 เมตรจากสถานี</a:t>
            </a:r>
            <a:r>
              <a:rPr lang="en-US" altLang="ja-JP"/>
              <a:t> 	</a:t>
            </a:r>
          </a:p>
        </p:txBody>
      </p:sp>
      <p:sp>
        <p:nvSpPr>
          <p:cNvPr id="30724" name="Text Box 7"/>
          <p:cNvSpPr txBox="1">
            <a:spLocks noChangeArrowheads="1"/>
          </p:cNvSpPr>
          <p:nvPr/>
        </p:nvSpPr>
        <p:spPr bwMode="auto">
          <a:xfrm>
            <a:off x="1835150" y="2276475"/>
            <a:ext cx="431800" cy="579438"/>
          </a:xfrm>
          <a:prstGeom prst="rect">
            <a:avLst/>
          </a:prstGeom>
          <a:noFill/>
          <a:ln w="9525">
            <a:noFill/>
            <a:miter lim="800000"/>
            <a:headEnd/>
            <a:tailEnd/>
          </a:ln>
        </p:spPr>
        <p:txBody>
          <a:bodyPr>
            <a:spAutoFit/>
          </a:bodyPr>
          <a:lstStyle/>
          <a:p>
            <a:pPr>
              <a:spcBef>
                <a:spcPct val="50000"/>
              </a:spcBef>
            </a:pPr>
            <a:r>
              <a:rPr lang="en-US" altLang="ja-JP" sz="3200" b="1"/>
              <a:t>A</a:t>
            </a:r>
          </a:p>
        </p:txBody>
      </p:sp>
      <p:sp>
        <p:nvSpPr>
          <p:cNvPr id="30725" name="Text Box 8"/>
          <p:cNvSpPr txBox="1">
            <a:spLocks noChangeArrowheads="1"/>
          </p:cNvSpPr>
          <p:nvPr/>
        </p:nvSpPr>
        <p:spPr bwMode="auto">
          <a:xfrm>
            <a:off x="1835150" y="4005263"/>
            <a:ext cx="431800" cy="579437"/>
          </a:xfrm>
          <a:prstGeom prst="rect">
            <a:avLst/>
          </a:prstGeom>
          <a:noFill/>
          <a:ln w="9525">
            <a:noFill/>
            <a:miter lim="800000"/>
            <a:headEnd/>
            <a:tailEnd/>
          </a:ln>
        </p:spPr>
        <p:txBody>
          <a:bodyPr>
            <a:spAutoFit/>
          </a:bodyPr>
          <a:lstStyle/>
          <a:p>
            <a:pPr>
              <a:spcBef>
                <a:spcPct val="50000"/>
              </a:spcBef>
            </a:pPr>
            <a:r>
              <a:rPr lang="en-US" altLang="ja-JP" sz="3200" b="1"/>
              <a:t>B</a:t>
            </a:r>
          </a:p>
        </p:txBody>
      </p:sp>
      <p:sp>
        <p:nvSpPr>
          <p:cNvPr id="30726" name="Text Box 9"/>
          <p:cNvSpPr txBox="1">
            <a:spLocks noChangeArrowheads="1"/>
          </p:cNvSpPr>
          <p:nvPr/>
        </p:nvSpPr>
        <p:spPr bwMode="auto">
          <a:xfrm>
            <a:off x="1835150" y="5661025"/>
            <a:ext cx="431800" cy="579438"/>
          </a:xfrm>
          <a:prstGeom prst="rect">
            <a:avLst/>
          </a:prstGeom>
          <a:noFill/>
          <a:ln w="9525">
            <a:noFill/>
            <a:miter lim="800000"/>
            <a:headEnd/>
            <a:tailEnd/>
          </a:ln>
        </p:spPr>
        <p:txBody>
          <a:bodyPr>
            <a:spAutoFit/>
          </a:bodyPr>
          <a:lstStyle/>
          <a:p>
            <a:pPr>
              <a:spcBef>
                <a:spcPct val="50000"/>
              </a:spcBef>
            </a:pPr>
            <a:r>
              <a:rPr lang="en-US" altLang="ja-JP" sz="3200" b="1"/>
              <a:t>C</a:t>
            </a:r>
          </a:p>
        </p:txBody>
      </p:sp>
      <p:sp>
        <p:nvSpPr>
          <p:cNvPr id="30727" name="Rectangle 10"/>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p:spPr>
        <p:txBody>
          <a:bodyPr wrap="none" anchor="ctr"/>
          <a:lstStyle/>
          <a:p>
            <a:endParaRPr lang="ja-JP" altLang="en-US"/>
          </a:p>
        </p:txBody>
      </p:sp>
      <p:sp>
        <p:nvSpPr>
          <p:cNvPr id="30728" name="Rectangle 11"/>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p:spPr>
        <p:txBody>
          <a:bodyPr wrap="none" anchor="ctr"/>
          <a:lstStyle/>
          <a:p>
            <a:endParaRPr lang="ja-JP" altLang="en-US"/>
          </a:p>
        </p:txBody>
      </p:sp>
      <p:sp>
        <p:nvSpPr>
          <p:cNvPr id="30729" name="Rectangle 12"/>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p:spPr>
        <p:txBody>
          <a:bodyPr wrap="none" anchor="ctr"/>
          <a:lstStyle/>
          <a:p>
            <a:endParaRPr lang="ja-JP" altLang="en-US"/>
          </a:p>
        </p:txBody>
      </p:sp>
      <p:sp>
        <p:nvSpPr>
          <p:cNvPr id="30730" name="Line 13"/>
          <p:cNvSpPr>
            <a:spLocks noChangeShapeType="1"/>
          </p:cNvSpPr>
          <p:nvPr/>
        </p:nvSpPr>
        <p:spPr bwMode="auto">
          <a:xfrm>
            <a:off x="2484438" y="1916113"/>
            <a:ext cx="0" cy="1295400"/>
          </a:xfrm>
          <a:prstGeom prst="line">
            <a:avLst/>
          </a:prstGeom>
          <a:noFill/>
          <a:ln w="9525">
            <a:solidFill>
              <a:schemeClr val="tx1"/>
            </a:solidFill>
            <a:round/>
            <a:headEnd/>
            <a:tailEnd/>
          </a:ln>
        </p:spPr>
        <p:txBody>
          <a:bodyPr/>
          <a:lstStyle/>
          <a:p>
            <a:endParaRPr lang="ja-JP" altLang="en-US"/>
          </a:p>
        </p:txBody>
      </p:sp>
      <p:sp>
        <p:nvSpPr>
          <p:cNvPr id="30731" name="Line 15"/>
          <p:cNvSpPr>
            <a:spLocks noChangeShapeType="1"/>
          </p:cNvSpPr>
          <p:nvPr/>
        </p:nvSpPr>
        <p:spPr bwMode="auto">
          <a:xfrm>
            <a:off x="2484438" y="3573463"/>
            <a:ext cx="0" cy="1295400"/>
          </a:xfrm>
          <a:prstGeom prst="line">
            <a:avLst/>
          </a:prstGeom>
          <a:noFill/>
          <a:ln w="9525">
            <a:solidFill>
              <a:schemeClr val="tx1"/>
            </a:solidFill>
            <a:round/>
            <a:headEnd/>
            <a:tailEnd/>
          </a:ln>
        </p:spPr>
        <p:txBody>
          <a:bodyPr/>
          <a:lstStyle/>
          <a:p>
            <a:endParaRPr lang="ja-JP" altLang="en-US"/>
          </a:p>
        </p:txBody>
      </p:sp>
      <p:sp>
        <p:nvSpPr>
          <p:cNvPr id="30732" name="Line 16"/>
          <p:cNvSpPr>
            <a:spLocks noChangeShapeType="1"/>
          </p:cNvSpPr>
          <p:nvPr/>
        </p:nvSpPr>
        <p:spPr bwMode="auto">
          <a:xfrm>
            <a:off x="2484438" y="5229225"/>
            <a:ext cx="0" cy="1295400"/>
          </a:xfrm>
          <a:prstGeom prst="line">
            <a:avLst/>
          </a:prstGeom>
          <a:noFill/>
          <a:ln w="9525">
            <a:solidFill>
              <a:schemeClr val="tx1"/>
            </a:solidFill>
            <a:round/>
            <a:headEnd/>
            <a:tailEnd/>
          </a:ln>
        </p:spPr>
        <p:txBody>
          <a:bodyPr/>
          <a:lstStyle/>
          <a:p>
            <a:endParaRPr lang="ja-JP" altLang="en-US"/>
          </a:p>
        </p:txBody>
      </p:sp>
      <p:sp>
        <p:nvSpPr>
          <p:cNvPr id="30733" name="Rectangle 19"/>
          <p:cNvSpPr>
            <a:spLocks noGrp="1" noChangeArrowheads="1"/>
          </p:cNvSpPr>
          <p:nvPr>
            <p:ph type="title"/>
          </p:nvPr>
        </p:nvSpPr>
        <p:spPr/>
        <p:txBody>
          <a:bodyPr/>
          <a:lstStyle/>
          <a:p>
            <a:pPr eaLnBrk="1" hangingPunct="1"/>
            <a:r>
              <a:rPr lang="en-US" altLang="ja-JP" sz="3200" dirty="0"/>
              <a:t>What can you </a:t>
            </a:r>
            <a:r>
              <a:rPr lang="en-US" altLang="ja-JP" sz="3200" i="1" dirty="0"/>
              <a:t>not</a:t>
            </a:r>
            <a:r>
              <a:rPr lang="en-US" altLang="ja-JP" sz="3200" dirty="0"/>
              <a:t> do if you were illiterate ?</a:t>
            </a:r>
            <a:endParaRPr lang="ja-JP" altLang="en-US" sz="3200" dirty="0" smtClean="0">
              <a:latin typeface="HGP創英角ｺﾞｼｯｸUB" pitchFamily="50" charset="-128"/>
              <a:ea typeface="HGP創英角ｺﾞｼｯｸUB" pitchFamily="50" charset="-128"/>
            </a:endParaRPr>
          </a:p>
        </p:txBody>
      </p:sp>
      <p:pic>
        <p:nvPicPr>
          <p:cNvPr id="30734" name="Picture 10"/>
          <p:cNvPicPr>
            <a:picLocks noChangeAspect="1" noChangeArrowheads="1"/>
          </p:cNvPicPr>
          <p:nvPr/>
        </p:nvPicPr>
        <p:blipFill>
          <a:blip r:embed="rId3"/>
          <a:srcRect r="27" b="1808"/>
          <a:stretch>
            <a:fillRect/>
          </a:stretch>
        </p:blipFill>
        <p:spPr bwMode="auto">
          <a:xfrm>
            <a:off x="0" y="6742113"/>
            <a:ext cx="9144000" cy="115887"/>
          </a:xfrm>
          <a:prstGeom prst="rect">
            <a:avLst/>
          </a:prstGeom>
          <a:noFill/>
          <a:ln w="9525">
            <a:noFill/>
            <a:miter lim="800000"/>
            <a:headEnd/>
            <a:tailEnd/>
          </a:ln>
        </p:spPr>
      </p:pic>
      <p:grpSp>
        <p:nvGrpSpPr>
          <p:cNvPr id="30735" name="Group 22"/>
          <p:cNvGrpSpPr>
            <a:grpSpLocks/>
          </p:cNvGrpSpPr>
          <p:nvPr/>
        </p:nvGrpSpPr>
        <p:grpSpPr bwMode="auto">
          <a:xfrm>
            <a:off x="395288" y="188913"/>
            <a:ext cx="1584325" cy="304800"/>
            <a:chOff x="249" y="119"/>
            <a:chExt cx="908" cy="192"/>
          </a:xfrm>
        </p:grpSpPr>
        <p:sp>
          <p:nvSpPr>
            <p:cNvPr id="30737" name="AutoShape 2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p:spPr>
          <p:txBody>
            <a:bodyPr wrap="none" anchor="ctr"/>
            <a:lstStyle/>
            <a:p>
              <a:endParaRPr lang="ja-JP" altLang="en-US"/>
            </a:p>
          </p:txBody>
        </p:sp>
        <p:sp>
          <p:nvSpPr>
            <p:cNvPr id="30738" name="Text Box 24"/>
            <p:cNvSpPr txBox="1">
              <a:spLocks noChangeArrowheads="1"/>
            </p:cNvSpPr>
            <p:nvPr/>
          </p:nvSpPr>
          <p:spPr bwMode="auto">
            <a:xfrm>
              <a:off x="295" y="119"/>
              <a:ext cx="862" cy="192"/>
            </a:xfrm>
            <a:prstGeom prst="rect">
              <a:avLst/>
            </a:prstGeom>
            <a:noFill/>
            <a:ln w="9525">
              <a:noFill/>
              <a:miter lim="800000"/>
              <a:headEnd/>
              <a:tailEnd/>
            </a:ln>
          </p:spPr>
          <p:txBody>
            <a:bodyPr>
              <a:spAutoFit/>
            </a:bodyPr>
            <a:lstStyle/>
            <a:p>
              <a:pPr>
                <a:spcBef>
                  <a:spcPct val="50000"/>
                </a:spcBef>
              </a:pPr>
              <a:r>
                <a:rPr lang="en-US" altLang="ja-JP" sz="1400" dirty="0">
                  <a:solidFill>
                    <a:schemeClr val="bg2"/>
                  </a:solidFill>
                </a:rPr>
                <a:t>Activity 2-A</a:t>
              </a:r>
            </a:p>
          </p:txBody>
        </p:sp>
      </p:grpSp>
      <p:pic>
        <p:nvPicPr>
          <p:cNvPr id="30736" name="Picture 16"/>
          <p:cNvPicPr>
            <a:picLocks noChangeAspect="1" noChangeArrowheads="1"/>
          </p:cNvPicPr>
          <p:nvPr/>
        </p:nvPicPr>
        <p:blipFill>
          <a:blip r:embed="rId4"/>
          <a:srcRect/>
          <a:stretch>
            <a:fillRect/>
          </a:stretch>
        </p:blipFill>
        <p:spPr bwMode="auto">
          <a:xfrm>
            <a:off x="395288" y="1274762"/>
            <a:ext cx="679450" cy="100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4108</Words>
  <Application>Microsoft Office PowerPoint</Application>
  <PresentationFormat>画面に合わせる (4:3)</PresentationFormat>
  <Paragraphs>413</Paragraphs>
  <Slides>25</Slides>
  <Notes>23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標準デザイン</vt:lpstr>
      <vt:lpstr>Microsoft Excel グラフ</vt:lpstr>
      <vt:lpstr>PowerPoint プレゼンテーション</vt:lpstr>
      <vt:lpstr>What is “The World’s Biggest Lesson”?</vt:lpstr>
      <vt:lpstr>PowerPoint プレゼンテーション</vt:lpstr>
      <vt:lpstr>Let’s try! “The World’s Biggest Lesson” Quiz!</vt:lpstr>
      <vt:lpstr>Let’s try! “The World’s Biggest Lesson” Quiz!</vt:lpstr>
      <vt:lpstr>Let’s try! “The World’s Biggest Lesson” Quiz!</vt:lpstr>
      <vt:lpstr>Let’s try! “The World’s Biggest Lesson” Quiz!</vt:lpstr>
      <vt:lpstr>What would happen if you cannot read or write? </vt:lpstr>
      <vt:lpstr>What can you not do if you were illiterate ?</vt:lpstr>
      <vt:lpstr>What can you not do if you were illiterate?</vt:lpstr>
      <vt:lpstr>Quiz</vt:lpstr>
      <vt:lpstr>PowerPoint プレゼンテーション</vt:lpstr>
      <vt:lpstr>PowerPoint プレゼンテーション</vt:lpstr>
      <vt:lpstr>A 16-year-old girl in Pakistan  The Story of Malala Yousafzai</vt:lpstr>
      <vt:lpstr>Children working on children issue story of Japanese children</vt:lpstr>
      <vt:lpstr>Malala Yousafzai’s speech in UN Headquarters</vt:lpstr>
      <vt:lpstr>How I am feeling now…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For all the children in the world to be in school… Choose from A to I, what you think is important and put them into each diamond , with the most important at the very top. </vt:lpstr>
      <vt:lpstr>Let’s Propose a Policy</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shiroyan</cp:lastModifiedBy>
  <cp:revision>90</cp:revision>
  <dcterms:created xsi:type="dcterms:W3CDTF">2013-04-09T01:11:42Z</dcterms:created>
  <dcterms:modified xsi:type="dcterms:W3CDTF">2014-03-07T08:36:14Z</dcterms:modified>
</cp:coreProperties>
</file>