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6" r:id="rId3"/>
    <p:sldId id="258" r:id="rId4"/>
    <p:sldId id="259" r:id="rId5"/>
    <p:sldId id="260" r:id="rId6"/>
    <p:sldId id="261" r:id="rId7"/>
    <p:sldId id="262" r:id="rId8"/>
    <p:sldId id="263" r:id="rId9"/>
    <p:sldId id="264" r:id="rId10"/>
    <p:sldId id="270" r:id="rId11"/>
    <p:sldId id="265" r:id="rId12"/>
    <p:sldId id="266" r:id="rId13"/>
    <p:sldId id="267" r:id="rId14"/>
    <p:sldId id="269" r:id="rId15"/>
    <p:sldId id="271" r:id="rId16"/>
    <p:sldId id="276" r:id="rId17"/>
    <p:sldId id="272" r:id="rId18"/>
    <p:sldId id="277" r:id="rId19"/>
    <p:sldId id="280" r:id="rId20"/>
    <p:sldId id="278" r:id="rId21"/>
    <p:sldId id="281" r:id="rId22"/>
    <p:sldId id="282" r:id="rId23"/>
    <p:sldId id="283" r:id="rId24"/>
    <p:sldId id="274" r:id="rId25"/>
    <p:sldId id="275" r:id="rId26"/>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399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0174" autoAdjust="0"/>
  </p:normalViewPr>
  <p:slideViewPr>
    <p:cSldViewPr showGuides="1">
      <p:cViewPr varScale="1">
        <p:scale>
          <a:sx n="69" d="100"/>
          <a:sy n="69" d="100"/>
        </p:scale>
        <p:origin x="-1926" y="-96"/>
      </p:cViewPr>
      <p:guideLst>
        <p:guide orient="horz" pos="2160"/>
        <p:guide pos="2880"/>
      </p:guideLst>
    </p:cSldViewPr>
  </p:slideViewPr>
  <p:notesTextViewPr>
    <p:cViewPr>
      <p:scale>
        <a:sx n="100" d="100"/>
        <a:sy n="100" d="100"/>
      </p:scale>
      <p:origin x="0" y="126"/>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9"/>
  <c:chart>
    <c:title>
      <c:tx>
        <c:rich>
          <a:bodyPr/>
          <a:lstStyle/>
          <a:p>
            <a:pPr>
              <a:defRPr sz="1400"/>
            </a:pPr>
            <a:r>
              <a:rPr lang="ja-JP" altLang="en-US" sz="1400"/>
              <a:t>教育分野への</a:t>
            </a:r>
            <a:r>
              <a:rPr lang="en-US" altLang="ja-JP" sz="1400"/>
              <a:t>ODA</a:t>
            </a:r>
            <a:r>
              <a:rPr lang="ja-JP" altLang="en-US" sz="1400"/>
              <a:t>内訳</a:t>
            </a:r>
          </a:p>
        </c:rich>
      </c:tx>
      <c:layout>
        <c:manualLayout>
          <c:xMode val="edge"/>
          <c:yMode val="edge"/>
          <c:x val="0.13587661634582976"/>
          <c:y val="3.4530055932553899E-2"/>
        </c:manualLayout>
      </c:layout>
    </c:title>
    <c:plotArea>
      <c:layout/>
      <c:pieChart>
        <c:varyColors val="1"/>
        <c:ser>
          <c:idx val="0"/>
          <c:order val="0"/>
          <c:tx>
            <c:strRef>
              <c:f>Sheet1!$B$1</c:f>
              <c:strCache>
                <c:ptCount val="1"/>
                <c:pt idx="0">
                  <c:v>売上高</c:v>
                </c:pt>
              </c:strCache>
            </c:strRef>
          </c:tx>
          <c:spPr>
            <a:ln>
              <a:noFill/>
            </a:ln>
          </c:spPr>
          <c:dPt>
            <c:idx val="0"/>
            <c:spPr>
              <a:solidFill>
                <a:srgbClr val="FF0000"/>
              </a:solidFill>
              <a:ln>
                <a:noFill/>
              </a:ln>
            </c:spPr>
          </c:dPt>
          <c:dPt>
            <c:idx val="2"/>
            <c:spPr>
              <a:solidFill>
                <a:srgbClr val="0099FF"/>
              </a:solidFill>
              <a:ln>
                <a:noFill/>
              </a:ln>
            </c:spPr>
          </c:dPt>
          <c:dPt>
            <c:idx val="3"/>
            <c:spPr>
              <a:solidFill>
                <a:schemeClr val="tx2">
                  <a:lumMod val="50000"/>
                  <a:lumOff val="50000"/>
                </a:schemeClr>
              </a:solidFill>
              <a:ln>
                <a:noFill/>
              </a:ln>
            </c:spPr>
          </c:dPt>
          <c:dLbls>
            <c:dLbl>
              <c:idx val="0"/>
              <c:layout>
                <c:manualLayout>
                  <c:x val="0.18789979079537303"/>
                  <c:y val="3.34799378634053E-2"/>
                </c:manualLayout>
              </c:layout>
              <c:tx>
                <c:rich>
                  <a:bodyPr/>
                  <a:lstStyle/>
                  <a:p>
                    <a:r>
                      <a:rPr lang="ja-JP" altLang="en-US" sz="1400" b="1"/>
                      <a:t>基</a:t>
                    </a:r>
                    <a:r>
                      <a:rPr lang="ja-JP" altLang="en-US"/>
                      <a:t>礎教育</a:t>
                    </a:r>
                    <a:endParaRPr lang="en-US" altLang="ja-JP"/>
                  </a:p>
                  <a:p>
                    <a:r>
                      <a:rPr lang="ja-JP" altLang="en-US"/>
                      <a:t>対象　</a:t>
                    </a:r>
                    <a:r>
                      <a:rPr lang="en-US" altLang="ja-JP"/>
                      <a:t>8%</a:t>
                    </a:r>
                    <a:endParaRPr lang="ja-JP" altLang="en-US"/>
                  </a:p>
                </c:rich>
              </c:tx>
              <c:showCatName val="1"/>
              <c:showPercent val="1"/>
            </c:dLbl>
            <c:dLbl>
              <c:idx val="1"/>
              <c:layout>
                <c:manualLayout>
                  <c:x val="-0.18809774431842791"/>
                  <c:y val="0.16377345151469974"/>
                </c:manualLayout>
              </c:layout>
              <c:tx>
                <c:rich>
                  <a:bodyPr/>
                  <a:lstStyle/>
                  <a:p>
                    <a:r>
                      <a:rPr lang="ja-JP" altLang="en-US" sz="1400" b="1"/>
                      <a:t>中</a:t>
                    </a:r>
                    <a:r>
                      <a:rPr lang="ja-JP" altLang="en-US"/>
                      <a:t>等教育</a:t>
                    </a:r>
                    <a:endParaRPr lang="en-US" altLang="ja-JP"/>
                  </a:p>
                  <a:p>
                    <a:r>
                      <a:rPr lang="ja-JP" altLang="en-US"/>
                      <a:t>対象</a:t>
                    </a:r>
                    <a:endParaRPr lang="en-US" altLang="ja-JP"/>
                  </a:p>
                  <a:p>
                    <a:r>
                      <a:rPr lang="en-US" altLang="ja-JP"/>
                      <a:t> 13%</a:t>
                    </a:r>
                    <a:endParaRPr lang="ja-JP" altLang="en-US"/>
                  </a:p>
                </c:rich>
              </c:tx>
              <c:showCatName val="1"/>
              <c:showPercent val="1"/>
            </c:dLbl>
            <c:dLbl>
              <c:idx val="2"/>
              <c:layout>
                <c:manualLayout>
                  <c:x val="-0.11281912042161851"/>
                  <c:y val="-0.16441860465116306"/>
                </c:manualLayout>
              </c:layout>
              <c:tx>
                <c:rich>
                  <a:bodyPr/>
                  <a:lstStyle/>
                  <a:p>
                    <a:pPr>
                      <a:defRPr sz="1400" b="1">
                        <a:solidFill>
                          <a:schemeClr val="bg1"/>
                        </a:solidFill>
                      </a:defRPr>
                    </a:pPr>
                    <a:r>
                      <a:rPr lang="ja-JP" altLang="en-US" sz="1400" dirty="0">
                        <a:solidFill>
                          <a:schemeClr val="bg1"/>
                        </a:solidFill>
                      </a:rPr>
                      <a:t>高</a:t>
                    </a:r>
                    <a:r>
                      <a:rPr lang="ja-JP" altLang="en-US" dirty="0">
                        <a:solidFill>
                          <a:schemeClr val="bg1"/>
                        </a:solidFill>
                      </a:rPr>
                      <a:t>等</a:t>
                    </a:r>
                    <a:r>
                      <a:rPr lang="ja-JP" altLang="en-US" dirty="0" smtClean="0">
                        <a:solidFill>
                          <a:schemeClr val="bg1"/>
                        </a:solidFill>
                      </a:rPr>
                      <a:t>教育</a:t>
                    </a:r>
                    <a:endParaRPr lang="en-US" altLang="ja-JP" dirty="0" smtClean="0">
                      <a:solidFill>
                        <a:schemeClr val="bg1"/>
                      </a:solidFill>
                    </a:endParaRPr>
                  </a:p>
                  <a:p>
                    <a:pPr>
                      <a:defRPr sz="1400" b="1">
                        <a:solidFill>
                          <a:schemeClr val="bg1"/>
                        </a:solidFill>
                      </a:defRPr>
                    </a:pPr>
                    <a:r>
                      <a:rPr lang="ja-JP" altLang="en-US" dirty="0" smtClean="0">
                        <a:solidFill>
                          <a:schemeClr val="bg1"/>
                        </a:solidFill>
                      </a:rPr>
                      <a:t>対象</a:t>
                    </a:r>
                    <a:r>
                      <a:rPr lang="en-US" altLang="ja-JP" dirty="0">
                        <a:solidFill>
                          <a:schemeClr val="bg1"/>
                        </a:solidFill>
                      </a:rPr>
                      <a:t/>
                    </a:r>
                    <a:br>
                      <a:rPr lang="en-US" altLang="ja-JP" dirty="0">
                        <a:solidFill>
                          <a:schemeClr val="bg1"/>
                        </a:solidFill>
                      </a:rPr>
                    </a:br>
                    <a:r>
                      <a:rPr lang="en-US" altLang="ja-JP" dirty="0">
                        <a:solidFill>
                          <a:schemeClr val="bg1"/>
                        </a:solidFill>
                      </a:rPr>
                      <a:t>51%</a:t>
                    </a:r>
                    <a:endParaRPr lang="ja-JP" altLang="en-US" dirty="0">
                      <a:solidFill>
                        <a:schemeClr val="bg1"/>
                      </a:solidFill>
                    </a:endParaRPr>
                  </a:p>
                </c:rich>
              </c:tx>
              <c:spPr/>
              <c:showCatName val="1"/>
              <c:showPercent val="1"/>
            </c:dLbl>
            <c:dLbl>
              <c:idx val="3"/>
              <c:layout>
                <c:manualLayout>
                  <c:x val="0.19164160667647098"/>
                  <c:y val="0.18242693419388348"/>
                </c:manualLayout>
              </c:layout>
              <c:tx>
                <c:rich>
                  <a:bodyPr/>
                  <a:lstStyle/>
                  <a:p>
                    <a:pPr>
                      <a:defRPr sz="1400" b="1">
                        <a:solidFill>
                          <a:schemeClr val="bg1"/>
                        </a:solidFill>
                      </a:defRPr>
                    </a:pPr>
                    <a:r>
                      <a:rPr lang="ja-JP" altLang="en-US" sz="1400" b="1">
                        <a:solidFill>
                          <a:schemeClr val="bg1"/>
                        </a:solidFill>
                      </a:rPr>
                      <a:t>特</a:t>
                    </a:r>
                    <a:r>
                      <a:rPr lang="ja-JP" altLang="en-US">
                        <a:solidFill>
                          <a:schemeClr val="bg1"/>
                        </a:solidFill>
                      </a:rPr>
                      <a:t>定なし</a:t>
                    </a:r>
                    <a:r>
                      <a:rPr lang="en-US" altLang="ja-JP">
                        <a:solidFill>
                          <a:schemeClr val="bg1"/>
                        </a:solidFill>
                      </a:rPr>
                      <a:t> 28%</a:t>
                    </a:r>
                    <a:endParaRPr lang="ja-JP" altLang="en-US">
                      <a:solidFill>
                        <a:schemeClr val="bg1"/>
                      </a:solidFill>
                    </a:endParaRPr>
                  </a:p>
                </c:rich>
              </c:tx>
              <c:spPr/>
              <c:showCatName val="1"/>
              <c:showPercent val="1"/>
            </c:dLbl>
            <c:txPr>
              <a:bodyPr/>
              <a:lstStyle/>
              <a:p>
                <a:pPr>
                  <a:defRPr sz="1400" b="1"/>
                </a:pPr>
                <a:endParaRPr lang="ja-JP"/>
              </a:p>
            </c:txPr>
            <c:showCatName val="1"/>
            <c:showPercent val="1"/>
            <c:showLeaderLines val="1"/>
          </c:dLbls>
          <c:cat>
            <c:strRef>
              <c:f>Sheet1!$A$2:$A$5</c:f>
              <c:strCache>
                <c:ptCount val="4"/>
                <c:pt idx="0">
                  <c:v>基礎教育対象</c:v>
                </c:pt>
                <c:pt idx="1">
                  <c:v>中等教育対象</c:v>
                </c:pt>
                <c:pt idx="2">
                  <c:v>高等教育</c:v>
                </c:pt>
                <c:pt idx="3">
                  <c:v>特定なし</c:v>
                </c:pt>
              </c:strCache>
            </c:strRef>
          </c:cat>
          <c:val>
            <c:numRef>
              <c:f>Sheet1!$B$2:$B$5</c:f>
              <c:numCache>
                <c:formatCode>0%</c:formatCode>
                <c:ptCount val="4"/>
                <c:pt idx="0">
                  <c:v>8.0000000000000043E-2</c:v>
                </c:pt>
                <c:pt idx="1">
                  <c:v>0.13</c:v>
                </c:pt>
                <c:pt idx="2">
                  <c:v>0.51</c:v>
                </c:pt>
                <c:pt idx="3">
                  <c:v>0.28000000000000008</c:v>
                </c:pt>
              </c:numCache>
            </c:numRef>
          </c:val>
        </c:ser>
        <c:dLbls>
          <c:showCatName val="1"/>
          <c:showPercent val="1"/>
        </c:dLbls>
        <c:firstSliceAng val="0"/>
      </c:pieChart>
    </c:plotArea>
    <c:plotVisOnly val="1"/>
    <c:dispBlanksAs val="zero"/>
  </c:chart>
  <c:spPr>
    <a:ln w="9525">
      <a:noFill/>
    </a:ln>
  </c:spPr>
  <c:txPr>
    <a:bodyPr/>
    <a:lstStyle/>
    <a:p>
      <a:pPr>
        <a:defRPr sz="900">
          <a:latin typeface="Meiryo UI" pitchFamily="50" charset="-128"/>
          <a:ea typeface="Meiryo UI" pitchFamily="50" charset="-128"/>
          <a:cs typeface="Meiryo UI" pitchFamily="50" charset="-128"/>
        </a:defRPr>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style val="9"/>
  <c:chart>
    <c:title>
      <c:tx>
        <c:rich>
          <a:bodyPr/>
          <a:lstStyle/>
          <a:p>
            <a:pPr>
              <a:defRPr sz="1400"/>
            </a:pPr>
            <a:r>
              <a:rPr lang="ja-JP" altLang="en-US" sz="1400"/>
              <a:t>教育分野への</a:t>
            </a:r>
            <a:r>
              <a:rPr lang="en-US" altLang="ja-JP" sz="1400"/>
              <a:t>ODA</a:t>
            </a:r>
            <a:r>
              <a:rPr lang="ja-JP" altLang="en-US" sz="1400"/>
              <a:t>内訳</a:t>
            </a:r>
          </a:p>
        </c:rich>
      </c:tx>
      <c:layout>
        <c:manualLayout>
          <c:xMode val="edge"/>
          <c:yMode val="edge"/>
          <c:x val="0.1358766163458297"/>
          <c:y val="3.4530055932553899E-2"/>
        </c:manualLayout>
      </c:layout>
    </c:title>
    <c:plotArea>
      <c:layout/>
      <c:pieChart>
        <c:varyColors val="1"/>
        <c:dLbls>
          <c:showCatName val="1"/>
          <c:showPercent val="1"/>
        </c:dLbls>
        <c:firstSliceAng val="0"/>
      </c:pieChart>
    </c:plotArea>
    <c:plotVisOnly val="1"/>
    <c:dispBlanksAs val="zero"/>
  </c:chart>
  <c:spPr>
    <a:ln w="9525">
      <a:noFill/>
    </a:ln>
  </c:spPr>
  <c:txPr>
    <a:bodyPr/>
    <a:lstStyle/>
    <a:p>
      <a:pPr>
        <a:defRPr sz="900">
          <a:latin typeface="Meiryo UI" pitchFamily="50" charset="-128"/>
          <a:ea typeface="Meiryo UI" pitchFamily="50" charset="-128"/>
          <a:cs typeface="Meiryo UI" pitchFamily="50" charset="-128"/>
        </a:defRPr>
      </a:pPr>
      <a:endParaRPr lang="ja-JP"/>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5BA34C5-D128-4108-8F6B-F18B24DEAE5F}"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777A8021-F1BB-4EA9-9DED-8987D1404A1D}" type="slidenum">
              <a:rPr lang="en-US" altLang="ja-JP" smtClean="0"/>
              <a:pPr/>
              <a:t>1</a:t>
            </a:fld>
            <a:endParaRPr lang="en-US" altLang="ja-JP" smtClean="0"/>
          </a:p>
        </p:txBody>
      </p:sp>
      <p:sp>
        <p:nvSpPr>
          <p:cNvPr id="235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756" tIns="45379" rIns="90756" bIns="45379" anchor="b"/>
          <a:lstStyle/>
          <a:p>
            <a:pPr algn="r"/>
            <a:fld id="{099A2781-2598-4E99-9B7B-C8E9B2F9EE60}" type="slidenum">
              <a:rPr lang="en-US" altLang="ja-JP" sz="1200"/>
              <a:pPr algn="r"/>
              <a:t>1</a:t>
            </a:fld>
            <a:endParaRPr lang="en-US" altLang="ja-JP" sz="120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lIns="90756" tIns="45379" rIns="90756" bIns="45379"/>
          <a:lstStyle/>
          <a:p>
            <a:pPr eaLnBrk="1" hangingPunct="1"/>
            <a:r>
              <a:rPr lang="ja-JP" altLang="en-US" dirty="0" smtClean="0"/>
              <a:t>「これから授業を始めます。」授業のねらいを確認し、世界一大きな授業について説明する。 </a:t>
            </a:r>
          </a:p>
          <a:p>
            <a:pPr eaLnBrk="1" hangingPunct="1"/>
            <a:endParaRPr lang="ja-JP" altLang="en-US" dirty="0" smtClean="0"/>
          </a:p>
          <a:p>
            <a:pPr eaLnBrk="1" hangingPunct="1"/>
            <a:r>
              <a:rPr lang="ja-JP" altLang="en-US" dirty="0" smtClean="0"/>
              <a:t>◆ねらい</a:t>
            </a:r>
          </a:p>
          <a:p>
            <a:pPr marL="228600" indent="-228600" eaLnBrk="1" hangingPunct="1">
              <a:buAutoNum type="arabicPeriod"/>
            </a:pPr>
            <a:r>
              <a:rPr lang="ja-JP" altLang="en-US" dirty="0" smtClean="0"/>
              <a:t>世界の教育の現状について知り、教育の大切さについて考えること。</a:t>
            </a:r>
            <a:endParaRPr lang="en-US" altLang="ja-JP" dirty="0" smtClean="0"/>
          </a:p>
          <a:p>
            <a:pPr marL="228600" indent="-228600" eaLnBrk="1" hangingPunct="1">
              <a:buAutoNum type="arabicPeriod"/>
            </a:pPr>
            <a:r>
              <a:rPr lang="ja-JP" altLang="en-US" dirty="0" smtClean="0"/>
              <a:t>より良い世界のために活動する子どもたちがいることを知り、自分たちに何ができるか考えること。</a:t>
            </a:r>
            <a:endParaRPr lang="en-US" altLang="ja-JP" dirty="0" smtClean="0"/>
          </a:p>
          <a:p>
            <a:pPr marL="228600" indent="-228600" eaLnBrk="1" hangingPunct="1">
              <a:buAutoNum type="arabicPeriod"/>
            </a:pPr>
            <a:r>
              <a:rPr lang="ja-JP" altLang="en-US" dirty="0" smtClean="0"/>
              <a:t>日本の教育援助の現状を知ること。</a:t>
            </a:r>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921832B-73BA-4D32-A19C-B5A52828705B}" type="slidenum">
              <a:rPr lang="en-US" altLang="ja-JP" smtClean="0"/>
              <a:pPr/>
              <a:t>11</a:t>
            </a:fld>
            <a:endParaRPr lang="en-US" altLang="ja-JP"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2-</a:t>
            </a:r>
            <a:r>
              <a:rPr lang="ja-JP" altLang="en-US" u="sng" smtClean="0">
                <a:solidFill>
                  <a:schemeClr val="bg2"/>
                </a:solidFill>
              </a:rPr>
              <a:t>Ｂ</a:t>
            </a:r>
          </a:p>
          <a:p>
            <a:pPr eaLnBrk="1" hangingPunct="1"/>
            <a:r>
              <a:rPr lang="ja-JP" altLang="en-US" smtClean="0"/>
              <a:t>（答え：</a:t>
            </a:r>
            <a:r>
              <a:rPr lang="en-US" altLang="ja-JP" smtClean="0"/>
              <a:t>C</a:t>
            </a:r>
            <a:r>
              <a:rPr lang="ja-JP" altLang="en-US" smtClean="0"/>
              <a:t>．</a:t>
            </a:r>
            <a:r>
              <a:rPr lang="en-US" altLang="ja-JP" smtClean="0"/>
              <a:t>3.5</a:t>
            </a:r>
            <a:r>
              <a:rPr lang="ja-JP" altLang="en-US" smtClean="0"/>
              <a:t>兆円）</a:t>
            </a:r>
          </a:p>
          <a:p>
            <a:pPr eaLnBrk="1" hangingPunct="1"/>
            <a:endParaRPr lang="ja-JP" altLang="en-US" smtClean="0"/>
          </a:p>
          <a:p>
            <a:pPr eaLnBrk="1" hangingPunct="1"/>
            <a:r>
              <a:rPr lang="ja-JP" altLang="en-US" smtClean="0"/>
              <a:t>■導入</a:t>
            </a:r>
          </a:p>
          <a:p>
            <a:pPr eaLnBrk="1" hangingPunct="1"/>
            <a:r>
              <a:rPr lang="ja-JP" altLang="en-US" smtClean="0"/>
              <a:t>「先ほどのクイズで、子どもたちが小学校に通えない理由について知りました。その中には、学校や先生の数が足りないなどの理由がありました。課題のいくつかは、教育にかける予算・資金が増えることで解決できるものがあります」など、導入の言葉ではじめる。</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ED13160C-4509-4EB7-ACC0-07C5DE5F1BB4}" type="slidenum">
              <a:rPr lang="en-US" altLang="ja-JP" smtClean="0"/>
              <a:pPr/>
              <a:t>12</a:t>
            </a:fld>
            <a:endParaRPr lang="en-US" altLang="ja-JP"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ja-JP" dirty="0" smtClean="0"/>
              <a:t>■</a:t>
            </a:r>
            <a:r>
              <a:rPr lang="ja-JP" altLang="en-US" dirty="0" smtClean="0"/>
              <a:t>解説：教育のための資金について</a:t>
            </a:r>
          </a:p>
          <a:p>
            <a:pPr eaLnBrk="1" hangingPunct="1"/>
            <a:r>
              <a:rPr lang="ja-JP" altLang="en-US" dirty="0" smtClean="0"/>
              <a:t>すべての子どもが学校に行き、すべての大人が読み書きができるようになるためには、年間</a:t>
            </a:r>
            <a:r>
              <a:rPr lang="en-US" altLang="ja-JP" dirty="0" smtClean="0"/>
              <a:t>5</a:t>
            </a:r>
            <a:r>
              <a:rPr lang="ja-JP" altLang="en-US" dirty="0" smtClean="0"/>
              <a:t>兆</a:t>
            </a:r>
            <a:r>
              <a:rPr lang="en-US" altLang="ja-JP" dirty="0" smtClean="0"/>
              <a:t>4,000</a:t>
            </a:r>
            <a:r>
              <a:rPr lang="ja-JP" altLang="en-US" dirty="0" smtClean="0"/>
              <a:t>億円が必要です。このうち、国内資源の活用と国家予算のより公平な配分により、</a:t>
            </a:r>
            <a:r>
              <a:rPr lang="en-US" altLang="ja-JP" dirty="0" smtClean="0"/>
              <a:t>2</a:t>
            </a:r>
            <a:r>
              <a:rPr lang="ja-JP" altLang="en-US" dirty="0" smtClean="0"/>
              <a:t>兆</a:t>
            </a:r>
            <a:r>
              <a:rPr lang="en-US" altLang="ja-JP" dirty="0" smtClean="0"/>
              <a:t>5,000</a:t>
            </a:r>
            <a:r>
              <a:rPr lang="ja-JP" altLang="en-US" dirty="0" smtClean="0"/>
              <a:t>億円は途上国政府が教育予算を増して出すことができますが、残りの</a:t>
            </a:r>
            <a:r>
              <a:rPr lang="en-US" altLang="ja-JP" dirty="0" smtClean="0"/>
              <a:t>2</a:t>
            </a:r>
            <a:r>
              <a:rPr lang="ja-JP" altLang="en-US" dirty="0" smtClean="0"/>
              <a:t>兆</a:t>
            </a:r>
            <a:r>
              <a:rPr lang="en-US" altLang="ja-JP" dirty="0" smtClean="0"/>
              <a:t>9,000</a:t>
            </a:r>
            <a:r>
              <a:rPr lang="ja-JP" altLang="en-US" dirty="0" smtClean="0"/>
              <a:t>億円は豊かな国が援助する必要があります。</a:t>
            </a:r>
          </a:p>
          <a:p>
            <a:pPr eaLnBrk="1" hangingPunct="1"/>
            <a:r>
              <a:rPr lang="ja-JP" altLang="en-US" dirty="0" smtClean="0"/>
              <a:t>必要な援助額（</a:t>
            </a:r>
            <a:r>
              <a:rPr lang="en-US" altLang="ja-JP" dirty="0" smtClean="0"/>
              <a:t>2</a:t>
            </a:r>
            <a:r>
              <a:rPr lang="ja-JP" altLang="en-US" dirty="0" smtClean="0"/>
              <a:t>兆</a:t>
            </a:r>
            <a:r>
              <a:rPr lang="en-US" altLang="ja-JP" dirty="0" smtClean="0"/>
              <a:t>9,000 </a:t>
            </a:r>
            <a:r>
              <a:rPr lang="ja-JP" altLang="en-US" dirty="0" smtClean="0"/>
              <a:t>億円）のうち、実際に援助されているのは、</a:t>
            </a:r>
            <a:r>
              <a:rPr lang="en-US" altLang="ja-JP" dirty="0" smtClean="0"/>
              <a:t>3 </a:t>
            </a:r>
            <a:r>
              <a:rPr lang="ja-JP" altLang="en-US" dirty="0" smtClean="0"/>
              <a:t>分の</a:t>
            </a:r>
            <a:r>
              <a:rPr lang="en-US" altLang="ja-JP" dirty="0" smtClean="0"/>
              <a:t>1 </a:t>
            </a:r>
            <a:r>
              <a:rPr lang="ja-JP" altLang="en-US" dirty="0" smtClean="0"/>
              <a:t>以下の</a:t>
            </a:r>
            <a:r>
              <a:rPr lang="en-US" altLang="ja-JP" dirty="0" smtClean="0"/>
              <a:t>3,000 </a:t>
            </a:r>
            <a:r>
              <a:rPr lang="ja-JP" altLang="en-US" dirty="0" smtClean="0"/>
              <a:t>億円です。援助額を国の豊かさに応じて分担したとすると、日本は</a:t>
            </a:r>
            <a:r>
              <a:rPr lang="en-US" altLang="ja-JP" dirty="0" smtClean="0"/>
              <a:t>2,542</a:t>
            </a:r>
            <a:r>
              <a:rPr lang="ja-JP" altLang="en-US" dirty="0" smtClean="0"/>
              <a:t>億円を援助する必要があります。ところが、日本の基礎教育分野の援助額は、現在わずか</a:t>
            </a:r>
            <a:r>
              <a:rPr lang="en-US" altLang="ja-JP" dirty="0" smtClean="0"/>
              <a:t>71</a:t>
            </a:r>
            <a:r>
              <a:rPr lang="ja-JP" altLang="en-US" dirty="0" smtClean="0"/>
              <a:t>億円です。日本は、援助を</a:t>
            </a:r>
            <a:r>
              <a:rPr lang="en-US" altLang="ja-JP" dirty="0" smtClean="0"/>
              <a:t>35</a:t>
            </a:r>
            <a:r>
              <a:rPr lang="ja-JP" altLang="en-US" dirty="0" smtClean="0"/>
              <a:t>倍に増やす必要があります。日本の</a:t>
            </a:r>
            <a:r>
              <a:rPr lang="en-US" altLang="ja-JP" dirty="0" smtClean="0"/>
              <a:t>ODA </a:t>
            </a:r>
            <a:r>
              <a:rPr lang="ja-JP" altLang="en-US" dirty="0" smtClean="0"/>
              <a:t>のうち、基礎教育分野の援助額の割合は</a:t>
            </a:r>
            <a:r>
              <a:rPr lang="en-US" altLang="ja-JP" dirty="0" smtClean="0"/>
              <a:t>1.2</a:t>
            </a:r>
            <a:r>
              <a:rPr lang="ja-JP" altLang="en-US" dirty="0" smtClean="0"/>
              <a:t>％で、他の先進国の平均の</a:t>
            </a:r>
            <a:r>
              <a:rPr lang="en-US" altLang="ja-JP" dirty="0" smtClean="0"/>
              <a:t>2.3</a:t>
            </a:r>
            <a:r>
              <a:rPr lang="ja-JP" altLang="en-US" dirty="0" smtClean="0"/>
              <a:t>％と比べて半分以下です。一方、世論調査（（財）国際協力推進協会、</a:t>
            </a:r>
            <a:r>
              <a:rPr lang="en-US" altLang="ja-JP" dirty="0" smtClean="0"/>
              <a:t>2009</a:t>
            </a:r>
            <a:r>
              <a:rPr lang="ja-JP" altLang="en-US" dirty="0" smtClean="0"/>
              <a:t>）によると、</a:t>
            </a:r>
            <a:r>
              <a:rPr lang="en-US" altLang="ja-JP" dirty="0" smtClean="0"/>
              <a:t>ODA </a:t>
            </a:r>
            <a:r>
              <a:rPr lang="ja-JP" altLang="en-US" dirty="0" smtClean="0"/>
              <a:t>の必要な分野として、</a:t>
            </a:r>
            <a:r>
              <a:rPr lang="en-US" altLang="ja-JP" dirty="0" smtClean="0"/>
              <a:t>39</a:t>
            </a:r>
            <a:r>
              <a:rPr lang="ja-JP" altLang="en-US" dirty="0" smtClean="0"/>
              <a:t>％の人々が教育を挙げています。国民は、貧困、保健、難民や被災者への支援、教育分野に</a:t>
            </a:r>
            <a:r>
              <a:rPr lang="en-US" altLang="ja-JP" dirty="0" smtClean="0"/>
              <a:t>ODA </a:t>
            </a:r>
            <a:r>
              <a:rPr lang="ja-JP" altLang="en-US" dirty="0" smtClean="0"/>
              <a:t>は使われるべきと考えているのです。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30048F9D-0915-49C9-B677-960E3AA869B9}" type="slidenum">
              <a:rPr lang="en-US" altLang="ja-JP" smtClean="0"/>
              <a:pPr/>
              <a:t>13</a:t>
            </a:fld>
            <a:endParaRPr lang="en-US" altLang="ja-JP"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ja-JP" altLang="en-US" b="1" dirty="0" smtClean="0"/>
              <a:t>リボンの長さを比べる：</a:t>
            </a:r>
          </a:p>
          <a:p>
            <a:pPr eaLnBrk="1" hangingPunct="1"/>
            <a:r>
              <a:rPr lang="ja-JP" altLang="en-US" dirty="0" smtClean="0"/>
              <a:t>「</a:t>
            </a:r>
            <a:r>
              <a:rPr lang="en-US" altLang="ja-JP" dirty="0" smtClean="0"/>
              <a:t>2</a:t>
            </a:r>
            <a:r>
              <a:rPr lang="ja-JP" altLang="en-US" dirty="0" smtClean="0"/>
              <a:t>兆</a:t>
            </a:r>
            <a:r>
              <a:rPr lang="en-US" altLang="ja-JP" dirty="0" smtClean="0"/>
              <a:t>9,000</a:t>
            </a:r>
            <a:r>
              <a:rPr lang="ja-JP" altLang="en-US" dirty="0" smtClean="0"/>
              <a:t>億円とはどのくらいの金額でしょう？世界で使われているゲームソフト市場の規模、軍事と比べてみましょう」と伝える。生徒</a:t>
            </a:r>
            <a:r>
              <a:rPr lang="en-US" altLang="ja-JP" dirty="0" smtClean="0"/>
              <a:t>2</a:t>
            </a:r>
            <a:r>
              <a:rPr lang="ja-JP" altLang="en-US" dirty="0" smtClean="0"/>
              <a:t>人</a:t>
            </a:r>
            <a:r>
              <a:rPr lang="en-US" altLang="ja-JP" dirty="0" smtClean="0"/>
              <a:t>×3</a:t>
            </a:r>
            <a:r>
              <a:rPr lang="ja-JP" altLang="en-US" dirty="0" smtClean="0"/>
              <a:t>ペア（合計</a:t>
            </a:r>
            <a:r>
              <a:rPr lang="en-US" altLang="ja-JP" dirty="0" smtClean="0"/>
              <a:t>6</a:t>
            </a:r>
            <a:r>
              <a:rPr lang="ja-JP" altLang="en-US" dirty="0" smtClean="0"/>
              <a:t>人）に前に出てきてもらい、巻いたリボンを</a:t>
            </a:r>
            <a:r>
              <a:rPr lang="en-US" altLang="ja-JP" dirty="0" smtClean="0"/>
              <a:t>1</a:t>
            </a:r>
            <a:r>
              <a:rPr lang="ja-JP" altLang="en-US" dirty="0" err="1" smtClean="0"/>
              <a:t>つずつ</a:t>
            </a:r>
            <a:r>
              <a:rPr lang="ja-JP" altLang="en-US" dirty="0" smtClean="0"/>
              <a:t>渡す。生徒にリボンの先端を持ってもらい、①から順番に引っ張ってもらい、長さを比べる。</a:t>
            </a:r>
          </a:p>
          <a:p>
            <a:pPr eaLnBrk="1" hangingPunct="1"/>
            <a:r>
              <a:rPr lang="en-US" altLang="ja-JP" dirty="0" smtClean="0"/>
              <a:t>※</a:t>
            </a:r>
            <a:r>
              <a:rPr lang="ja-JP" altLang="en-US" dirty="0" smtClean="0"/>
              <a:t>リボンの長さが教室全体に見えるように、長いリボンは移動しながら真っ直ぐになるように引っ張ると、より効果的になる。また、巻いたリボンは封筒や箱に入れるなどして、全体の長さが分からないようにしておくと、引っ張ったときの驚きが大きくなり、効果的。</a:t>
            </a:r>
          </a:p>
          <a:p>
            <a:pPr eaLnBrk="1" hangingPunct="1"/>
            <a:endParaRPr lang="ja-JP" altLang="en-US" dirty="0" smtClean="0"/>
          </a:p>
          <a:p>
            <a:pPr eaLnBrk="1" hangingPunct="1"/>
            <a:r>
              <a:rPr lang="ja-JP" altLang="en-US" dirty="0" smtClean="0"/>
              <a:t>① 世界中の子どもが</a:t>
            </a:r>
            <a:r>
              <a:rPr lang="en-US" altLang="ja-JP" dirty="0" smtClean="0"/>
              <a:t>1 </a:t>
            </a:r>
            <a:r>
              <a:rPr lang="ja-JP" altLang="en-US" dirty="0" smtClean="0"/>
              <a:t>年間学校に通えるために必要な援助額：</a:t>
            </a:r>
            <a:r>
              <a:rPr lang="en-US" altLang="ja-JP" dirty="0" smtClean="0"/>
              <a:t>2</a:t>
            </a:r>
            <a:r>
              <a:rPr lang="ja-JP" altLang="en-US" dirty="0" smtClean="0"/>
              <a:t>兆</a:t>
            </a:r>
            <a:r>
              <a:rPr lang="en-US" altLang="ja-JP" dirty="0" smtClean="0"/>
              <a:t>9,000 </a:t>
            </a:r>
            <a:r>
              <a:rPr lang="ja-JP" altLang="en-US" dirty="0" smtClean="0"/>
              <a:t>億円→</a:t>
            </a:r>
            <a:r>
              <a:rPr lang="en-US" altLang="ja-JP" dirty="0" smtClean="0"/>
              <a:t>29c</a:t>
            </a:r>
            <a:r>
              <a:rPr lang="ja-JP" altLang="en-US" dirty="0" err="1" smtClean="0"/>
              <a:t>ｍ</a:t>
            </a:r>
            <a:endParaRPr lang="ja-JP" altLang="en-US" dirty="0" smtClean="0"/>
          </a:p>
          <a:p>
            <a:pPr eaLnBrk="1" hangingPunct="1"/>
            <a:r>
              <a:rPr lang="ja-JP" altLang="en-US" dirty="0" smtClean="0"/>
              <a:t>② 世界のゲームソフト市場：</a:t>
            </a:r>
            <a:r>
              <a:rPr lang="en-US" altLang="ja-JP" dirty="0" smtClean="0"/>
              <a:t>5 </a:t>
            </a:r>
            <a:r>
              <a:rPr lang="ja-JP" altLang="en-US" dirty="0" smtClean="0"/>
              <a:t>兆</a:t>
            </a:r>
            <a:r>
              <a:rPr lang="en-US" altLang="ja-JP" dirty="0" smtClean="0"/>
              <a:t>5,85</a:t>
            </a:r>
            <a:r>
              <a:rPr lang="ja-JP" altLang="en-US" dirty="0" smtClean="0"/>
              <a:t>億円→</a:t>
            </a:r>
            <a:r>
              <a:rPr lang="en-US" altLang="ja-JP" dirty="0" smtClean="0"/>
              <a:t>55c</a:t>
            </a:r>
            <a:r>
              <a:rPr lang="ja-JP" altLang="en-US" dirty="0" err="1" smtClean="0"/>
              <a:t>ｍ</a:t>
            </a:r>
            <a:endParaRPr lang="ja-JP" altLang="en-US" dirty="0" smtClean="0"/>
          </a:p>
          <a:p>
            <a:pPr eaLnBrk="1" hangingPunct="1"/>
            <a:r>
              <a:rPr lang="ja-JP" altLang="en-US" dirty="0" smtClean="0"/>
              <a:t>③ 世界の軍事費：</a:t>
            </a:r>
            <a:r>
              <a:rPr lang="en-US" altLang="ja-JP" dirty="0" smtClean="0"/>
              <a:t>1735</a:t>
            </a:r>
            <a:r>
              <a:rPr lang="ja-JP" altLang="en-US" dirty="0" smtClean="0"/>
              <a:t>兆円→</a:t>
            </a:r>
            <a:r>
              <a:rPr lang="en-US" altLang="ja-JP" dirty="0" smtClean="0"/>
              <a:t>17m50c</a:t>
            </a:r>
            <a:r>
              <a:rPr lang="ja-JP" altLang="en-US" dirty="0" err="1" smtClean="0"/>
              <a:t>ｍ</a:t>
            </a:r>
            <a:endParaRPr lang="ja-JP" altLang="en-US" dirty="0" smtClean="0"/>
          </a:p>
          <a:p>
            <a:pPr eaLnBrk="1" hangingPunct="1"/>
            <a:r>
              <a:rPr lang="en-US" altLang="ja-JP" dirty="0" smtClean="0"/>
              <a:t>4. </a:t>
            </a:r>
            <a:r>
              <a:rPr lang="ja-JP" altLang="en-US" dirty="0" smtClean="0"/>
              <a:t>「世界の軍事費</a:t>
            </a:r>
            <a:r>
              <a:rPr lang="en-US" altLang="ja-JP" dirty="0" smtClean="0"/>
              <a:t>3.5</a:t>
            </a:r>
            <a:r>
              <a:rPr lang="ja-JP" altLang="en-US" dirty="0" smtClean="0"/>
              <a:t>日分で、世界中の子どもが</a:t>
            </a:r>
            <a:r>
              <a:rPr lang="en-US" altLang="ja-JP" dirty="0" smtClean="0"/>
              <a:t>1 </a:t>
            </a:r>
            <a:r>
              <a:rPr lang="ja-JP" altLang="en-US" dirty="0" smtClean="0"/>
              <a:t>年間学校に通うことができる」ことを伝える。</a:t>
            </a:r>
          </a:p>
          <a:p>
            <a:pPr eaLnBrk="1" hangingPunct="1"/>
            <a:r>
              <a:rPr lang="en-US" altLang="ja-JP" dirty="0" smtClean="0"/>
              <a:t>5. </a:t>
            </a:r>
            <a:r>
              <a:rPr lang="ja-JP" altLang="en-US" dirty="0" smtClean="0"/>
              <a:t>ふりかえり：リボンの長さを比べて、どう感じたか全体に質問する。</a:t>
            </a:r>
          </a:p>
          <a:p>
            <a:pPr eaLnBrk="1" hangingPunct="1"/>
            <a:r>
              <a:rPr lang="en-US" altLang="ja-JP" dirty="0" smtClean="0"/>
              <a:t>6. </a:t>
            </a:r>
            <a:r>
              <a:rPr lang="ja-JP" altLang="en-US" dirty="0" smtClean="0"/>
              <a:t>意見交換：教育のための資金が増えることでどのようなことが可能になると思うか、全体に質問する。</a:t>
            </a:r>
          </a:p>
          <a:p>
            <a:pPr eaLnBrk="1" hangingPunct="1"/>
            <a:endParaRPr lang="ja-JP" altLang="en-US" dirty="0" smtClean="0"/>
          </a:p>
          <a:p>
            <a:pPr eaLnBrk="1" hangingPunct="1"/>
            <a:endParaRPr lang="en-US" altLang="ja-JP"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14</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3</a:t>
            </a:r>
          </a:p>
          <a:p>
            <a:pPr eaLnBrk="1" hangingPunct="1"/>
            <a:endParaRPr lang="en-US" altLang="ja-JP" u="sng" dirty="0" smtClean="0"/>
          </a:p>
          <a:p>
            <a:pPr eaLnBrk="1" hangingPunct="1"/>
            <a:r>
              <a:rPr lang="en-US" altLang="ja-JP" dirty="0" smtClean="0"/>
              <a:t>※</a:t>
            </a:r>
            <a:r>
              <a:rPr lang="ja-JP" altLang="en-US" dirty="0" smtClean="0"/>
              <a:t>別紙資料を配布する</a:t>
            </a:r>
          </a:p>
          <a:p>
            <a:pPr eaLnBrk="1" hangingPunct="1"/>
            <a:endParaRPr lang="ja-JP" altLang="en-US" dirty="0" smtClean="0"/>
          </a:p>
          <a:p>
            <a:pPr eaLnBrk="1" hangingPunct="1"/>
            <a:r>
              <a:rPr lang="ja-JP" altLang="en-US" dirty="0" smtClean="0"/>
              <a:t>■すすめ方</a:t>
            </a:r>
          </a:p>
          <a:p>
            <a:pPr eaLnBrk="1" hangingPunct="1"/>
            <a:r>
              <a:rPr lang="en-US" altLang="ja-JP" dirty="0" smtClean="0"/>
              <a:t>1. </a:t>
            </a:r>
            <a:r>
              <a:rPr lang="ja-JP" altLang="en-US" dirty="0" smtClean="0"/>
              <a:t>エッセイ</a:t>
            </a:r>
            <a:r>
              <a:rPr lang="en-US" altLang="ja-JP" dirty="0" smtClean="0"/>
              <a:t>2</a:t>
            </a:r>
            <a:r>
              <a:rPr lang="ja-JP" altLang="en-US" dirty="0" smtClean="0"/>
              <a:t>種のうちどちらかを</a:t>
            </a:r>
            <a:r>
              <a:rPr lang="en-US" altLang="ja-JP" dirty="0" smtClean="0"/>
              <a:t>1</a:t>
            </a:r>
            <a:r>
              <a:rPr lang="ja-JP" altLang="en-US" dirty="0" smtClean="0"/>
              <a:t>人に</a:t>
            </a:r>
            <a:r>
              <a:rPr lang="en-US" altLang="ja-JP" dirty="0" smtClean="0"/>
              <a:t>1</a:t>
            </a:r>
            <a:r>
              <a:rPr lang="ja-JP" altLang="en-US" dirty="0" smtClean="0"/>
              <a:t>枚配付する。生徒は黙読する。</a:t>
            </a:r>
          </a:p>
          <a:p>
            <a:pPr eaLnBrk="1" hangingPunct="1"/>
            <a:r>
              <a:rPr lang="en-US" altLang="ja-JP" dirty="0" smtClean="0"/>
              <a:t>2. </a:t>
            </a:r>
            <a:r>
              <a:rPr lang="ja-JP" altLang="en-US" dirty="0" smtClean="0"/>
              <a:t>わからない言葉や理解しにくい点があれば挙げてもらい、全体で確認する。</a:t>
            </a:r>
          </a:p>
          <a:p>
            <a:pPr eaLnBrk="1" hangingPunct="1"/>
            <a:r>
              <a:rPr lang="en-US" altLang="ja-JP" dirty="0" smtClean="0"/>
              <a:t>3. </a:t>
            </a:r>
            <a:r>
              <a:rPr lang="ja-JP" altLang="en-US" dirty="0" smtClean="0"/>
              <a:t>ワークシート「わたしの気持ち」を</a:t>
            </a:r>
            <a:r>
              <a:rPr lang="en-US" altLang="ja-JP" dirty="0" smtClean="0"/>
              <a:t>1</a:t>
            </a:r>
            <a:r>
              <a:rPr lang="ja-JP" altLang="en-US" dirty="0" smtClean="0"/>
              <a:t>人</a:t>
            </a:r>
            <a:r>
              <a:rPr lang="en-US" altLang="ja-JP" dirty="0" smtClean="0"/>
              <a:t>1</a:t>
            </a:r>
            <a:r>
              <a:rPr lang="ja-JP" altLang="en-US" dirty="0" smtClean="0"/>
              <a:t>枚配付する。</a:t>
            </a:r>
          </a:p>
          <a:p>
            <a:pPr eaLnBrk="1" hangingPunct="1"/>
            <a:r>
              <a:rPr lang="en-US" altLang="ja-JP" dirty="0" smtClean="0"/>
              <a:t>4. 4</a:t>
            </a:r>
            <a:r>
              <a:rPr lang="ja-JP" altLang="en-US" dirty="0" smtClean="0"/>
              <a:t>～</a:t>
            </a:r>
            <a:r>
              <a:rPr lang="en-US" altLang="ja-JP" dirty="0" smtClean="0"/>
              <a:t>6</a:t>
            </a:r>
            <a:r>
              <a:rPr lang="ja-JP" altLang="en-US" dirty="0" smtClean="0"/>
              <a:t>人の小グループで</a:t>
            </a:r>
            <a:r>
              <a:rPr lang="en-US" altLang="ja-JP" dirty="0" smtClean="0"/>
              <a:t>1</a:t>
            </a:r>
            <a:r>
              <a:rPr lang="ja-JP" altLang="en-US" dirty="0" smtClean="0"/>
              <a:t>人ずつ順番に記入したことを発表し、共有する。</a:t>
            </a:r>
          </a:p>
          <a:p>
            <a:pPr eaLnBrk="1" hangingPunct="1"/>
            <a:r>
              <a:rPr lang="en-US" altLang="ja-JP" dirty="0" smtClean="0"/>
              <a:t>5. </a:t>
            </a:r>
            <a:r>
              <a:rPr lang="ja-JP" altLang="en-US" dirty="0" smtClean="0"/>
              <a:t>全体で共有する。</a:t>
            </a:r>
          </a:p>
          <a:p>
            <a:pPr eaLnBrk="1" hangingPunct="1"/>
            <a:endParaRPr lang="ja-JP" altLang="en-US" dirty="0" smtClean="0"/>
          </a:p>
          <a:p>
            <a:pPr eaLnBrk="1" hangingPunct="1"/>
            <a:r>
              <a:rPr lang="ja-JP" altLang="en-US" dirty="0" smtClean="0"/>
              <a:t>■準備するもの</a:t>
            </a:r>
          </a:p>
          <a:p>
            <a:pPr eaLnBrk="1" hangingPunct="1"/>
            <a:r>
              <a:rPr lang="ja-JP" altLang="en-US" dirty="0" smtClean="0"/>
              <a:t>・エッセイ（</a:t>
            </a:r>
            <a:r>
              <a:rPr lang="en-US" altLang="ja-JP" dirty="0" smtClean="0"/>
              <a:t>2</a:t>
            </a:r>
            <a:r>
              <a:rPr lang="ja-JP" altLang="en-US" dirty="0" smtClean="0"/>
              <a:t>種／どちらかを</a:t>
            </a:r>
            <a:r>
              <a:rPr lang="en-US" altLang="ja-JP" dirty="0" smtClean="0"/>
              <a:t>1</a:t>
            </a:r>
            <a:r>
              <a:rPr lang="ja-JP" altLang="en-US" dirty="0" smtClean="0"/>
              <a:t>人</a:t>
            </a:r>
            <a:r>
              <a:rPr lang="en-US" altLang="ja-JP" dirty="0" smtClean="0"/>
              <a:t>1</a:t>
            </a:r>
            <a:r>
              <a:rPr lang="ja-JP" altLang="en-US" dirty="0" smtClean="0"/>
              <a:t>枚）</a:t>
            </a:r>
          </a:p>
          <a:p>
            <a:pPr eaLnBrk="1" hangingPunct="1"/>
            <a:r>
              <a:rPr lang="ja-JP" altLang="en-US" dirty="0" smtClean="0"/>
              <a:t>・ワークシート「わたしの気持ち」（</a:t>
            </a:r>
            <a:r>
              <a:rPr lang="en-US" altLang="ja-JP" dirty="0" smtClean="0"/>
              <a:t>1</a:t>
            </a:r>
            <a:r>
              <a:rPr lang="ja-JP" altLang="en-US" dirty="0" smtClean="0"/>
              <a:t>人</a:t>
            </a:r>
            <a:r>
              <a:rPr lang="en-US" altLang="ja-JP" dirty="0" smtClean="0"/>
              <a:t>1</a:t>
            </a:r>
            <a:r>
              <a:rPr lang="ja-JP" altLang="en-US" dirty="0" smtClean="0"/>
              <a:t>枚）</a:t>
            </a:r>
          </a:p>
          <a:p>
            <a:pPr eaLnBrk="1" hangingPunct="1"/>
            <a:endParaRPr lang="ja-JP" altLang="en-US" dirty="0" smtClean="0"/>
          </a:p>
          <a:p>
            <a:pPr eaLnBrk="1" hangingPunct="1"/>
            <a:endParaRPr lang="ja-JP" altLang="en-US" dirty="0" smtClean="0"/>
          </a:p>
          <a:p>
            <a:pPr eaLnBrk="1" hangingPunct="1"/>
            <a:endParaRPr lang="ja-JP" altLang="en-US" dirty="0" smtClean="0"/>
          </a:p>
          <a:p>
            <a:pPr eaLnBrk="1" hangingPunct="1"/>
            <a:endParaRPr lang="en-US" altLang="ja-JP"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F9FE951B-AC08-48BB-857B-1F8064D4C71B}" type="slidenum">
              <a:rPr lang="en-US" altLang="ja-JP" smtClean="0"/>
              <a:pPr/>
              <a:t>15</a:t>
            </a:fld>
            <a:endParaRPr lang="en-US" altLang="ja-JP"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ja-JP" smtClean="0"/>
              <a:t>※</a:t>
            </a:r>
            <a:r>
              <a:rPr lang="ja-JP" altLang="en-US" smtClean="0"/>
              <a:t>別紙資料を配布する</a:t>
            </a:r>
          </a:p>
          <a:p>
            <a:pPr eaLnBrk="1" hangingPunct="1"/>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16</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3</a:t>
            </a:r>
          </a:p>
          <a:p>
            <a:pPr eaLnBrk="1" hangingPunct="1"/>
            <a:endParaRPr lang="en-US" altLang="ja-JP" u="sng" dirty="0" smtClean="0"/>
          </a:p>
          <a:p>
            <a:pPr eaLnBrk="1" hangingPunct="1"/>
            <a:r>
              <a:rPr lang="ja-JP" altLang="en-US" sz="1200" dirty="0" smtClean="0">
                <a:latin typeface="HGP創英角ｺﾞｼｯｸUB" pitchFamily="50" charset="-128"/>
                <a:ea typeface="HGP創英角ｺﾞｼｯｸUB" pitchFamily="50" charset="-128"/>
              </a:rPr>
              <a:t>マララ・ユスフザイさんの国連本部でのスピーチ </a:t>
            </a:r>
            <a:endParaRPr lang="en-US" altLang="ja-JP" sz="1200" dirty="0" smtClean="0">
              <a:latin typeface="HGP創英角ｺﾞｼｯｸUB" pitchFamily="50" charset="-128"/>
              <a:ea typeface="HGP創英角ｺﾞｼｯｸUB" pitchFamily="50" charset="-128"/>
            </a:endParaRPr>
          </a:p>
          <a:p>
            <a:pPr eaLnBrk="1" hangingPunct="1"/>
            <a:r>
              <a:rPr lang="ja-JP" altLang="en-US" sz="1200" u="none" dirty="0" smtClean="0">
                <a:latin typeface="HGP創英角ｺﾞｼｯｸUB" pitchFamily="50" charset="-128"/>
                <a:ea typeface="HGP創英角ｺﾞｼｯｸUB" pitchFamily="50" charset="-128"/>
              </a:rPr>
              <a:t>出典：国際連合広報センター　</a:t>
            </a:r>
            <a:r>
              <a:rPr lang="en-US" altLang="ja-JP" sz="1200" u="none" dirty="0" smtClean="0">
                <a:latin typeface="HGP創英角ｺﾞｼｯｸUB" pitchFamily="50" charset="-128"/>
                <a:ea typeface="HGP創英角ｺﾞｼｯｸUB" pitchFamily="50" charset="-128"/>
              </a:rPr>
              <a:t>http://www.unic.or.jp/news_press/features_backgrounders/4790/</a:t>
            </a:r>
          </a:p>
          <a:p>
            <a:pPr eaLnBrk="1" hangingPunct="1"/>
            <a:r>
              <a:rPr lang="ja-JP" altLang="en-US" sz="1200" u="none" dirty="0" smtClean="0">
                <a:latin typeface="HGP創英角ｺﾞｼｯｸUB" pitchFamily="50" charset="-128"/>
                <a:ea typeface="HGP創英角ｺﾞｼｯｸUB" pitchFamily="50" charset="-128"/>
              </a:rPr>
              <a:t>日本語字幕付きの動画（約</a:t>
            </a:r>
            <a:r>
              <a:rPr lang="en-US" altLang="ja-JP" sz="1200" u="none" dirty="0" smtClean="0">
                <a:latin typeface="HGP創英角ｺﾞｼｯｸUB" pitchFamily="50" charset="-128"/>
                <a:ea typeface="HGP創英角ｺﾞｼｯｸUB" pitchFamily="50" charset="-128"/>
              </a:rPr>
              <a:t>18</a:t>
            </a:r>
            <a:r>
              <a:rPr lang="ja-JP" altLang="en-US" sz="1200" u="none" dirty="0" smtClean="0">
                <a:latin typeface="HGP創英角ｺﾞｼｯｸUB" pitchFamily="50" charset="-128"/>
                <a:ea typeface="HGP創英角ｺﾞｼｯｸUB" pitchFamily="50" charset="-128"/>
              </a:rPr>
              <a:t>分）　</a:t>
            </a:r>
            <a:r>
              <a:rPr lang="en-US" altLang="ja-JP" sz="1200" u="none" dirty="0" smtClean="0">
                <a:latin typeface="HGP創英角ｺﾞｼｯｸUB" pitchFamily="50" charset="-128"/>
                <a:ea typeface="HGP創英角ｺﾞｼｯｸUB" pitchFamily="50" charset="-128"/>
              </a:rPr>
              <a:t>http://www.unic.or.jp/texts_audiovisual/audio_visual/videos/women/</a:t>
            </a:r>
            <a:endParaRPr lang="en-US" altLang="ja-JP" u="non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08555DCE-A214-48A2-B61B-47189EBB68C2}" type="slidenum">
              <a:rPr lang="en-US" altLang="ja-JP" smtClean="0"/>
              <a:pPr/>
              <a:t>17</a:t>
            </a:fld>
            <a:endParaRPr lang="en-US" altLang="ja-JP"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spcBef>
                <a:spcPct val="50000"/>
              </a:spcBef>
            </a:pPr>
            <a:r>
              <a:rPr lang="ja-JP" altLang="en-US" u="sng" smtClean="0">
                <a:solidFill>
                  <a:schemeClr val="bg2"/>
                </a:solidFill>
              </a:rPr>
              <a:t>アクティビティ</a:t>
            </a:r>
            <a:r>
              <a:rPr lang="en-US" altLang="ja-JP" u="sng" smtClean="0">
                <a:solidFill>
                  <a:schemeClr val="bg2"/>
                </a:solidFill>
              </a:rPr>
              <a:t>4</a:t>
            </a:r>
          </a:p>
          <a:p>
            <a:pPr eaLnBrk="1" hangingPunct="1"/>
            <a:endParaRPr lang="en-US" altLang="ja-JP" smtClean="0"/>
          </a:p>
          <a:p>
            <a:pPr eaLnBrk="1" hangingPunct="1"/>
            <a:r>
              <a:rPr lang="ja-JP" altLang="en-US" smtClean="0"/>
              <a:t>エッセイを読んで、今の自分の気持ちに近いもの３つに○をつけてみよう。</a:t>
            </a:r>
          </a:p>
          <a:p>
            <a:pPr eaLnBrk="1" hangingPunct="1"/>
            <a:r>
              <a:rPr lang="ja-JP" altLang="en-US" smtClean="0"/>
              <a:t>この中になければ、欄外に自分の「気持ち」を書いてみよう。</a:t>
            </a:r>
          </a:p>
          <a:p>
            <a:pPr eaLnBrk="1" hangingPunct="1"/>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18</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endParaRPr lang="en-US" altLang="ja-JP" u="sng" dirty="0" smtClean="0">
              <a:solidFill>
                <a:schemeClr val="bg2"/>
              </a:solidFill>
            </a:endParaRPr>
          </a:p>
          <a:p>
            <a:pPr eaLnBrk="1" hangingPunct="1"/>
            <a:endParaRPr lang="en-US" altLang="ja-JP" u="sng" dirty="0" smtClean="0"/>
          </a:p>
          <a:p>
            <a:r>
              <a:rPr kumimoji="1" lang="ja-JP" altLang="ja-JP" sz="1200" kern="1200" dirty="0" smtClean="0">
                <a:solidFill>
                  <a:schemeClr val="tx1"/>
                </a:solidFill>
                <a:latin typeface="Arial" charset="0"/>
                <a:ea typeface="ＭＳ Ｐ明朝" pitchFamily="18" charset="-128"/>
                <a:cs typeface="+mn-cs"/>
              </a:rPr>
              <a:t>世界には、学校に行けない子どもが</a:t>
            </a:r>
            <a:r>
              <a:rPr kumimoji="1" lang="en-US" altLang="ja-JP" sz="1200" kern="1200" dirty="0" smtClean="0">
                <a:solidFill>
                  <a:schemeClr val="tx1"/>
                </a:solidFill>
                <a:latin typeface="Arial" charset="0"/>
                <a:ea typeface="ＭＳ Ｐ明朝" pitchFamily="18" charset="-128"/>
                <a:cs typeface="+mn-cs"/>
              </a:rPr>
              <a:t>5,700</a:t>
            </a:r>
            <a:r>
              <a:rPr kumimoji="1" lang="ja-JP" altLang="ja-JP" sz="1200" kern="1200" dirty="0" smtClean="0">
                <a:solidFill>
                  <a:schemeClr val="tx1"/>
                </a:solidFill>
                <a:latin typeface="Arial" charset="0"/>
                <a:ea typeface="ＭＳ Ｐ明朝" pitchFamily="18" charset="-128"/>
                <a:cs typeface="+mn-cs"/>
              </a:rPr>
              <a:t>万人。</a:t>
            </a:r>
          </a:p>
          <a:p>
            <a:r>
              <a:rPr kumimoji="1" lang="ja-JP" altLang="ja-JP" sz="1200" kern="1200" dirty="0" smtClean="0">
                <a:solidFill>
                  <a:schemeClr val="tx1"/>
                </a:solidFill>
                <a:latin typeface="Arial" charset="0"/>
                <a:ea typeface="ＭＳ Ｐ明朝" pitchFamily="18" charset="-128"/>
                <a:cs typeface="+mn-cs"/>
              </a:rPr>
              <a:t>世界中の子どもたちの</a:t>
            </a:r>
            <a:r>
              <a:rPr kumimoji="1" lang="en-US" altLang="ja-JP" sz="1200" kern="1200" dirty="0" smtClean="0">
                <a:solidFill>
                  <a:schemeClr val="tx1"/>
                </a:solidFill>
                <a:latin typeface="Arial" charset="0"/>
                <a:ea typeface="ＭＳ Ｐ明朝" pitchFamily="18" charset="-128"/>
                <a:cs typeface="+mn-cs"/>
              </a:rPr>
              <a:t>12</a:t>
            </a:r>
            <a:r>
              <a:rPr kumimoji="1" lang="ja-JP" altLang="ja-JP" sz="1200" kern="1200" dirty="0" smtClean="0">
                <a:solidFill>
                  <a:schemeClr val="tx1"/>
                </a:solidFill>
                <a:latin typeface="Arial" charset="0"/>
                <a:ea typeface="ＭＳ Ｐ明朝" pitchFamily="18" charset="-128"/>
                <a:cs typeface="+mn-cs"/>
              </a:rPr>
              <a:t>人のうち</a:t>
            </a:r>
            <a:r>
              <a:rPr kumimoji="1" lang="en-US" altLang="ja-JP" sz="1200" kern="1200" dirty="0" smtClean="0">
                <a:solidFill>
                  <a:schemeClr val="tx1"/>
                </a:solidFill>
                <a:latin typeface="Arial" charset="0"/>
                <a:ea typeface="ＭＳ Ｐ明朝" pitchFamily="18" charset="-128"/>
                <a:cs typeface="+mn-cs"/>
              </a:rPr>
              <a:t>1</a:t>
            </a:r>
            <a:r>
              <a:rPr kumimoji="1" lang="ja-JP" altLang="ja-JP" sz="1200" kern="1200" dirty="0" smtClean="0">
                <a:solidFill>
                  <a:schemeClr val="tx1"/>
                </a:solidFill>
                <a:latin typeface="Arial" charset="0"/>
                <a:ea typeface="ＭＳ Ｐ明朝" pitchFamily="18" charset="-128"/>
                <a:cs typeface="+mn-cs"/>
              </a:rPr>
              <a:t>人は小学校に通っていません。</a:t>
            </a:r>
          </a:p>
          <a:p>
            <a:r>
              <a:rPr kumimoji="1" lang="ja-JP" altLang="ja-JP" sz="1200" kern="1200" dirty="0" smtClean="0">
                <a:solidFill>
                  <a:schemeClr val="tx1"/>
                </a:solidFill>
                <a:latin typeface="Arial" charset="0"/>
                <a:ea typeface="ＭＳ Ｐ明朝" pitchFamily="18" charset="-128"/>
                <a:cs typeface="+mn-cs"/>
              </a:rPr>
              <a:t>その子どもたちは、世界のどこに住んでいるでしょう？</a:t>
            </a:r>
          </a:p>
          <a:p>
            <a:r>
              <a:rPr kumimoji="1" lang="en-US" altLang="ja-JP" sz="1200" kern="1200" dirty="0" smtClean="0">
                <a:solidFill>
                  <a:schemeClr val="tx1"/>
                </a:solidFill>
                <a:latin typeface="Arial" charset="0"/>
                <a:ea typeface="ＭＳ Ｐ明朝" pitchFamily="18" charset="-128"/>
                <a:cs typeface="+mn-cs"/>
              </a:rPr>
              <a:t>5,700</a:t>
            </a:r>
            <a:r>
              <a:rPr kumimoji="1" lang="ja-JP" altLang="ja-JP" sz="1200" kern="1200" dirty="0" smtClean="0">
                <a:solidFill>
                  <a:schemeClr val="tx1"/>
                </a:solidFill>
                <a:latin typeface="Arial" charset="0"/>
                <a:ea typeface="ＭＳ Ｐ明朝" pitchFamily="18" charset="-128"/>
                <a:cs typeface="+mn-cs"/>
              </a:rPr>
              <a:t>万人の子どもたちを</a:t>
            </a:r>
            <a:r>
              <a:rPr kumimoji="1" lang="en-US" altLang="ja-JP" sz="1200" kern="1200" dirty="0" smtClean="0">
                <a:solidFill>
                  <a:schemeClr val="tx1"/>
                </a:solidFill>
                <a:latin typeface="Arial" charset="0"/>
                <a:ea typeface="ＭＳ Ｐ明朝" pitchFamily="18" charset="-128"/>
                <a:cs typeface="+mn-cs"/>
              </a:rPr>
              <a:t>100</a:t>
            </a:r>
            <a:r>
              <a:rPr kumimoji="1" lang="ja-JP" altLang="ja-JP" sz="1200" kern="1200" dirty="0" smtClean="0">
                <a:solidFill>
                  <a:schemeClr val="tx1"/>
                </a:solidFill>
                <a:latin typeface="Arial" charset="0"/>
                <a:ea typeface="ＭＳ Ｐ明朝" pitchFamily="18" charset="-128"/>
                <a:cs typeface="+mn-cs"/>
              </a:rPr>
              <a:t>人に縮めてみると</a:t>
            </a:r>
            <a:r>
              <a:rPr kumimoji="1" lang="en-US" altLang="ja-JP" sz="1200" kern="1200" dirty="0" smtClean="0">
                <a:solidFill>
                  <a:schemeClr val="tx1"/>
                </a:solidFill>
                <a:latin typeface="Arial" charset="0"/>
                <a:ea typeface="ＭＳ Ｐ明朝" pitchFamily="18" charset="-128"/>
                <a:cs typeface="+mn-cs"/>
              </a:rPr>
              <a:t>‥</a:t>
            </a:r>
          </a:p>
          <a:p>
            <a:endParaRPr kumimoji="1" lang="en-US" altLang="ja-JP" sz="1200" kern="1200" dirty="0" smtClean="0">
              <a:solidFill>
                <a:schemeClr val="tx1"/>
              </a:solidFill>
              <a:latin typeface="Arial" charset="0"/>
              <a:ea typeface="ＭＳ Ｐ明朝" pitchFamily="18" charset="-128"/>
              <a:cs typeface="+mn-cs"/>
            </a:endParaRPr>
          </a:p>
          <a:p>
            <a:r>
              <a:rPr kumimoji="1" lang="en-US" altLang="ja-JP" sz="1200" b="1" kern="1200" dirty="0" smtClean="0">
                <a:solidFill>
                  <a:schemeClr val="tx1"/>
                </a:solidFill>
                <a:latin typeface="Arial" charset="0"/>
                <a:ea typeface="ＭＳ Ｐ明朝" pitchFamily="18" charset="-128"/>
                <a:cs typeface="+mn-cs"/>
              </a:rPr>
              <a:t>52</a:t>
            </a:r>
            <a:r>
              <a:rPr kumimoji="1" lang="ja-JP" altLang="ja-JP" sz="1200" kern="1200" dirty="0" smtClean="0">
                <a:solidFill>
                  <a:schemeClr val="tx1"/>
                </a:solidFill>
                <a:latin typeface="Arial" charset="0"/>
                <a:ea typeface="ＭＳ Ｐ明朝" pitchFamily="18" charset="-128"/>
                <a:cs typeface="+mn-cs"/>
              </a:rPr>
              <a:t>人がサハラ砂漠より南のアフリカに</a:t>
            </a:r>
          </a:p>
          <a:p>
            <a:r>
              <a:rPr kumimoji="1" lang="en-US" altLang="ja-JP" sz="1200" b="1" kern="1200" dirty="0" smtClean="0">
                <a:solidFill>
                  <a:schemeClr val="tx1"/>
                </a:solidFill>
                <a:latin typeface="Arial" charset="0"/>
                <a:ea typeface="ＭＳ Ｐ明朝" pitchFamily="18" charset="-128"/>
                <a:cs typeface="+mn-cs"/>
              </a:rPr>
              <a:t>22</a:t>
            </a:r>
            <a:r>
              <a:rPr kumimoji="1" lang="ja-JP" altLang="ja-JP" sz="1200" kern="1200" dirty="0" smtClean="0">
                <a:solidFill>
                  <a:schemeClr val="tx1"/>
                </a:solidFill>
                <a:latin typeface="Arial" charset="0"/>
                <a:ea typeface="ＭＳ Ｐ明朝" pitchFamily="18" charset="-128"/>
                <a:cs typeface="+mn-cs"/>
              </a:rPr>
              <a:t>人が南アジアと西アジアに</a:t>
            </a:r>
          </a:p>
          <a:p>
            <a:r>
              <a:rPr kumimoji="1" lang="en-US" altLang="ja-JP" sz="1200" b="1" kern="1200" dirty="0" smtClean="0">
                <a:solidFill>
                  <a:schemeClr val="tx1"/>
                </a:solidFill>
                <a:latin typeface="Arial" charset="0"/>
                <a:ea typeface="ＭＳ Ｐ明朝" pitchFamily="18" charset="-128"/>
                <a:cs typeface="+mn-cs"/>
              </a:rPr>
              <a:t>9</a:t>
            </a:r>
            <a:r>
              <a:rPr kumimoji="1" lang="ja-JP" altLang="ja-JP" sz="1200" kern="1200" dirty="0" smtClean="0">
                <a:solidFill>
                  <a:schemeClr val="tx1"/>
                </a:solidFill>
                <a:latin typeface="Arial" charset="0"/>
                <a:ea typeface="ＭＳ Ｐ明朝" pitchFamily="18" charset="-128"/>
                <a:cs typeface="+mn-cs"/>
              </a:rPr>
              <a:t>人が東アジアや太平洋の島々に</a:t>
            </a:r>
          </a:p>
          <a:p>
            <a:r>
              <a:rPr kumimoji="1" lang="en-US" altLang="ja-JP" sz="1200" b="1" kern="1200" dirty="0" smtClean="0">
                <a:solidFill>
                  <a:schemeClr val="tx1"/>
                </a:solidFill>
                <a:latin typeface="Arial" charset="0"/>
                <a:ea typeface="ＭＳ Ｐ明朝" pitchFamily="18" charset="-128"/>
                <a:cs typeface="+mn-cs"/>
              </a:rPr>
              <a:t>8</a:t>
            </a:r>
            <a:r>
              <a:rPr kumimoji="1" lang="ja-JP" altLang="ja-JP" sz="1200" kern="1200" dirty="0" smtClean="0">
                <a:solidFill>
                  <a:schemeClr val="tx1"/>
                </a:solidFill>
                <a:latin typeface="Arial" charset="0"/>
                <a:ea typeface="ＭＳ Ｐ明朝" pitchFamily="18" charset="-128"/>
                <a:cs typeface="+mn-cs"/>
              </a:rPr>
              <a:t>人が中東に</a:t>
            </a:r>
            <a:r>
              <a:rPr lang="ja-JP" altLang="ja-JP" dirty="0" smtClean="0"/>
              <a:t> </a:t>
            </a:r>
            <a:r>
              <a:rPr kumimoji="1" lang="en-US" altLang="ja-JP" sz="1200" b="1" kern="1200" dirty="0" smtClean="0">
                <a:solidFill>
                  <a:schemeClr val="tx1"/>
                </a:solidFill>
                <a:latin typeface="Arial" charset="0"/>
                <a:ea typeface="ＭＳ Ｐ明朝" pitchFamily="18" charset="-128"/>
                <a:cs typeface="+mn-cs"/>
              </a:rPr>
              <a:t>5</a:t>
            </a:r>
            <a:r>
              <a:rPr kumimoji="1" lang="ja-JP" altLang="ja-JP" sz="1200" kern="1200" dirty="0" smtClean="0">
                <a:solidFill>
                  <a:schemeClr val="tx1"/>
                </a:solidFill>
                <a:latin typeface="Arial" charset="0"/>
                <a:ea typeface="ＭＳ Ｐ明朝" pitchFamily="18" charset="-128"/>
                <a:cs typeface="+mn-cs"/>
              </a:rPr>
              <a:t>人が中南米に</a:t>
            </a:r>
          </a:p>
          <a:p>
            <a:r>
              <a:rPr kumimoji="1" lang="en-US" altLang="ja-JP" sz="1200" b="1"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人がヨーロッパと北アメリカに住んでいます。</a:t>
            </a:r>
            <a:endParaRPr kumimoji="1" lang="en-US" altLang="ja-JP" sz="1200" kern="1200" dirty="0" smtClean="0">
              <a:solidFill>
                <a:schemeClr val="tx1"/>
              </a:solidFill>
              <a:latin typeface="Arial" charset="0"/>
              <a:ea typeface="ＭＳ Ｐ明朝" pitchFamily="18" charset="-128"/>
              <a:cs typeface="+mn-cs"/>
            </a:endParaRPr>
          </a:p>
          <a:p>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学校や先生が足りない。家にお金を入れるために働かなくてはいけない。</a:t>
            </a:r>
          </a:p>
          <a:p>
            <a:r>
              <a:rPr kumimoji="1" lang="ja-JP" altLang="ja-JP" sz="1200" kern="1200" dirty="0" smtClean="0">
                <a:solidFill>
                  <a:schemeClr val="tx1"/>
                </a:solidFill>
                <a:latin typeface="Arial" charset="0"/>
                <a:ea typeface="ＭＳ Ｐ明朝" pitchFamily="18" charset="-128"/>
                <a:cs typeface="+mn-cs"/>
              </a:rPr>
              <a:t>女の子だから、障がいがあるから、「学校に行かなくていい」と言われた</a:t>
            </a:r>
            <a:r>
              <a:rPr kumimoji="1" lang="en-US" altLang="ja-JP" sz="1200" kern="1200" dirty="0" smtClean="0">
                <a:solidFill>
                  <a:schemeClr val="tx1"/>
                </a:solidFill>
                <a:latin typeface="Arial" charset="0"/>
                <a:ea typeface="ＭＳ Ｐ明朝" pitchFamily="18" charset="-128"/>
                <a:cs typeface="+mn-cs"/>
              </a:rPr>
              <a:t>‥</a:t>
            </a:r>
            <a:r>
              <a:rPr kumimoji="1" lang="ja-JP" altLang="ja-JP" sz="1200" kern="1200" dirty="0" err="1" smtClean="0">
                <a:solidFill>
                  <a:schemeClr val="tx1"/>
                </a:solidFill>
                <a:latin typeface="Arial" charset="0"/>
                <a:ea typeface="ＭＳ Ｐ明朝" pitchFamily="18" charset="-128"/>
                <a:cs typeface="+mn-cs"/>
              </a:rPr>
              <a:t>。</a:t>
            </a:r>
            <a:endParaRPr kumimoji="1" lang="ja-JP" altLang="ja-JP" sz="1200" kern="1200" dirty="0" smtClean="0">
              <a:solidFill>
                <a:schemeClr val="tx1"/>
              </a:solidFill>
              <a:latin typeface="Arial" charset="0"/>
              <a:ea typeface="ＭＳ Ｐ明朝" pitchFamily="18" charset="-128"/>
              <a:cs typeface="+mn-cs"/>
            </a:endParaRPr>
          </a:p>
          <a:p>
            <a:r>
              <a:rPr kumimoji="1" lang="ja-JP" altLang="ja-JP" sz="1200" kern="1200" dirty="0" smtClean="0">
                <a:solidFill>
                  <a:schemeClr val="tx1"/>
                </a:solidFill>
                <a:latin typeface="Arial" charset="0"/>
                <a:ea typeface="ＭＳ Ｐ明朝" pitchFamily="18" charset="-128"/>
                <a:cs typeface="+mn-cs"/>
              </a:rPr>
              <a:t>さまざまな理由で、子どもたちは学校に通うことができません。</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19</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endParaRPr lang="en-US" altLang="ja-JP" u="sng" dirty="0" smtClean="0">
              <a:solidFill>
                <a:schemeClr val="bg2"/>
              </a:solidFill>
            </a:endParaRPr>
          </a:p>
          <a:p>
            <a:pPr eaLnBrk="1" hangingPunct="1"/>
            <a:endParaRPr lang="en-US" altLang="ja-JP" u="sng" dirty="0" smtClean="0"/>
          </a:p>
          <a:p>
            <a:r>
              <a:rPr kumimoji="1" lang="ja-JP" altLang="ja-JP" sz="1200" kern="1200" dirty="0" smtClean="0">
                <a:solidFill>
                  <a:schemeClr val="tx1"/>
                </a:solidFill>
                <a:latin typeface="Arial" charset="0"/>
                <a:ea typeface="ＭＳ Ｐ明朝" pitchFamily="18" charset="-128"/>
                <a:cs typeface="+mn-cs"/>
              </a:rPr>
              <a:t>日本政府は「世界の教育支援」のために</a:t>
            </a:r>
          </a:p>
          <a:p>
            <a:r>
              <a:rPr kumimoji="1" lang="en-US" altLang="ja-JP" sz="1200" kern="1200" dirty="0" smtClean="0">
                <a:solidFill>
                  <a:schemeClr val="tx1"/>
                </a:solidFill>
                <a:latin typeface="Arial" charset="0"/>
                <a:ea typeface="ＭＳ Ｐ明朝" pitchFamily="18" charset="-128"/>
                <a:cs typeface="+mn-cs"/>
              </a:rPr>
              <a:t>2011</a:t>
            </a:r>
            <a:r>
              <a:rPr kumimoji="1" lang="ja-JP" altLang="ja-JP" sz="1200" kern="1200" dirty="0" smtClean="0">
                <a:solidFill>
                  <a:schemeClr val="tx1"/>
                </a:solidFill>
                <a:latin typeface="Arial" charset="0"/>
                <a:ea typeface="ＭＳ Ｐ明朝" pitchFamily="18" charset="-128"/>
                <a:cs typeface="+mn-cs"/>
              </a:rPr>
              <a:t>年には政府開発援助（</a:t>
            </a:r>
            <a:r>
              <a:rPr kumimoji="1" lang="en-US" altLang="ja-JP" sz="1200" kern="1200" dirty="0" smtClean="0">
                <a:solidFill>
                  <a:schemeClr val="tx1"/>
                </a:solidFill>
                <a:latin typeface="Arial" charset="0"/>
                <a:ea typeface="ＭＳ Ｐ明朝" pitchFamily="18" charset="-128"/>
                <a:cs typeface="+mn-cs"/>
              </a:rPr>
              <a:t>ODA</a:t>
            </a:r>
            <a:r>
              <a:rPr kumimoji="1" lang="ja-JP" altLang="ja-JP" sz="1200" kern="1200" dirty="0" smtClean="0">
                <a:solidFill>
                  <a:schemeClr val="tx1"/>
                </a:solidFill>
                <a:latin typeface="Arial" charset="0"/>
                <a:ea typeface="ＭＳ Ｐ明朝" pitchFamily="18" charset="-128"/>
                <a:cs typeface="+mn-cs"/>
              </a:rPr>
              <a:t>）</a:t>
            </a:r>
            <a:r>
              <a:rPr kumimoji="1" lang="en-US" altLang="ja-JP" sz="1200" kern="1200" dirty="0" smtClean="0">
                <a:solidFill>
                  <a:schemeClr val="tx1"/>
                </a:solidFill>
                <a:latin typeface="Arial" charset="0"/>
                <a:ea typeface="ＭＳ Ｐ明朝" pitchFamily="18" charset="-128"/>
                <a:cs typeface="+mn-cs"/>
              </a:rPr>
              <a:t>920</a:t>
            </a:r>
            <a:r>
              <a:rPr kumimoji="1" lang="ja-JP" altLang="ja-JP" sz="1200" kern="1200" dirty="0" smtClean="0">
                <a:solidFill>
                  <a:schemeClr val="tx1"/>
                </a:solidFill>
                <a:latin typeface="Arial" charset="0"/>
                <a:ea typeface="ＭＳ Ｐ明朝" pitchFamily="18" charset="-128"/>
                <a:cs typeface="+mn-cs"/>
              </a:rPr>
              <a:t>億円を援助しています。</a:t>
            </a:r>
          </a:p>
          <a:p>
            <a:r>
              <a:rPr kumimoji="1" lang="ja-JP" altLang="ja-JP" sz="1200" kern="1200" dirty="0" smtClean="0">
                <a:solidFill>
                  <a:schemeClr val="tx1"/>
                </a:solidFill>
                <a:latin typeface="Arial" charset="0"/>
                <a:ea typeface="ＭＳ Ｐ明朝" pitchFamily="18" charset="-128"/>
                <a:cs typeface="+mn-cs"/>
              </a:rPr>
              <a:t>そのお金は、どこに・どのくらい使われていると思いますか？</a:t>
            </a:r>
          </a:p>
          <a:p>
            <a:r>
              <a:rPr kumimoji="1" lang="en-US" altLang="ja-JP" sz="1200" kern="1200" dirty="0" smtClean="0">
                <a:solidFill>
                  <a:schemeClr val="tx1"/>
                </a:solidFill>
                <a:latin typeface="Arial" charset="0"/>
                <a:ea typeface="ＭＳ Ｐ明朝" pitchFamily="18" charset="-128"/>
                <a:cs typeface="+mn-cs"/>
              </a:rPr>
              <a:t>920</a:t>
            </a:r>
            <a:r>
              <a:rPr kumimoji="1" lang="ja-JP" altLang="ja-JP" sz="1200" kern="1200" dirty="0" smtClean="0">
                <a:solidFill>
                  <a:schemeClr val="tx1"/>
                </a:solidFill>
                <a:latin typeface="Arial" charset="0"/>
                <a:ea typeface="ＭＳ Ｐ明朝" pitchFamily="18" charset="-128"/>
                <a:cs typeface="+mn-cs"/>
              </a:rPr>
              <a:t>億円の援助額を</a:t>
            </a:r>
            <a:r>
              <a:rPr kumimoji="1" lang="en-US" altLang="ja-JP" sz="1200" kern="1200" dirty="0" smtClean="0">
                <a:solidFill>
                  <a:schemeClr val="tx1"/>
                </a:solidFill>
                <a:latin typeface="Arial" charset="0"/>
                <a:ea typeface="ＭＳ Ｐ明朝" pitchFamily="18" charset="-128"/>
                <a:cs typeface="+mn-cs"/>
              </a:rPr>
              <a:t>100</a:t>
            </a:r>
            <a:r>
              <a:rPr kumimoji="1" lang="ja-JP" altLang="ja-JP" sz="1200" kern="1200" dirty="0" smtClean="0">
                <a:solidFill>
                  <a:schemeClr val="tx1"/>
                </a:solidFill>
                <a:latin typeface="Arial" charset="0"/>
                <a:ea typeface="ＭＳ Ｐ明朝" pitchFamily="18" charset="-128"/>
                <a:cs typeface="+mn-cs"/>
              </a:rPr>
              <a:t>万円に縮めてみて、どこに・どのくらい使われているのか、予想してみよう！</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20</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endParaRPr lang="en-US" altLang="ja-JP" u="sng" dirty="0" smtClean="0">
              <a:solidFill>
                <a:schemeClr val="bg2"/>
              </a:solidFill>
            </a:endParaRPr>
          </a:p>
          <a:p>
            <a:pPr eaLnBrk="1" hangingPunct="1"/>
            <a:endParaRPr lang="en-US" altLang="ja-JP" u="sng"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b="0" kern="1200" dirty="0" smtClean="0">
                <a:solidFill>
                  <a:schemeClr val="tx1"/>
                </a:solidFill>
                <a:latin typeface="Arial" charset="0"/>
                <a:ea typeface="ＭＳ Ｐ明朝" pitchFamily="18" charset="-128"/>
                <a:cs typeface="+mn-cs"/>
              </a:rPr>
              <a:t>日本政府の「教育援助」を</a:t>
            </a:r>
            <a:r>
              <a:rPr kumimoji="1" lang="en-US" altLang="ja-JP" sz="1200" b="0" kern="1200" dirty="0" smtClean="0">
                <a:solidFill>
                  <a:schemeClr val="tx1"/>
                </a:solidFill>
                <a:latin typeface="Arial" charset="0"/>
                <a:ea typeface="ＭＳ Ｐ明朝" pitchFamily="18" charset="-128"/>
                <a:cs typeface="+mn-cs"/>
              </a:rPr>
              <a:t>100</a:t>
            </a:r>
            <a:r>
              <a:rPr kumimoji="1" lang="ja-JP" altLang="ja-JP" sz="1200" b="0" kern="1200" dirty="0" smtClean="0">
                <a:solidFill>
                  <a:schemeClr val="tx1"/>
                </a:solidFill>
                <a:latin typeface="Arial" charset="0"/>
                <a:ea typeface="ＭＳ Ｐ明朝" pitchFamily="18" charset="-128"/>
                <a:cs typeface="+mn-cs"/>
              </a:rPr>
              <a:t>万円とすると…</a:t>
            </a:r>
            <a:endParaRPr lang="en-US" altLang="ja-JP" b="0" u="sng" dirty="0" smtClean="0"/>
          </a:p>
          <a:p>
            <a:r>
              <a:rPr kumimoji="1" lang="en-US" altLang="ja-JP" sz="1200" b="1" kern="1200" dirty="0" smtClean="0">
                <a:solidFill>
                  <a:schemeClr val="tx1"/>
                </a:solidFill>
                <a:latin typeface="Arial" charset="0"/>
                <a:ea typeface="ＭＳ Ｐ明朝" pitchFamily="18" charset="-128"/>
                <a:cs typeface="+mn-cs"/>
              </a:rPr>
              <a:t>22</a:t>
            </a:r>
            <a:r>
              <a:rPr kumimoji="1" lang="ja-JP" altLang="ja-JP" sz="1200" kern="1200" dirty="0" smtClean="0">
                <a:solidFill>
                  <a:schemeClr val="tx1"/>
                </a:solidFill>
                <a:latin typeface="Arial" charset="0"/>
                <a:ea typeface="ＭＳ Ｐ明朝" pitchFamily="18" charset="-128"/>
                <a:cs typeface="+mn-cs"/>
              </a:rPr>
              <a:t>万円がサハラ砂漠より南のアフリカに</a:t>
            </a:r>
          </a:p>
          <a:p>
            <a:r>
              <a:rPr kumimoji="1" lang="en-US" altLang="ja-JP" sz="1200" b="1" kern="1200" dirty="0" smtClean="0">
                <a:solidFill>
                  <a:schemeClr val="tx1"/>
                </a:solidFill>
                <a:latin typeface="Arial" charset="0"/>
                <a:ea typeface="ＭＳ Ｐ明朝" pitchFamily="18" charset="-128"/>
                <a:cs typeface="+mn-cs"/>
              </a:rPr>
              <a:t>11</a:t>
            </a:r>
            <a:r>
              <a:rPr kumimoji="1" lang="ja-JP" altLang="ja-JP" sz="1200" kern="1200" dirty="0" smtClean="0">
                <a:solidFill>
                  <a:schemeClr val="tx1"/>
                </a:solidFill>
                <a:latin typeface="Arial" charset="0"/>
                <a:ea typeface="ＭＳ Ｐ明朝" pitchFamily="18" charset="-128"/>
                <a:cs typeface="+mn-cs"/>
              </a:rPr>
              <a:t>万円が南アジアと西アジアに</a:t>
            </a:r>
          </a:p>
          <a:p>
            <a:r>
              <a:rPr kumimoji="1" lang="en-US" altLang="ja-JP" sz="1200" b="1" kern="1200" dirty="0" smtClean="0">
                <a:solidFill>
                  <a:schemeClr val="tx1"/>
                </a:solidFill>
                <a:latin typeface="Arial" charset="0"/>
                <a:ea typeface="ＭＳ Ｐ明朝" pitchFamily="18" charset="-128"/>
                <a:cs typeface="+mn-cs"/>
              </a:rPr>
              <a:t>55</a:t>
            </a:r>
            <a:r>
              <a:rPr kumimoji="1" lang="ja-JP" altLang="ja-JP" sz="1200" kern="1200" dirty="0" smtClean="0">
                <a:solidFill>
                  <a:schemeClr val="tx1"/>
                </a:solidFill>
                <a:latin typeface="Arial" charset="0"/>
                <a:ea typeface="ＭＳ Ｐ明朝" pitchFamily="18" charset="-128"/>
                <a:cs typeface="+mn-cs"/>
              </a:rPr>
              <a:t>万円が東アジアや太平洋の島々に</a:t>
            </a:r>
          </a:p>
          <a:p>
            <a:r>
              <a:rPr kumimoji="1" lang="en-US" altLang="ja-JP" sz="1200" b="1"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万円が中東に</a:t>
            </a:r>
          </a:p>
          <a:p>
            <a:r>
              <a:rPr kumimoji="1" lang="en-US" altLang="ja-JP" sz="1200" b="1" kern="1200" dirty="0" smtClean="0">
                <a:solidFill>
                  <a:schemeClr val="tx1"/>
                </a:solidFill>
                <a:latin typeface="Arial" charset="0"/>
                <a:ea typeface="ＭＳ Ｐ明朝" pitchFamily="18" charset="-128"/>
                <a:cs typeface="+mn-cs"/>
              </a:rPr>
              <a:t>5</a:t>
            </a:r>
            <a:r>
              <a:rPr kumimoji="1" lang="ja-JP" altLang="ja-JP" sz="1200" kern="1200" dirty="0" smtClean="0">
                <a:solidFill>
                  <a:schemeClr val="tx1"/>
                </a:solidFill>
                <a:latin typeface="Arial" charset="0"/>
                <a:ea typeface="ＭＳ Ｐ明朝" pitchFamily="18" charset="-128"/>
                <a:cs typeface="+mn-cs"/>
              </a:rPr>
              <a:t>万円が中南米に援助されています。</a:t>
            </a:r>
          </a:p>
          <a:p>
            <a:r>
              <a:rPr kumimoji="1" lang="ja-JP" altLang="ja-JP" sz="1200" kern="1200" dirty="0" smtClean="0">
                <a:solidFill>
                  <a:schemeClr val="tx1"/>
                </a:solidFill>
                <a:latin typeface="Arial" charset="0"/>
                <a:ea typeface="ＭＳ Ｐ明朝" pitchFamily="18" charset="-128"/>
                <a:cs typeface="+mn-cs"/>
              </a:rPr>
              <a:t>ヨーロッパと北アメリカにはほとんど援助はなく、</a:t>
            </a:r>
          </a:p>
          <a:p>
            <a:r>
              <a:rPr kumimoji="1" lang="en-US" altLang="ja-JP" sz="1200" b="1"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万円は地域を指定しない援助などです。</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48FFCFF8-D883-49EE-B8F2-ED92852B6DC4}" type="slidenum">
              <a:rPr lang="en-US" altLang="ja-JP" smtClean="0"/>
              <a:pPr/>
              <a:t>3</a:t>
            </a:fld>
            <a:endParaRPr lang="en-US" altLang="ja-JP"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ja-JP" altLang="en-US" dirty="0" smtClean="0"/>
              <a:t>答：</a:t>
            </a:r>
            <a:r>
              <a:rPr lang="en-US" altLang="ja-JP" b="1" dirty="0" smtClean="0"/>
              <a:t>B.  12</a:t>
            </a:r>
            <a:r>
              <a:rPr lang="ja-JP" altLang="en-US" dirty="0" smtClean="0"/>
              <a:t>人に</a:t>
            </a:r>
            <a:r>
              <a:rPr lang="en-US" altLang="ja-JP" b="1" dirty="0" smtClean="0"/>
              <a:t>1</a:t>
            </a:r>
            <a:r>
              <a:rPr lang="ja-JP" altLang="en-US" dirty="0" smtClean="0"/>
              <a:t>人</a:t>
            </a:r>
          </a:p>
          <a:p>
            <a:pPr eaLnBrk="1" hangingPunct="1"/>
            <a:r>
              <a:rPr lang="ja-JP" altLang="en-US" dirty="0" smtClean="0"/>
              <a:t>途上国の人々、政府や国際社会は、教育予算の増加、学費の廃止、教員の質向上などに努め、学校に行けない子どもは、</a:t>
            </a:r>
            <a:r>
              <a:rPr lang="en-US" altLang="ja-JP" dirty="0" smtClean="0"/>
              <a:t>1999</a:t>
            </a:r>
            <a:r>
              <a:rPr lang="ja-JP" altLang="en-US" dirty="0" smtClean="0"/>
              <a:t>年に比べて</a:t>
            </a:r>
            <a:r>
              <a:rPr lang="en-US" altLang="ja-JP" dirty="0" smtClean="0"/>
              <a:t>5,000</a:t>
            </a:r>
            <a:r>
              <a:rPr lang="ja-JP" altLang="en-US" dirty="0" smtClean="0"/>
              <a:t>万人も減少しました。しかし、この減少のうち</a:t>
            </a:r>
            <a:r>
              <a:rPr lang="en-US" altLang="ja-JP" dirty="0" smtClean="0"/>
              <a:t>4</a:t>
            </a:r>
            <a:r>
              <a:rPr lang="ja-JP" altLang="en-US" dirty="0" smtClean="0"/>
              <a:t>分の</a:t>
            </a:r>
            <a:r>
              <a:rPr lang="en-US" altLang="ja-JP" dirty="0" smtClean="0"/>
              <a:t>3</a:t>
            </a:r>
            <a:r>
              <a:rPr lang="ja-JP" altLang="en-US" dirty="0" smtClean="0"/>
              <a:t>は</a:t>
            </a:r>
            <a:r>
              <a:rPr lang="en-US" altLang="ja-JP" dirty="0" smtClean="0"/>
              <a:t>1999</a:t>
            </a:r>
            <a:r>
              <a:rPr lang="ja-JP" altLang="en-US" dirty="0" smtClean="0"/>
              <a:t>年から</a:t>
            </a:r>
            <a:r>
              <a:rPr lang="en-US" altLang="ja-JP" dirty="0" smtClean="0"/>
              <a:t>2004</a:t>
            </a:r>
            <a:r>
              <a:rPr lang="ja-JP" altLang="en-US" dirty="0" smtClean="0"/>
              <a:t>年の間に達成されたものであり、特に金融危機が起こった</a:t>
            </a:r>
            <a:r>
              <a:rPr lang="en-US" altLang="ja-JP" dirty="0" smtClean="0"/>
              <a:t>2008</a:t>
            </a:r>
            <a:r>
              <a:rPr lang="ja-JP" altLang="en-US" dirty="0" smtClean="0"/>
              <a:t>年以降、</a:t>
            </a:r>
            <a:r>
              <a:rPr lang="en-US" altLang="ja-JP" dirty="0" smtClean="0"/>
              <a:t>2010</a:t>
            </a:r>
            <a:r>
              <a:rPr lang="ja-JP" altLang="en-US" dirty="0" smtClean="0"/>
              <a:t>年にかけては、進展はほとんど見られていません。学校に通えていない子ども</a:t>
            </a:r>
            <a:r>
              <a:rPr lang="en-US" altLang="ja-JP" dirty="0" smtClean="0"/>
              <a:t>100</a:t>
            </a:r>
            <a:r>
              <a:rPr lang="ja-JP" altLang="en-US" dirty="0" smtClean="0"/>
              <a:t>人のうち</a:t>
            </a:r>
            <a:r>
              <a:rPr lang="en-US" altLang="ja-JP" dirty="0" smtClean="0"/>
              <a:t>47</a:t>
            </a:r>
            <a:r>
              <a:rPr lang="ja-JP" altLang="en-US" dirty="0" smtClean="0"/>
              <a:t>人は今後も就学する見込みがありません。</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21</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endParaRPr lang="en-US" altLang="ja-JP" u="sng" dirty="0" smtClean="0">
              <a:solidFill>
                <a:schemeClr val="bg2"/>
              </a:solidFill>
            </a:endParaRPr>
          </a:p>
          <a:p>
            <a:pPr eaLnBrk="1" hangingPunct="1"/>
            <a:endParaRPr lang="en-US" altLang="ja-JP" u="sng"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b="0" kern="1200" dirty="0" smtClean="0">
                <a:solidFill>
                  <a:schemeClr val="tx1"/>
                </a:solidFill>
                <a:latin typeface="Arial" charset="0"/>
                <a:ea typeface="ＭＳ Ｐ明朝" pitchFamily="18" charset="-128"/>
                <a:cs typeface="+mn-cs"/>
              </a:rPr>
              <a:t>日本政府の「教育援助」を</a:t>
            </a:r>
            <a:r>
              <a:rPr kumimoji="1" lang="en-US" altLang="ja-JP" sz="1200" b="0" kern="1200" dirty="0" smtClean="0">
                <a:solidFill>
                  <a:schemeClr val="tx1"/>
                </a:solidFill>
                <a:latin typeface="Arial" charset="0"/>
                <a:ea typeface="ＭＳ Ｐ明朝" pitchFamily="18" charset="-128"/>
                <a:cs typeface="+mn-cs"/>
              </a:rPr>
              <a:t>100</a:t>
            </a:r>
            <a:r>
              <a:rPr kumimoji="1" lang="ja-JP" altLang="ja-JP" sz="1200" b="0" kern="1200" dirty="0" smtClean="0">
                <a:solidFill>
                  <a:schemeClr val="tx1"/>
                </a:solidFill>
                <a:latin typeface="Arial" charset="0"/>
                <a:ea typeface="ＭＳ Ｐ明朝" pitchFamily="18" charset="-128"/>
                <a:cs typeface="+mn-cs"/>
              </a:rPr>
              <a:t>万円とすると…</a:t>
            </a:r>
            <a:endParaRPr lang="en-US" altLang="ja-JP" b="0" u="sng" dirty="0" smtClean="0"/>
          </a:p>
          <a:p>
            <a:r>
              <a:rPr kumimoji="1" lang="en-US" altLang="ja-JP" sz="1200" b="1" kern="1200" dirty="0" smtClean="0">
                <a:solidFill>
                  <a:schemeClr val="tx1"/>
                </a:solidFill>
                <a:latin typeface="Arial" charset="0"/>
                <a:ea typeface="ＭＳ Ｐ明朝" pitchFamily="18" charset="-128"/>
                <a:cs typeface="+mn-cs"/>
              </a:rPr>
              <a:t>22</a:t>
            </a:r>
            <a:r>
              <a:rPr kumimoji="1" lang="ja-JP" altLang="ja-JP" sz="1200" kern="1200" dirty="0" smtClean="0">
                <a:solidFill>
                  <a:schemeClr val="tx1"/>
                </a:solidFill>
                <a:latin typeface="Arial" charset="0"/>
                <a:ea typeface="ＭＳ Ｐ明朝" pitchFamily="18" charset="-128"/>
                <a:cs typeface="+mn-cs"/>
              </a:rPr>
              <a:t>万円がサハラ砂漠より南のアフリカに</a:t>
            </a:r>
          </a:p>
          <a:p>
            <a:r>
              <a:rPr kumimoji="1" lang="en-US" altLang="ja-JP" sz="1200" b="1" kern="1200" dirty="0" smtClean="0">
                <a:solidFill>
                  <a:schemeClr val="tx1"/>
                </a:solidFill>
                <a:latin typeface="Arial" charset="0"/>
                <a:ea typeface="ＭＳ Ｐ明朝" pitchFamily="18" charset="-128"/>
                <a:cs typeface="+mn-cs"/>
              </a:rPr>
              <a:t>11</a:t>
            </a:r>
            <a:r>
              <a:rPr kumimoji="1" lang="ja-JP" altLang="ja-JP" sz="1200" kern="1200" dirty="0" smtClean="0">
                <a:solidFill>
                  <a:schemeClr val="tx1"/>
                </a:solidFill>
                <a:latin typeface="Arial" charset="0"/>
                <a:ea typeface="ＭＳ Ｐ明朝" pitchFamily="18" charset="-128"/>
                <a:cs typeface="+mn-cs"/>
              </a:rPr>
              <a:t>万円が南アジアと西アジアに</a:t>
            </a:r>
          </a:p>
          <a:p>
            <a:r>
              <a:rPr kumimoji="1" lang="en-US" altLang="ja-JP" sz="1200" b="1" kern="1200" dirty="0" smtClean="0">
                <a:solidFill>
                  <a:schemeClr val="tx1"/>
                </a:solidFill>
                <a:latin typeface="Arial" charset="0"/>
                <a:ea typeface="ＭＳ Ｐ明朝" pitchFamily="18" charset="-128"/>
                <a:cs typeface="+mn-cs"/>
              </a:rPr>
              <a:t>55</a:t>
            </a:r>
            <a:r>
              <a:rPr kumimoji="1" lang="ja-JP" altLang="ja-JP" sz="1200" kern="1200" dirty="0" smtClean="0">
                <a:solidFill>
                  <a:schemeClr val="tx1"/>
                </a:solidFill>
                <a:latin typeface="Arial" charset="0"/>
                <a:ea typeface="ＭＳ Ｐ明朝" pitchFamily="18" charset="-128"/>
                <a:cs typeface="+mn-cs"/>
              </a:rPr>
              <a:t>万円が東アジアや太平洋の島々に</a:t>
            </a:r>
          </a:p>
          <a:p>
            <a:r>
              <a:rPr kumimoji="1" lang="en-US" altLang="ja-JP" sz="1200" b="1"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万円が中東に</a:t>
            </a:r>
          </a:p>
          <a:p>
            <a:r>
              <a:rPr kumimoji="1" lang="en-US" altLang="ja-JP" sz="1200" b="1" kern="1200" dirty="0" smtClean="0">
                <a:solidFill>
                  <a:schemeClr val="tx1"/>
                </a:solidFill>
                <a:latin typeface="Arial" charset="0"/>
                <a:ea typeface="ＭＳ Ｐ明朝" pitchFamily="18" charset="-128"/>
                <a:cs typeface="+mn-cs"/>
              </a:rPr>
              <a:t>5</a:t>
            </a:r>
            <a:r>
              <a:rPr kumimoji="1" lang="ja-JP" altLang="ja-JP" sz="1200" kern="1200" dirty="0" smtClean="0">
                <a:solidFill>
                  <a:schemeClr val="tx1"/>
                </a:solidFill>
                <a:latin typeface="Arial" charset="0"/>
                <a:ea typeface="ＭＳ Ｐ明朝" pitchFamily="18" charset="-128"/>
                <a:cs typeface="+mn-cs"/>
              </a:rPr>
              <a:t>万円が中南米に援助されています。</a:t>
            </a:r>
          </a:p>
          <a:p>
            <a:r>
              <a:rPr kumimoji="1" lang="ja-JP" altLang="ja-JP" sz="1200" kern="1200" dirty="0" smtClean="0">
                <a:solidFill>
                  <a:schemeClr val="tx1"/>
                </a:solidFill>
                <a:latin typeface="Arial" charset="0"/>
                <a:ea typeface="ＭＳ Ｐ明朝" pitchFamily="18" charset="-128"/>
                <a:cs typeface="+mn-cs"/>
              </a:rPr>
              <a:t>ヨーロッパと北アメリカにはほとんど援助はなく、</a:t>
            </a:r>
          </a:p>
          <a:p>
            <a:r>
              <a:rPr kumimoji="1" lang="en-US" altLang="ja-JP" sz="1200" b="1"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万円は地域を指定しない援助などです。</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22</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endParaRPr lang="en-US" altLang="ja-JP" u="sng" dirty="0" smtClean="0">
              <a:solidFill>
                <a:schemeClr val="bg2"/>
              </a:solidFill>
            </a:endParaRPr>
          </a:p>
          <a:p>
            <a:pPr eaLnBrk="1" hangingPunct="1"/>
            <a:endParaRPr lang="en-US" altLang="ja-JP" u="sng"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b="0" kern="1200" dirty="0" smtClean="0">
                <a:solidFill>
                  <a:schemeClr val="tx1"/>
                </a:solidFill>
                <a:latin typeface="Arial" charset="0"/>
                <a:ea typeface="ＭＳ Ｐ明朝" pitchFamily="18" charset="-128"/>
                <a:cs typeface="+mn-cs"/>
              </a:rPr>
              <a:t>日本政府の「教育援助」を</a:t>
            </a:r>
            <a:r>
              <a:rPr kumimoji="1" lang="en-US" altLang="ja-JP" sz="1200" b="0" kern="1200" dirty="0" smtClean="0">
                <a:solidFill>
                  <a:schemeClr val="tx1"/>
                </a:solidFill>
                <a:latin typeface="Arial" charset="0"/>
                <a:ea typeface="ＭＳ Ｐ明朝" pitchFamily="18" charset="-128"/>
                <a:cs typeface="+mn-cs"/>
              </a:rPr>
              <a:t>100</a:t>
            </a:r>
            <a:r>
              <a:rPr kumimoji="1" lang="ja-JP" altLang="ja-JP" sz="1200" b="0" kern="1200" dirty="0" smtClean="0">
                <a:solidFill>
                  <a:schemeClr val="tx1"/>
                </a:solidFill>
                <a:latin typeface="Arial" charset="0"/>
                <a:ea typeface="ＭＳ Ｐ明朝" pitchFamily="18" charset="-128"/>
                <a:cs typeface="+mn-cs"/>
              </a:rPr>
              <a:t>万円とすると…</a:t>
            </a:r>
            <a:endParaRPr lang="en-US" altLang="ja-JP" b="0" u="sng" dirty="0" smtClean="0"/>
          </a:p>
          <a:p>
            <a:r>
              <a:rPr kumimoji="1" lang="en-US" altLang="ja-JP" sz="1200" b="1" kern="1200" dirty="0" smtClean="0">
                <a:solidFill>
                  <a:schemeClr val="tx1"/>
                </a:solidFill>
                <a:latin typeface="Arial" charset="0"/>
                <a:ea typeface="ＭＳ Ｐ明朝" pitchFamily="18" charset="-128"/>
                <a:cs typeface="+mn-cs"/>
              </a:rPr>
              <a:t>22</a:t>
            </a:r>
            <a:r>
              <a:rPr kumimoji="1" lang="ja-JP" altLang="ja-JP" sz="1200" kern="1200" dirty="0" smtClean="0">
                <a:solidFill>
                  <a:schemeClr val="tx1"/>
                </a:solidFill>
                <a:latin typeface="Arial" charset="0"/>
                <a:ea typeface="ＭＳ Ｐ明朝" pitchFamily="18" charset="-128"/>
                <a:cs typeface="+mn-cs"/>
              </a:rPr>
              <a:t>万円がサハラ砂漠より南のアフリカに</a:t>
            </a:r>
          </a:p>
          <a:p>
            <a:r>
              <a:rPr kumimoji="1" lang="en-US" altLang="ja-JP" sz="1200" b="1" kern="1200" dirty="0" smtClean="0">
                <a:solidFill>
                  <a:schemeClr val="tx1"/>
                </a:solidFill>
                <a:latin typeface="Arial" charset="0"/>
                <a:ea typeface="ＭＳ Ｐ明朝" pitchFamily="18" charset="-128"/>
                <a:cs typeface="+mn-cs"/>
              </a:rPr>
              <a:t>11</a:t>
            </a:r>
            <a:r>
              <a:rPr kumimoji="1" lang="ja-JP" altLang="ja-JP" sz="1200" kern="1200" dirty="0" smtClean="0">
                <a:solidFill>
                  <a:schemeClr val="tx1"/>
                </a:solidFill>
                <a:latin typeface="Arial" charset="0"/>
                <a:ea typeface="ＭＳ Ｐ明朝" pitchFamily="18" charset="-128"/>
                <a:cs typeface="+mn-cs"/>
              </a:rPr>
              <a:t>万円が南アジアと西アジアに</a:t>
            </a:r>
          </a:p>
          <a:p>
            <a:r>
              <a:rPr kumimoji="1" lang="en-US" altLang="ja-JP" sz="1200" b="1" kern="1200" dirty="0" smtClean="0">
                <a:solidFill>
                  <a:schemeClr val="tx1"/>
                </a:solidFill>
                <a:latin typeface="Arial" charset="0"/>
                <a:ea typeface="ＭＳ Ｐ明朝" pitchFamily="18" charset="-128"/>
                <a:cs typeface="+mn-cs"/>
              </a:rPr>
              <a:t>55</a:t>
            </a:r>
            <a:r>
              <a:rPr kumimoji="1" lang="ja-JP" altLang="ja-JP" sz="1200" kern="1200" dirty="0" smtClean="0">
                <a:solidFill>
                  <a:schemeClr val="tx1"/>
                </a:solidFill>
                <a:latin typeface="Arial" charset="0"/>
                <a:ea typeface="ＭＳ Ｐ明朝" pitchFamily="18" charset="-128"/>
                <a:cs typeface="+mn-cs"/>
              </a:rPr>
              <a:t>万円が東アジアや太平洋の島々に</a:t>
            </a:r>
          </a:p>
          <a:p>
            <a:r>
              <a:rPr kumimoji="1" lang="en-US" altLang="ja-JP" sz="1200" b="1"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万円が中東に</a:t>
            </a:r>
          </a:p>
          <a:p>
            <a:r>
              <a:rPr kumimoji="1" lang="en-US" altLang="ja-JP" sz="1200" b="1" kern="1200" dirty="0" smtClean="0">
                <a:solidFill>
                  <a:schemeClr val="tx1"/>
                </a:solidFill>
                <a:latin typeface="Arial" charset="0"/>
                <a:ea typeface="ＭＳ Ｐ明朝" pitchFamily="18" charset="-128"/>
                <a:cs typeface="+mn-cs"/>
              </a:rPr>
              <a:t>5</a:t>
            </a:r>
            <a:r>
              <a:rPr kumimoji="1" lang="ja-JP" altLang="ja-JP" sz="1200" kern="1200" dirty="0" smtClean="0">
                <a:solidFill>
                  <a:schemeClr val="tx1"/>
                </a:solidFill>
                <a:latin typeface="Arial" charset="0"/>
                <a:ea typeface="ＭＳ Ｐ明朝" pitchFamily="18" charset="-128"/>
                <a:cs typeface="+mn-cs"/>
              </a:rPr>
              <a:t>万円が中南米に援助されています。</a:t>
            </a:r>
          </a:p>
          <a:p>
            <a:r>
              <a:rPr kumimoji="1" lang="ja-JP" altLang="ja-JP" sz="1200" kern="1200" dirty="0" smtClean="0">
                <a:solidFill>
                  <a:schemeClr val="tx1"/>
                </a:solidFill>
                <a:latin typeface="Arial" charset="0"/>
                <a:ea typeface="ＭＳ Ｐ明朝" pitchFamily="18" charset="-128"/>
                <a:cs typeface="+mn-cs"/>
              </a:rPr>
              <a:t>ヨーロッパと北アメリカにはほとんど援助はなく、</a:t>
            </a:r>
          </a:p>
          <a:p>
            <a:r>
              <a:rPr kumimoji="1" lang="en-US" altLang="ja-JP" sz="1200" b="1"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万円は地域を指定しない援助などです。</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4A6569F-55BE-4F28-ACF5-9E5739466018}" type="slidenum">
              <a:rPr lang="en-US" altLang="ja-JP" smtClean="0"/>
              <a:pPr/>
              <a:t>23</a:t>
            </a:fld>
            <a:endParaRPr lang="en-US" altLang="ja-JP"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spcBef>
                <a:spcPct val="50000"/>
              </a:spcBef>
            </a:pPr>
            <a:r>
              <a:rPr lang="ja-JP" altLang="en-US" u="sng" dirty="0" smtClean="0">
                <a:solidFill>
                  <a:schemeClr val="bg2"/>
                </a:solidFill>
              </a:rPr>
              <a:t>アクティビティ</a:t>
            </a:r>
            <a:r>
              <a:rPr lang="en-US" altLang="ja-JP" u="sng" dirty="0" smtClean="0">
                <a:solidFill>
                  <a:schemeClr val="bg2"/>
                </a:solidFill>
              </a:rPr>
              <a:t>4</a:t>
            </a:r>
            <a:endParaRPr lang="en-US" altLang="ja-JP" u="sng" dirty="0" smtClean="0">
              <a:solidFill>
                <a:schemeClr val="bg2"/>
              </a:solidFill>
            </a:endParaRPr>
          </a:p>
          <a:p>
            <a:pPr eaLnBrk="1" hangingPunct="1"/>
            <a:endParaRPr lang="en-US" altLang="ja-JP" u="sng"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b="0" kern="1200" dirty="0" smtClean="0">
                <a:solidFill>
                  <a:schemeClr val="tx1"/>
                </a:solidFill>
                <a:latin typeface="Arial" charset="0"/>
                <a:ea typeface="ＭＳ Ｐ明朝" pitchFamily="18" charset="-128"/>
                <a:cs typeface="+mn-cs"/>
              </a:rPr>
              <a:t>日本政府の「教育援助」を</a:t>
            </a:r>
            <a:r>
              <a:rPr kumimoji="1" lang="en-US" altLang="ja-JP" sz="1200" b="0" kern="1200" dirty="0" smtClean="0">
                <a:solidFill>
                  <a:schemeClr val="tx1"/>
                </a:solidFill>
                <a:latin typeface="Arial" charset="0"/>
                <a:ea typeface="ＭＳ Ｐ明朝" pitchFamily="18" charset="-128"/>
                <a:cs typeface="+mn-cs"/>
              </a:rPr>
              <a:t>100</a:t>
            </a:r>
            <a:r>
              <a:rPr kumimoji="1" lang="ja-JP" altLang="ja-JP" sz="1200" b="0" kern="1200" dirty="0" smtClean="0">
                <a:solidFill>
                  <a:schemeClr val="tx1"/>
                </a:solidFill>
                <a:latin typeface="Arial" charset="0"/>
                <a:ea typeface="ＭＳ Ｐ明朝" pitchFamily="18" charset="-128"/>
                <a:cs typeface="+mn-cs"/>
              </a:rPr>
              <a:t>万円とすると…</a:t>
            </a:r>
            <a:endParaRPr lang="en-US" altLang="ja-JP" b="0" u="sng" dirty="0" smtClean="0"/>
          </a:p>
          <a:p>
            <a:r>
              <a:rPr kumimoji="1" lang="en-US" altLang="ja-JP" sz="1200" b="1" kern="1200" dirty="0" smtClean="0">
                <a:solidFill>
                  <a:schemeClr val="tx1"/>
                </a:solidFill>
                <a:latin typeface="Arial" charset="0"/>
                <a:ea typeface="ＭＳ Ｐ明朝" pitchFamily="18" charset="-128"/>
                <a:cs typeface="+mn-cs"/>
              </a:rPr>
              <a:t>22</a:t>
            </a:r>
            <a:r>
              <a:rPr kumimoji="1" lang="ja-JP" altLang="ja-JP" sz="1200" kern="1200" dirty="0" smtClean="0">
                <a:solidFill>
                  <a:schemeClr val="tx1"/>
                </a:solidFill>
                <a:latin typeface="Arial" charset="0"/>
                <a:ea typeface="ＭＳ Ｐ明朝" pitchFamily="18" charset="-128"/>
                <a:cs typeface="+mn-cs"/>
              </a:rPr>
              <a:t>万円がサハラ砂漠より南のアフリカに</a:t>
            </a:r>
          </a:p>
          <a:p>
            <a:r>
              <a:rPr kumimoji="1" lang="en-US" altLang="ja-JP" sz="1200" b="1" kern="1200" dirty="0" smtClean="0">
                <a:solidFill>
                  <a:schemeClr val="tx1"/>
                </a:solidFill>
                <a:latin typeface="Arial" charset="0"/>
                <a:ea typeface="ＭＳ Ｐ明朝" pitchFamily="18" charset="-128"/>
                <a:cs typeface="+mn-cs"/>
              </a:rPr>
              <a:t>11</a:t>
            </a:r>
            <a:r>
              <a:rPr kumimoji="1" lang="ja-JP" altLang="ja-JP" sz="1200" kern="1200" dirty="0" smtClean="0">
                <a:solidFill>
                  <a:schemeClr val="tx1"/>
                </a:solidFill>
                <a:latin typeface="Arial" charset="0"/>
                <a:ea typeface="ＭＳ Ｐ明朝" pitchFamily="18" charset="-128"/>
                <a:cs typeface="+mn-cs"/>
              </a:rPr>
              <a:t>万円が南アジアと西アジアに</a:t>
            </a:r>
          </a:p>
          <a:p>
            <a:r>
              <a:rPr kumimoji="1" lang="en-US" altLang="ja-JP" sz="1200" b="1" kern="1200" dirty="0" smtClean="0">
                <a:solidFill>
                  <a:schemeClr val="tx1"/>
                </a:solidFill>
                <a:latin typeface="Arial" charset="0"/>
                <a:ea typeface="ＭＳ Ｐ明朝" pitchFamily="18" charset="-128"/>
                <a:cs typeface="+mn-cs"/>
              </a:rPr>
              <a:t>55</a:t>
            </a:r>
            <a:r>
              <a:rPr kumimoji="1" lang="ja-JP" altLang="ja-JP" sz="1200" kern="1200" dirty="0" smtClean="0">
                <a:solidFill>
                  <a:schemeClr val="tx1"/>
                </a:solidFill>
                <a:latin typeface="Arial" charset="0"/>
                <a:ea typeface="ＭＳ Ｐ明朝" pitchFamily="18" charset="-128"/>
                <a:cs typeface="+mn-cs"/>
              </a:rPr>
              <a:t>万円が東アジアや太平洋の島々に</a:t>
            </a:r>
          </a:p>
          <a:p>
            <a:r>
              <a:rPr kumimoji="1" lang="en-US" altLang="ja-JP" sz="1200" b="1" kern="1200" dirty="0" smtClean="0">
                <a:solidFill>
                  <a:schemeClr val="tx1"/>
                </a:solidFill>
                <a:latin typeface="Arial" charset="0"/>
                <a:ea typeface="ＭＳ Ｐ明朝" pitchFamily="18" charset="-128"/>
                <a:cs typeface="+mn-cs"/>
              </a:rPr>
              <a:t>3</a:t>
            </a:r>
            <a:r>
              <a:rPr kumimoji="1" lang="ja-JP" altLang="ja-JP" sz="1200" kern="1200" dirty="0" smtClean="0">
                <a:solidFill>
                  <a:schemeClr val="tx1"/>
                </a:solidFill>
                <a:latin typeface="Arial" charset="0"/>
                <a:ea typeface="ＭＳ Ｐ明朝" pitchFamily="18" charset="-128"/>
                <a:cs typeface="+mn-cs"/>
              </a:rPr>
              <a:t>万円が中東に</a:t>
            </a:r>
          </a:p>
          <a:p>
            <a:r>
              <a:rPr kumimoji="1" lang="en-US" altLang="ja-JP" sz="1200" b="1" kern="1200" dirty="0" smtClean="0">
                <a:solidFill>
                  <a:schemeClr val="tx1"/>
                </a:solidFill>
                <a:latin typeface="Arial" charset="0"/>
                <a:ea typeface="ＭＳ Ｐ明朝" pitchFamily="18" charset="-128"/>
                <a:cs typeface="+mn-cs"/>
              </a:rPr>
              <a:t>5</a:t>
            </a:r>
            <a:r>
              <a:rPr kumimoji="1" lang="ja-JP" altLang="ja-JP" sz="1200" kern="1200" dirty="0" smtClean="0">
                <a:solidFill>
                  <a:schemeClr val="tx1"/>
                </a:solidFill>
                <a:latin typeface="Arial" charset="0"/>
                <a:ea typeface="ＭＳ Ｐ明朝" pitchFamily="18" charset="-128"/>
                <a:cs typeface="+mn-cs"/>
              </a:rPr>
              <a:t>万円が中南米に援助されています。</a:t>
            </a:r>
          </a:p>
          <a:p>
            <a:r>
              <a:rPr kumimoji="1" lang="ja-JP" altLang="ja-JP" sz="1200" kern="1200" dirty="0" smtClean="0">
                <a:solidFill>
                  <a:schemeClr val="tx1"/>
                </a:solidFill>
                <a:latin typeface="Arial" charset="0"/>
                <a:ea typeface="ＭＳ Ｐ明朝" pitchFamily="18" charset="-128"/>
                <a:cs typeface="+mn-cs"/>
              </a:rPr>
              <a:t>ヨーロッパと北アメリカにはほとんど援助はなく、</a:t>
            </a:r>
          </a:p>
          <a:p>
            <a:r>
              <a:rPr kumimoji="1" lang="en-US" altLang="ja-JP" sz="1200" b="1" kern="1200" dirty="0" smtClean="0">
                <a:solidFill>
                  <a:schemeClr val="tx1"/>
                </a:solidFill>
                <a:latin typeface="Arial" charset="0"/>
                <a:ea typeface="ＭＳ Ｐ明朝" pitchFamily="18" charset="-128"/>
                <a:cs typeface="+mn-cs"/>
              </a:rPr>
              <a:t>4</a:t>
            </a:r>
            <a:r>
              <a:rPr kumimoji="1" lang="ja-JP" altLang="ja-JP" sz="1200" kern="1200" dirty="0" smtClean="0">
                <a:solidFill>
                  <a:schemeClr val="tx1"/>
                </a:solidFill>
                <a:latin typeface="Arial" charset="0"/>
                <a:ea typeface="ＭＳ Ｐ明朝" pitchFamily="18" charset="-128"/>
                <a:cs typeface="+mn-cs"/>
              </a:rPr>
              <a:t>万円は地域を指定しない援助などです。</a:t>
            </a:r>
            <a:endParaRPr kumimoji="1" lang="ja-JP" altLang="ja-JP" sz="1200" kern="1200" dirty="0">
              <a:solidFill>
                <a:schemeClr val="tx1"/>
              </a:solidFill>
              <a:latin typeface="Arial" charset="0"/>
              <a:ea typeface="ＭＳ Ｐ明朝" pitchFamily="18"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978133B0-7B9C-4BBF-A686-985735A69E7D}" type="slidenum">
              <a:rPr lang="en-US" altLang="ja-JP" smtClean="0"/>
              <a:pPr/>
              <a:t>24</a:t>
            </a:fld>
            <a:endParaRPr lang="en-US" altLang="ja-JP"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ja-JP" smtClean="0"/>
              <a:t>■</a:t>
            </a:r>
            <a:r>
              <a:rPr lang="ja-JP" altLang="en-US" smtClean="0"/>
              <a:t>準備するもの</a:t>
            </a:r>
          </a:p>
          <a:p>
            <a:pPr eaLnBrk="1" hangingPunct="1"/>
            <a:r>
              <a:rPr lang="ja-JP" altLang="en-US" smtClean="0"/>
              <a:t> ダイヤモンド・ランキングのワークシート（</a:t>
            </a:r>
            <a:r>
              <a:rPr lang="en-US" altLang="ja-JP" smtClean="0"/>
              <a:t>1</a:t>
            </a:r>
            <a:r>
              <a:rPr lang="ja-JP" altLang="en-US" smtClean="0"/>
              <a:t>人</a:t>
            </a:r>
            <a:r>
              <a:rPr lang="en-US" altLang="ja-JP" smtClean="0"/>
              <a:t>1</a:t>
            </a:r>
            <a:r>
              <a:rPr lang="ja-JP" altLang="en-US" smtClean="0"/>
              <a:t>枚／</a:t>
            </a:r>
            <a:r>
              <a:rPr lang="en-US" altLang="ja-JP" smtClean="0"/>
              <a:t>21</a:t>
            </a:r>
            <a:r>
              <a:rPr lang="ja-JP" altLang="en-US" smtClean="0"/>
              <a:t>頁掲載）</a:t>
            </a:r>
          </a:p>
          <a:p>
            <a:pPr eaLnBrk="1" hangingPunct="1"/>
            <a:r>
              <a:rPr lang="ja-JP" altLang="en-US" smtClean="0"/>
              <a:t> 政策提言ワークシート（小グループに</a:t>
            </a:r>
            <a:r>
              <a:rPr lang="en-US" altLang="ja-JP" smtClean="0"/>
              <a:t>1</a:t>
            </a:r>
            <a:r>
              <a:rPr lang="ja-JP" altLang="en-US" smtClean="0"/>
              <a:t>枚／</a:t>
            </a:r>
            <a:r>
              <a:rPr lang="en-US" altLang="ja-JP" smtClean="0"/>
              <a:t>22</a:t>
            </a:r>
            <a:r>
              <a:rPr lang="ja-JP" altLang="en-US" smtClean="0"/>
              <a:t>頁掲載）</a:t>
            </a:r>
          </a:p>
          <a:p>
            <a:pPr eaLnBrk="1" hangingPunct="1"/>
            <a:endParaRPr lang="ja-JP" altLang="en-US" smtClean="0"/>
          </a:p>
          <a:p>
            <a:pPr eaLnBrk="1" hangingPunct="1"/>
            <a:r>
              <a:rPr lang="ja-JP" altLang="en-US" smtClean="0"/>
              <a:t>■ 進め方</a:t>
            </a:r>
          </a:p>
          <a:p>
            <a:pPr eaLnBrk="1" hangingPunct="1"/>
            <a:r>
              <a:rPr lang="en-US" altLang="ja-JP" smtClean="0"/>
              <a:t>1. </a:t>
            </a:r>
            <a:r>
              <a:rPr lang="ja-JP" altLang="en-US" smtClean="0"/>
              <a:t>教師／進行役は以下の情報提供と問いかけをする。</a:t>
            </a:r>
          </a:p>
          <a:p>
            <a:pPr eaLnBrk="1" hangingPunct="1"/>
            <a:endParaRPr lang="ja-JP" altLang="en-US" smtClean="0"/>
          </a:p>
          <a:p>
            <a:pPr eaLnBrk="1" hangingPunct="1"/>
            <a:r>
              <a:rPr lang="ja-JP" altLang="en-US" smtClean="0"/>
              <a:t>「世界中を見渡すと、</a:t>
            </a:r>
            <a:r>
              <a:rPr lang="en-US" altLang="ja-JP" smtClean="0"/>
              <a:t>6,100 </a:t>
            </a:r>
            <a:r>
              <a:rPr lang="ja-JP" altLang="en-US" smtClean="0"/>
              <a:t>万人の子どもが学校に通っていません。世界中の子どもが学校に通えるようになるために、どんなことができるでしょうか？」</a:t>
            </a:r>
          </a:p>
          <a:p>
            <a:pPr eaLnBrk="1" hangingPunct="1"/>
            <a:r>
              <a:rPr lang="en-US" altLang="ja-JP" smtClean="0"/>
              <a:t>2. </a:t>
            </a:r>
            <a:r>
              <a:rPr lang="ja-JP" altLang="en-US" smtClean="0"/>
              <a:t>ダイヤモンド・ランキング：ダイヤモンド・ランキングのワークシートを</a:t>
            </a:r>
            <a:r>
              <a:rPr lang="en-US" altLang="ja-JP" smtClean="0"/>
              <a:t>1</a:t>
            </a:r>
            <a:r>
              <a:rPr lang="ja-JP" altLang="en-US" smtClean="0"/>
              <a:t>人</a:t>
            </a:r>
            <a:r>
              <a:rPr lang="en-US" altLang="ja-JP" smtClean="0"/>
              <a:t>1</a:t>
            </a:r>
            <a:r>
              <a:rPr lang="ja-JP" altLang="en-US" smtClean="0"/>
              <a:t>枚配付し、個人で作業する。次に、</a:t>
            </a:r>
            <a:r>
              <a:rPr lang="en-US" altLang="ja-JP" smtClean="0"/>
              <a:t>4</a:t>
            </a:r>
            <a:r>
              <a:rPr lang="ja-JP" altLang="en-US" smtClean="0"/>
              <a:t>～</a:t>
            </a:r>
            <a:r>
              <a:rPr lang="en-US" altLang="ja-JP" smtClean="0"/>
              <a:t>6</a:t>
            </a:r>
            <a:r>
              <a:rPr lang="ja-JP" altLang="en-US" smtClean="0"/>
              <a:t>人の小グループでシートを見せ合い、理由を発表する。質問などがあれば互いに質問しあっても良い。その際、「このワークシートには正解や間違いはないので、よく聞き合うことを大切にしよう」と声かけする。</a:t>
            </a:r>
          </a:p>
          <a:p>
            <a:pPr eaLnBrk="1" hangingPunct="1"/>
            <a:r>
              <a:rPr lang="en-US" altLang="ja-JP" smtClean="0"/>
              <a:t>3. </a:t>
            </a:r>
            <a:r>
              <a:rPr lang="ja-JP" altLang="en-US" smtClean="0"/>
              <a:t>政策提言：小グループで「ダイヤモンド・ランキング」のワークシートや意見交換をもとに、政策提言ワークシートに記入する。</a:t>
            </a:r>
          </a:p>
          <a:p>
            <a:pPr eaLnBrk="1" hangingPunct="1"/>
            <a:r>
              <a:rPr lang="en-US" altLang="ja-JP" smtClean="0"/>
              <a:t>4. </a:t>
            </a:r>
            <a:r>
              <a:rPr lang="ja-JP" altLang="en-US" smtClean="0"/>
              <a:t>全体で共有する。</a:t>
            </a:r>
          </a:p>
          <a:p>
            <a:pPr eaLnBrk="1" hangingPunct="1"/>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D4E2AEAB-7E5F-42D7-B256-3F5CF4DF7DDC}" type="slidenum">
              <a:rPr lang="en-US" altLang="ja-JP" smtClean="0"/>
              <a:pPr/>
              <a:t>4</a:t>
            </a:fld>
            <a:endParaRPr lang="en-US" altLang="ja-JP"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ja-JP" altLang="en-US" dirty="0" smtClean="0"/>
              <a:t>答：全部正解</a:t>
            </a:r>
          </a:p>
          <a:p>
            <a:pPr eaLnBrk="1" hangingPunct="1"/>
            <a:r>
              <a:rPr lang="ja-JP" altLang="en-US" dirty="0" smtClean="0"/>
              <a:t>すべて正解です。これらの背景には紛争や貧困などはもちろん、教育への無理解や女の子など社会的弱者への差別といった、さまざまな問題があります。女の子の場合には、学校や通学路が安全でないこと、水くみなどの家事労働の負担、学校に男女別のトイレや安全な飲料水がないこと、女子教員の不足などの理由が加わります。</a:t>
            </a:r>
            <a:endParaRPr lang="en-US" altLang="ja-JP" dirty="0" smtClean="0"/>
          </a:p>
          <a:p>
            <a:pPr eaLnBrk="1" hangingPunct="1"/>
            <a:r>
              <a:rPr lang="ja-JP" altLang="en-US" dirty="0" smtClean="0"/>
              <a:t>また、途上国では、特に障害児は最も教育の機会を奪われている子どもたちです。障害を持つ女の子たちは、より教育の機会を奪われています。</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2BB1E415-D75B-4F7A-8E4F-C591C31854D3}" type="slidenum">
              <a:rPr lang="en-US" altLang="ja-JP" smtClean="0"/>
              <a:pPr/>
              <a:t>5</a:t>
            </a:fld>
            <a:endParaRPr lang="en-US" altLang="ja-JP"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ja-JP" altLang="en-US" smtClean="0"/>
              <a:t>答：</a:t>
            </a:r>
            <a:r>
              <a:rPr lang="en-US" altLang="ja-JP" b="1" smtClean="0"/>
              <a:t>A.  5</a:t>
            </a:r>
            <a:r>
              <a:rPr lang="ja-JP" altLang="en-US" smtClean="0"/>
              <a:t>人に</a:t>
            </a:r>
            <a:r>
              <a:rPr lang="en-US" altLang="ja-JP" b="1" smtClean="0"/>
              <a:t>1</a:t>
            </a:r>
            <a:r>
              <a:rPr lang="ja-JP" altLang="en-US" smtClean="0"/>
              <a:t>人</a:t>
            </a:r>
          </a:p>
          <a:p>
            <a:pPr eaLnBrk="1" hangingPunct="1"/>
            <a:r>
              <a:rPr lang="ja-JP" altLang="en-US" smtClean="0"/>
              <a:t>途上国の人々・政府や国際社会の努力で小学校の就学率は男女ともに大きく改善しました。しかし、一旦は入学できたとしても、貧困、家事労働や家族・地域の理解不足などから、多くの子どもたちが小学校や中学校を中途退学してい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6E35CEBB-8D90-40D4-A2F2-7FAA9AC840D0}" type="slidenum">
              <a:rPr lang="en-US" altLang="ja-JP" smtClean="0"/>
              <a:pPr/>
              <a:t>6</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ja-JP" altLang="en-US" dirty="0" smtClean="0"/>
              <a:t>答：</a:t>
            </a:r>
            <a:r>
              <a:rPr lang="en-US" altLang="ja-JP" b="1" dirty="0" smtClean="0"/>
              <a:t>A.  2</a:t>
            </a:r>
            <a:r>
              <a:rPr lang="ja-JP" altLang="en-US" dirty="0" smtClean="0"/>
              <a:t>人に</a:t>
            </a:r>
            <a:r>
              <a:rPr lang="en-US" altLang="ja-JP" b="1" dirty="0" smtClean="0"/>
              <a:t>1</a:t>
            </a:r>
            <a:r>
              <a:rPr lang="ja-JP" altLang="en-US" dirty="0" smtClean="0"/>
              <a:t>人</a:t>
            </a:r>
          </a:p>
          <a:p>
            <a:pPr eaLnBrk="1" hangingPunct="1"/>
            <a:r>
              <a:rPr lang="ja-JP" altLang="en-US" dirty="0" smtClean="0"/>
              <a:t>女の子の小学校の中途退学の割合は男の子と比べ、より高い現状です。中でもサハラ以南のアフリカ地域では、女の子の</a:t>
            </a:r>
            <a:r>
              <a:rPr lang="en-US" altLang="ja-JP" dirty="0" smtClean="0"/>
              <a:t>2</a:t>
            </a:r>
            <a:r>
              <a:rPr lang="ja-JP" altLang="en-US" dirty="0" smtClean="0"/>
              <a:t>人に</a:t>
            </a:r>
            <a:r>
              <a:rPr lang="en-US" altLang="ja-JP" dirty="0" smtClean="0"/>
              <a:t>1</a:t>
            </a:r>
            <a:r>
              <a:rPr lang="ja-JP" altLang="en-US" dirty="0" smtClean="0"/>
              <a:t>人が小学校を中途退学する深刻な状況です。世界では、</a:t>
            </a:r>
            <a:r>
              <a:rPr lang="en-US" altLang="ja-JP" dirty="0" smtClean="0"/>
              <a:t>6,500</a:t>
            </a:r>
            <a:r>
              <a:rPr lang="ja-JP" altLang="en-US" dirty="0" smtClean="0"/>
              <a:t>万人の女の子が小・中学校を修了できずにおり、中学校におけるその割合は</a:t>
            </a:r>
            <a:r>
              <a:rPr lang="en-US" altLang="ja-JP" dirty="0" smtClean="0"/>
              <a:t>5</a:t>
            </a:r>
            <a:r>
              <a:rPr lang="ja-JP" altLang="en-US" dirty="0" smtClean="0"/>
              <a:t>人に</a:t>
            </a:r>
            <a:r>
              <a:rPr lang="en-US" altLang="ja-JP" dirty="0" smtClean="0"/>
              <a:t>1</a:t>
            </a:r>
            <a:r>
              <a:rPr lang="ja-JP" altLang="en-US" dirty="0" smtClean="0"/>
              <a:t>人です。</a:t>
            </a:r>
          </a:p>
          <a:p>
            <a:pPr eaLnBrk="1" hangingPunct="1"/>
            <a:endParaRPr lang="en-US" altLang="ja-JP"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35D70752-A742-458A-A82A-46EE1FD9BE3D}" type="slidenum">
              <a:rPr lang="en-US" altLang="ja-JP" smtClean="0"/>
              <a:pPr/>
              <a:t>7</a:t>
            </a:fld>
            <a:endParaRPr lang="en-US" altLang="ja-JP"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ja-JP" altLang="en-US" dirty="0" smtClean="0"/>
              <a:t>答：</a:t>
            </a:r>
            <a:r>
              <a:rPr lang="en-US" altLang="ja-JP" b="1" dirty="0" smtClean="0"/>
              <a:t>B.  6</a:t>
            </a:r>
            <a:r>
              <a:rPr lang="ja-JP" altLang="en-US" dirty="0" smtClean="0"/>
              <a:t>人に</a:t>
            </a:r>
            <a:r>
              <a:rPr lang="en-US" altLang="ja-JP" b="1" dirty="0" smtClean="0"/>
              <a:t>1</a:t>
            </a:r>
            <a:r>
              <a:rPr lang="ja-JP" altLang="en-US" dirty="0" smtClean="0"/>
              <a:t>人</a:t>
            </a:r>
          </a:p>
          <a:p>
            <a:pPr eaLnBrk="1" hangingPunct="1"/>
            <a:r>
              <a:rPr lang="ja-JP" altLang="en-US" dirty="0" smtClean="0"/>
              <a:t>大人の</a:t>
            </a:r>
            <a:r>
              <a:rPr lang="en-US" altLang="ja-JP" dirty="0" smtClean="0"/>
              <a:t>6</a:t>
            </a:r>
            <a:r>
              <a:rPr lang="ja-JP" altLang="en-US" dirty="0" smtClean="0"/>
              <a:t>人に</a:t>
            </a:r>
            <a:r>
              <a:rPr lang="en-US" altLang="ja-JP" dirty="0" smtClean="0"/>
              <a:t>1</a:t>
            </a:r>
            <a:r>
              <a:rPr lang="ja-JP" altLang="en-US" dirty="0" smtClean="0"/>
              <a:t>人にあたる</a:t>
            </a:r>
            <a:r>
              <a:rPr lang="en-US" altLang="ja-JP" dirty="0" smtClean="0"/>
              <a:t>7</a:t>
            </a:r>
            <a:r>
              <a:rPr lang="ja-JP" altLang="en-US" dirty="0" smtClean="0"/>
              <a:t>億</a:t>
            </a:r>
            <a:r>
              <a:rPr lang="en-US" altLang="ja-JP" dirty="0" smtClean="0"/>
              <a:t>7,400</a:t>
            </a:r>
            <a:r>
              <a:rPr lang="ja-JP" altLang="en-US" dirty="0" smtClean="0"/>
              <a:t>万人の人々は読み書きができません。そしてその</a:t>
            </a:r>
            <a:r>
              <a:rPr lang="en-US" altLang="ja-JP" dirty="0" smtClean="0"/>
              <a:t>3</a:t>
            </a:r>
            <a:r>
              <a:rPr lang="ja-JP" altLang="en-US" dirty="0" smtClean="0"/>
              <a:t>分の</a:t>
            </a:r>
            <a:r>
              <a:rPr lang="en-US" altLang="ja-JP" dirty="0" smtClean="0"/>
              <a:t>2</a:t>
            </a:r>
            <a:r>
              <a:rPr lang="ja-JP" altLang="en-US" dirty="0" smtClean="0"/>
              <a:t>は女性です。読み書きができないと、必要な情報を手に入れられないことで様々な不利益を被るばかりでなく、自分の意思や要求を書面で伝えられず、社会的な権利が大幅に制約されます。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106C80F-D488-4B0D-94AA-31EF48BC5A55}" type="slidenum">
              <a:rPr lang="en-US" altLang="ja-JP" smtClean="0"/>
              <a:pPr/>
              <a:t>8</a:t>
            </a:fld>
            <a:endParaRPr lang="en-US" altLang="ja-JP"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spcBef>
                <a:spcPct val="50000"/>
              </a:spcBef>
            </a:pPr>
            <a:r>
              <a:rPr lang="ja-JP" altLang="en-US" sz="1000" u="sng" dirty="0" smtClean="0">
                <a:solidFill>
                  <a:schemeClr val="bg2"/>
                </a:solidFill>
              </a:rPr>
              <a:t>アクティビティ</a:t>
            </a:r>
            <a:r>
              <a:rPr lang="en-US" altLang="ja-JP" sz="1000" u="sng" dirty="0" smtClean="0">
                <a:solidFill>
                  <a:schemeClr val="bg2"/>
                </a:solidFill>
              </a:rPr>
              <a:t>2-A</a:t>
            </a:r>
          </a:p>
          <a:p>
            <a:pPr eaLnBrk="1" hangingPunct="1">
              <a:lnSpc>
                <a:spcPct val="80000"/>
              </a:lnSpc>
            </a:pPr>
            <a:endParaRPr lang="en-US" altLang="ja-JP" sz="1000" u="sng" dirty="0" smtClean="0"/>
          </a:p>
          <a:p>
            <a:pPr eaLnBrk="1" hangingPunct="1">
              <a:lnSpc>
                <a:spcPct val="80000"/>
              </a:lnSpc>
            </a:pPr>
            <a:r>
              <a:rPr lang="en-US" altLang="ja-JP" sz="1000" dirty="0" smtClean="0"/>
              <a:t>■</a:t>
            </a:r>
            <a:r>
              <a:rPr lang="ja-JP" altLang="en-US" sz="1000" dirty="0" smtClean="0"/>
              <a:t>導入</a:t>
            </a:r>
          </a:p>
          <a:p>
            <a:pPr eaLnBrk="1" hangingPunct="1">
              <a:lnSpc>
                <a:spcPct val="80000"/>
              </a:lnSpc>
            </a:pPr>
            <a:r>
              <a:rPr lang="ja-JP" altLang="en-US" sz="1000" dirty="0" smtClean="0"/>
              <a:t>「先ほどのクイズで、世界では</a:t>
            </a:r>
            <a:r>
              <a:rPr lang="en-US" altLang="ja-JP" sz="1000" dirty="0" smtClean="0"/>
              <a:t>6</a:t>
            </a:r>
            <a:r>
              <a:rPr lang="ja-JP" altLang="en-US" sz="1000" dirty="0" smtClean="0"/>
              <a:t>人に</a:t>
            </a:r>
            <a:r>
              <a:rPr lang="en-US" altLang="ja-JP" sz="1000" dirty="0" smtClean="0"/>
              <a:t>1</a:t>
            </a:r>
            <a:r>
              <a:rPr lang="ja-JP" altLang="en-US" sz="1000" dirty="0" smtClean="0"/>
              <a:t>人の大人が文字の読み書きができないということを知りましたが、文字の読み書きができないと、どんなことがあるでしょう？」など、導入の言葉ではじめる。</a:t>
            </a:r>
          </a:p>
          <a:p>
            <a:pPr eaLnBrk="1" hangingPunct="1">
              <a:lnSpc>
                <a:spcPct val="80000"/>
              </a:lnSpc>
            </a:pPr>
            <a:endParaRPr lang="ja-JP" altLang="en-US" sz="1000" dirty="0" smtClean="0"/>
          </a:p>
          <a:p>
            <a:pPr eaLnBrk="1" hangingPunct="1">
              <a:lnSpc>
                <a:spcPct val="80000"/>
              </a:lnSpc>
            </a:pPr>
            <a:r>
              <a:rPr lang="ja-JP" altLang="en-US" sz="1000" dirty="0" smtClean="0"/>
              <a:t>■すすめ方</a:t>
            </a:r>
            <a:r>
              <a:rPr lang="en-US" altLang="ja-JP" sz="1000" b="1" dirty="0" smtClean="0"/>
              <a:t>1</a:t>
            </a:r>
            <a:r>
              <a:rPr lang="ja-JP" altLang="en-US" sz="1000" dirty="0" smtClean="0"/>
              <a:t>＜小中学生対象の場合～薬瓶を選ぶ＞</a:t>
            </a:r>
          </a:p>
          <a:p>
            <a:pPr eaLnBrk="1" hangingPunct="1">
              <a:lnSpc>
                <a:spcPct val="80000"/>
              </a:lnSpc>
            </a:pPr>
            <a:r>
              <a:rPr lang="en-US" altLang="ja-JP" sz="1000" dirty="0" smtClean="0"/>
              <a:t>1</a:t>
            </a:r>
            <a:r>
              <a:rPr lang="ja-JP" altLang="en-US" sz="1000" dirty="0" err="1" smtClean="0"/>
              <a:t>．</a:t>
            </a:r>
            <a:r>
              <a:rPr lang="ja-JP" altLang="en-US" sz="1000" dirty="0" smtClean="0"/>
              <a:t> 準備：塩水、砂糖水、普通の水を入れたペットボトルまたはコップをそれぞれご用意ください。下のラベルを切り、塩水には</a:t>
            </a:r>
            <a:r>
              <a:rPr lang="en-US" altLang="ja-JP" sz="1000" dirty="0" smtClean="0"/>
              <a:t>A</a:t>
            </a:r>
            <a:r>
              <a:rPr lang="ja-JP" altLang="en-US" sz="1000" dirty="0" smtClean="0"/>
              <a:t>のラベル「毒（ネズミ用）」、砂糖水には</a:t>
            </a:r>
            <a:r>
              <a:rPr lang="en-US" altLang="ja-JP" sz="1000" dirty="0" smtClean="0"/>
              <a:t>B </a:t>
            </a:r>
            <a:r>
              <a:rPr lang="ja-JP" altLang="en-US" sz="1000" dirty="0" smtClean="0"/>
              <a:t>のラベル「熱冷まし」、普通の水には</a:t>
            </a:r>
            <a:r>
              <a:rPr lang="en-US" altLang="ja-JP" sz="1000" dirty="0" smtClean="0"/>
              <a:t>C</a:t>
            </a:r>
            <a:r>
              <a:rPr lang="ja-JP" altLang="en-US" sz="1000" dirty="0" smtClean="0"/>
              <a:t>のラベル「栄養」を貼ります。</a:t>
            </a:r>
          </a:p>
          <a:p>
            <a:pPr eaLnBrk="1" hangingPunct="1">
              <a:lnSpc>
                <a:spcPct val="80000"/>
              </a:lnSpc>
            </a:pPr>
            <a:r>
              <a:rPr lang="en-US" altLang="ja-JP" sz="1000" dirty="0" smtClean="0"/>
              <a:t>2</a:t>
            </a:r>
            <a:r>
              <a:rPr lang="ja-JP" altLang="en-US" sz="1000" dirty="0" err="1" smtClean="0"/>
              <a:t>．</a:t>
            </a:r>
            <a:r>
              <a:rPr lang="ja-JP" altLang="en-US" sz="1000" dirty="0" smtClean="0"/>
              <a:t> ストーリーを読む：全体に向け、進行役は以下のストーリーを音読する。</a:t>
            </a:r>
          </a:p>
          <a:p>
            <a:pPr eaLnBrk="1" hangingPunct="1">
              <a:lnSpc>
                <a:spcPct val="80000"/>
              </a:lnSpc>
            </a:pPr>
            <a:r>
              <a:rPr lang="en-US" altLang="ja-JP" sz="1000" dirty="0" smtClean="0"/>
              <a:t>3</a:t>
            </a:r>
            <a:r>
              <a:rPr lang="ja-JP" altLang="en-US" sz="1000" dirty="0" err="1" smtClean="0"/>
              <a:t>．</a:t>
            </a:r>
            <a:r>
              <a:rPr lang="ja-JP" altLang="en-US" sz="1000" dirty="0" smtClean="0"/>
              <a:t> ボトルを選ぶ：グループまたは個人で、どのペットボトルの水を飲むか選んでもらう。挙手などで、どのボトルを選んだのか、なぜそのボトルを選んだのかを全体で共有する。それぞれの選択肢の中から</a:t>
            </a:r>
            <a:r>
              <a:rPr lang="en-US" altLang="ja-JP" sz="1000" dirty="0" smtClean="0"/>
              <a:t>1</a:t>
            </a:r>
            <a:r>
              <a:rPr lang="ja-JP" altLang="en-US" sz="1000" dirty="0" smtClean="0"/>
              <a:t>人ずつ代表者に前に出てきてもらい、実際に水を飲んでもらった後、それぞれのラベルの意味を伝える。</a:t>
            </a:r>
          </a:p>
          <a:p>
            <a:pPr eaLnBrk="1" hangingPunct="1">
              <a:lnSpc>
                <a:spcPct val="80000"/>
              </a:lnSpc>
            </a:pPr>
            <a:r>
              <a:rPr lang="en-US" altLang="ja-JP" sz="1000" dirty="0" smtClean="0"/>
              <a:t>4</a:t>
            </a:r>
            <a:r>
              <a:rPr lang="ja-JP" altLang="en-US" sz="1000" dirty="0" err="1" smtClean="0"/>
              <a:t>．</a:t>
            </a:r>
            <a:r>
              <a:rPr lang="ja-JP" altLang="en-US" sz="1000" dirty="0" smtClean="0"/>
              <a:t>ふりかえり：ボトルを選んだ時、ラベルの意味を知った時、どんな気持ちがしたか全体で共有する。</a:t>
            </a:r>
          </a:p>
          <a:p>
            <a:pPr eaLnBrk="1" hangingPunct="1">
              <a:lnSpc>
                <a:spcPct val="80000"/>
              </a:lnSpc>
            </a:pPr>
            <a:endParaRPr lang="ja-JP" altLang="en-US" sz="1000" dirty="0" smtClean="0"/>
          </a:p>
          <a:p>
            <a:pPr eaLnBrk="1" hangingPunct="1">
              <a:lnSpc>
                <a:spcPct val="80000"/>
              </a:lnSpc>
            </a:pPr>
            <a:r>
              <a:rPr lang="ja-JP" altLang="en-US" sz="1000" dirty="0" smtClean="0"/>
              <a:t>◆ストーリー◆</a:t>
            </a:r>
          </a:p>
          <a:p>
            <a:pPr eaLnBrk="1" hangingPunct="1">
              <a:lnSpc>
                <a:spcPct val="80000"/>
              </a:lnSpc>
            </a:pPr>
            <a:r>
              <a:rPr lang="ja-JP" altLang="en-US" sz="1000" dirty="0" smtClean="0"/>
              <a:t>あなたのお母さんが高熱を出して苦しんでいます。でもこの村にお医者さんはいません。医者のいる町には、山道を１日歩いた上にバスに</a:t>
            </a:r>
            <a:r>
              <a:rPr lang="en-US" altLang="ja-JP" sz="1000" dirty="0" smtClean="0"/>
              <a:t>7 </a:t>
            </a:r>
            <a:r>
              <a:rPr lang="ja-JP" altLang="en-US" sz="1000" dirty="0" smtClean="0"/>
              <a:t>時間も乗らなければ辿りつけません。村では学校の先生の家に薬が少し置いてあり、困ったときには先生から薬をわけてもらっています。先生の家を訪ねてみると先生は町まで出かけていて留守でした。戸棚には薬の瓶がいくつかありますが、先生以外は瓶の文字を読めません。いつも熱の出たときに使う薬と同じような瓶が</a:t>
            </a:r>
            <a:r>
              <a:rPr lang="en-US" altLang="ja-JP" sz="1000" dirty="0" smtClean="0"/>
              <a:t>3 </a:t>
            </a:r>
            <a:r>
              <a:rPr lang="ja-JP" altLang="en-US" sz="1000" dirty="0" smtClean="0"/>
              <a:t>つありましたが区別がつきません。さあ、どうしましょう？選んだペットボトルの水を飲んだ結果は</a:t>
            </a:r>
            <a:r>
              <a:rPr lang="en-US" altLang="ja-JP" sz="1000" dirty="0" smtClean="0"/>
              <a:t>…</a:t>
            </a:r>
            <a:r>
              <a:rPr lang="ja-JP" altLang="en-US" sz="1000" dirty="0" smtClean="0"/>
              <a:t>？ </a:t>
            </a:r>
          </a:p>
          <a:p>
            <a:pPr eaLnBrk="1" hangingPunct="1">
              <a:lnSpc>
                <a:spcPct val="80000"/>
              </a:lnSpc>
            </a:pPr>
            <a:endParaRPr lang="ja-JP" altLang="en-US" sz="1000" dirty="0" smtClean="0"/>
          </a:p>
          <a:p>
            <a:pPr eaLnBrk="1" hangingPunct="1">
              <a:lnSpc>
                <a:spcPct val="80000"/>
              </a:lnSpc>
            </a:pPr>
            <a:r>
              <a:rPr lang="en-US" altLang="ja-JP" sz="1000" dirty="0" smtClean="0"/>
              <a:t>※</a:t>
            </a:r>
            <a:r>
              <a:rPr lang="ja-JP" altLang="en-US" sz="1000" dirty="0" smtClean="0"/>
              <a:t>ネパールやインドで使われているデバナガリ文字を使って、</a:t>
            </a:r>
            <a:r>
              <a:rPr lang="en-US" altLang="ja-JP" sz="1000" dirty="0" smtClean="0"/>
              <a:t>A: </a:t>
            </a:r>
            <a:r>
              <a:rPr lang="ja-JP" altLang="en-US" sz="1000" dirty="0" smtClean="0"/>
              <a:t>「毒（ネズミ用）」、</a:t>
            </a:r>
            <a:r>
              <a:rPr lang="en-US" altLang="ja-JP" sz="1000" dirty="0" smtClean="0"/>
              <a:t>B: </a:t>
            </a:r>
            <a:r>
              <a:rPr lang="ja-JP" altLang="en-US" sz="1000" dirty="0" smtClean="0"/>
              <a:t>「熱冷まし」、</a:t>
            </a:r>
            <a:r>
              <a:rPr lang="en-US" altLang="ja-JP" sz="1000" dirty="0" smtClean="0"/>
              <a:t>C: </a:t>
            </a:r>
            <a:r>
              <a:rPr lang="ja-JP" altLang="en-US" sz="1000" dirty="0" smtClean="0"/>
              <a:t>「栄養」と書かれています。</a:t>
            </a:r>
          </a:p>
          <a:p>
            <a:pPr eaLnBrk="1" hangingPunct="1">
              <a:lnSpc>
                <a:spcPct val="80000"/>
              </a:lnSpc>
            </a:pPr>
            <a:endParaRPr lang="ja-JP" altLang="en-US" sz="1000" dirty="0" smtClean="0"/>
          </a:p>
          <a:p>
            <a:pPr eaLnBrk="1" hangingPunct="1">
              <a:lnSpc>
                <a:spcPct val="80000"/>
              </a:lnSpc>
            </a:pPr>
            <a:endParaRPr lang="en-US" altLang="ja-JP"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B0B60D41-FE13-4CC5-A560-DCFB6717E9E5}" type="slidenum">
              <a:rPr lang="en-US" altLang="ja-JP" smtClean="0"/>
              <a:pPr/>
              <a:t>9</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lnSpc>
                <a:spcPct val="90000"/>
              </a:lnSpc>
            </a:pPr>
            <a:r>
              <a:rPr lang="en-US" altLang="ja-JP" dirty="0" smtClean="0"/>
              <a:t>■</a:t>
            </a:r>
            <a:r>
              <a:rPr lang="ja-JP" altLang="en-US" dirty="0" smtClean="0"/>
              <a:t>問いかけ</a:t>
            </a:r>
          </a:p>
          <a:p>
            <a:pPr eaLnBrk="1" hangingPunct="1">
              <a:lnSpc>
                <a:spcPct val="90000"/>
              </a:lnSpc>
            </a:pPr>
            <a:r>
              <a:rPr lang="ja-JP" altLang="en-US" dirty="0" smtClean="0"/>
              <a:t>「読み書きができないとどんなことができないと思いますか？」</a:t>
            </a:r>
          </a:p>
          <a:p>
            <a:pPr eaLnBrk="1" hangingPunct="1">
              <a:lnSpc>
                <a:spcPct val="90000"/>
              </a:lnSpc>
            </a:pPr>
            <a:r>
              <a:rPr lang="ja-JP" altLang="en-US" dirty="0" smtClean="0"/>
              <a:t>本が読めない／名前を書けない／計算ができない／地図が読めない／自信を持って行動できない</a:t>
            </a:r>
          </a:p>
          <a:p>
            <a:pPr eaLnBrk="1" hangingPunct="1">
              <a:lnSpc>
                <a:spcPct val="90000"/>
              </a:lnSpc>
            </a:pPr>
            <a:r>
              <a:rPr lang="ja-JP" altLang="en-US" dirty="0" smtClean="0"/>
              <a:t>「文字が読み書きできるとどんなことができますか？」</a:t>
            </a:r>
          </a:p>
          <a:p>
            <a:pPr eaLnBrk="1" hangingPunct="1">
              <a:lnSpc>
                <a:spcPct val="90000"/>
              </a:lnSpc>
            </a:pPr>
            <a:r>
              <a:rPr lang="ja-JP" altLang="en-US" dirty="0" smtClean="0"/>
              <a:t>勉強ができる／本が読める／インターネットが使える／手紙が書ける／メールができる／小説を書ける／</a:t>
            </a:r>
          </a:p>
          <a:p>
            <a:pPr eaLnBrk="1" hangingPunct="1">
              <a:lnSpc>
                <a:spcPct val="90000"/>
              </a:lnSpc>
            </a:pPr>
            <a:r>
              <a:rPr lang="ja-JP" altLang="en-US" dirty="0" smtClean="0"/>
              <a:t>自分の意見を表現することができる／新しい知識・情報を手に入れることができる</a:t>
            </a:r>
          </a:p>
          <a:p>
            <a:pPr eaLnBrk="1" hangingPunct="1">
              <a:lnSpc>
                <a:spcPct val="90000"/>
              </a:lnSpc>
            </a:pPr>
            <a:endParaRPr lang="ja-JP" altLang="en-US" dirty="0" smtClean="0"/>
          </a:p>
          <a:p>
            <a:pPr eaLnBrk="1" hangingPunct="1">
              <a:lnSpc>
                <a:spcPct val="90000"/>
              </a:lnSpc>
            </a:pPr>
            <a:r>
              <a:rPr lang="ja-JP" altLang="en-US" dirty="0" smtClean="0"/>
              <a:t>■すすめ方</a:t>
            </a:r>
            <a:r>
              <a:rPr lang="en-US" altLang="ja-JP" b="1" dirty="0" smtClean="0"/>
              <a:t>2</a:t>
            </a:r>
            <a:r>
              <a:rPr lang="ja-JP" altLang="en-US" dirty="0" smtClean="0"/>
              <a:t>＜高校生～大学生対象の場合～就職先をみつける＞</a:t>
            </a:r>
          </a:p>
          <a:p>
            <a:pPr eaLnBrk="1" hangingPunct="1">
              <a:lnSpc>
                <a:spcPct val="90000"/>
              </a:lnSpc>
            </a:pPr>
            <a:r>
              <a:rPr lang="en-US" altLang="ja-JP" dirty="0" smtClean="0"/>
              <a:t>1</a:t>
            </a:r>
            <a:r>
              <a:rPr lang="ja-JP" altLang="en-US" dirty="0" err="1" smtClean="0"/>
              <a:t>．</a:t>
            </a:r>
            <a:r>
              <a:rPr lang="ja-JP" altLang="en-US" dirty="0" smtClean="0"/>
              <a:t> 準備：</a:t>
            </a:r>
            <a:r>
              <a:rPr lang="en-US" altLang="ja-JP" dirty="0" smtClean="0"/>
              <a:t>3</a:t>
            </a:r>
            <a:r>
              <a:rPr lang="ja-JP" altLang="en-US" dirty="0" smtClean="0"/>
              <a:t>枚の求人広告</a:t>
            </a:r>
            <a:r>
              <a:rPr lang="en-US" altLang="ja-JP" dirty="0" smtClean="0"/>
              <a:t>A</a:t>
            </a:r>
            <a:r>
              <a:rPr lang="ja-JP" altLang="en-US" dirty="0" smtClean="0"/>
              <a:t>～</a:t>
            </a:r>
            <a:r>
              <a:rPr lang="en-US" altLang="ja-JP" dirty="0" smtClean="0"/>
              <a:t>C</a:t>
            </a:r>
            <a:r>
              <a:rPr lang="ja-JP" altLang="en-US" dirty="0" smtClean="0"/>
              <a:t>グループ数分印刷し、点線で左右（タイ語／日本語）に切り分けておく。（別紙）</a:t>
            </a:r>
          </a:p>
          <a:p>
            <a:pPr eaLnBrk="1" hangingPunct="1">
              <a:lnSpc>
                <a:spcPct val="90000"/>
              </a:lnSpc>
            </a:pPr>
            <a:r>
              <a:rPr lang="en-US" altLang="ja-JP" dirty="0" smtClean="0"/>
              <a:t>2</a:t>
            </a:r>
            <a:r>
              <a:rPr lang="ja-JP" altLang="en-US" dirty="0" err="1" smtClean="0"/>
              <a:t>．</a:t>
            </a:r>
            <a:r>
              <a:rPr lang="ja-JP" altLang="en-US" dirty="0" smtClean="0"/>
              <a:t> 求人広告を読む：グループに左側のタイ語の求人広告を配付し、読んでみる。</a:t>
            </a:r>
          </a:p>
          <a:p>
            <a:pPr eaLnBrk="1" hangingPunct="1">
              <a:lnSpc>
                <a:spcPct val="90000"/>
              </a:lnSpc>
            </a:pPr>
            <a:r>
              <a:rPr lang="en-US" altLang="ja-JP" dirty="0" smtClean="0"/>
              <a:t>3</a:t>
            </a:r>
            <a:r>
              <a:rPr lang="ja-JP" altLang="en-US" dirty="0" err="1" smtClean="0"/>
              <a:t>．</a:t>
            </a:r>
            <a:r>
              <a:rPr lang="ja-JP" altLang="en-US" dirty="0" smtClean="0"/>
              <a:t> グループで、自分が仕事をするのであれば、どの求人に応募するか選ぶ。</a:t>
            </a:r>
          </a:p>
          <a:p>
            <a:pPr eaLnBrk="1" hangingPunct="1">
              <a:lnSpc>
                <a:spcPct val="90000"/>
              </a:lnSpc>
            </a:pPr>
            <a:r>
              <a:rPr lang="en-US" altLang="ja-JP" dirty="0" smtClean="0"/>
              <a:t>4</a:t>
            </a:r>
            <a:r>
              <a:rPr lang="ja-JP" altLang="en-US" dirty="0" err="1" smtClean="0"/>
              <a:t>．</a:t>
            </a:r>
            <a:r>
              <a:rPr lang="ja-JP" altLang="en-US" dirty="0" smtClean="0"/>
              <a:t> グループで、どの求人を選んだのか、その理由を全体で共有する。</a:t>
            </a:r>
          </a:p>
          <a:p>
            <a:pPr eaLnBrk="1" hangingPunct="1">
              <a:lnSpc>
                <a:spcPct val="90000"/>
              </a:lnSpc>
            </a:pPr>
            <a:r>
              <a:rPr lang="en-US" altLang="ja-JP" dirty="0" smtClean="0"/>
              <a:t>5</a:t>
            </a:r>
            <a:r>
              <a:rPr lang="ja-JP" altLang="en-US" dirty="0" err="1" smtClean="0"/>
              <a:t>．</a:t>
            </a:r>
            <a:r>
              <a:rPr lang="ja-JP" altLang="en-US" dirty="0" smtClean="0"/>
              <a:t> 求人広告</a:t>
            </a:r>
            <a:r>
              <a:rPr lang="en-US" altLang="ja-JP" dirty="0" smtClean="0"/>
              <a:t>A</a:t>
            </a:r>
            <a:r>
              <a:rPr lang="ja-JP" altLang="en-US" dirty="0" smtClean="0"/>
              <a:t>～</a:t>
            </a:r>
            <a:r>
              <a:rPr lang="en-US" altLang="ja-JP" dirty="0" smtClean="0"/>
              <a:t>C</a:t>
            </a:r>
            <a:r>
              <a:rPr lang="ja-JP" altLang="en-US" dirty="0" smtClean="0"/>
              <a:t>の日本語の意味を伝える。</a:t>
            </a:r>
          </a:p>
          <a:p>
            <a:pPr eaLnBrk="1" hangingPunct="1">
              <a:lnSpc>
                <a:spcPct val="90000"/>
              </a:lnSpc>
            </a:pPr>
            <a:r>
              <a:rPr lang="en-US" altLang="ja-JP" dirty="0" smtClean="0"/>
              <a:t>6</a:t>
            </a:r>
            <a:r>
              <a:rPr lang="ja-JP" altLang="en-US" dirty="0" err="1" smtClean="0"/>
              <a:t>．</a:t>
            </a:r>
            <a:r>
              <a:rPr lang="ja-JP" altLang="en-US" dirty="0" smtClean="0"/>
              <a:t> ふりかえり：求人を選んだ時、広告の意味を知った時、どんな気持ちがしたか全体で共有する。</a:t>
            </a:r>
          </a:p>
          <a:p>
            <a:pPr eaLnBrk="1" hangingPunct="1">
              <a:lnSpc>
                <a:spcPct val="90000"/>
              </a:lnSpc>
            </a:pPr>
            <a:r>
              <a:rPr lang="en-US" altLang="ja-JP" dirty="0" smtClean="0"/>
              <a:t>7</a:t>
            </a:r>
            <a:r>
              <a:rPr lang="ja-JP" altLang="en-US" dirty="0" err="1" smtClean="0"/>
              <a:t>．</a:t>
            </a:r>
            <a:r>
              <a:rPr lang="ja-JP" altLang="en-US" dirty="0" smtClean="0"/>
              <a:t> 次の問いかけをし、全体で話し合う。</a:t>
            </a:r>
          </a:p>
          <a:p>
            <a:pPr eaLnBrk="1" hangingPunct="1">
              <a:lnSpc>
                <a:spcPct val="90000"/>
              </a:lnSpc>
            </a:pPr>
            <a:endParaRPr lang="en-US" altLang="ja-JP"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315E0812-A001-4AB0-B13D-F682976F2BA9}" type="slidenum">
              <a:rPr lang="en-US" altLang="ja-JP" smtClean="0"/>
              <a:pPr/>
              <a:t>10</a:t>
            </a:fld>
            <a:endParaRPr lang="en-US" altLang="ja-JP"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lnSpc>
                <a:spcPct val="80000"/>
              </a:lnSpc>
            </a:pPr>
            <a:r>
              <a:rPr lang="ja-JP" altLang="en-US" sz="1000" dirty="0" smtClean="0"/>
              <a:t>求人</a:t>
            </a:r>
            <a:r>
              <a:rPr lang="en-US" altLang="ja-JP" sz="1000" dirty="0" smtClean="0"/>
              <a:t>A ※</a:t>
            </a:r>
            <a:r>
              <a:rPr lang="ja-JP" altLang="en-US" sz="1000" dirty="0" smtClean="0"/>
              <a:t>給与がよい </a:t>
            </a:r>
          </a:p>
          <a:p>
            <a:pPr eaLnBrk="1" hangingPunct="1">
              <a:lnSpc>
                <a:spcPct val="80000"/>
              </a:lnSpc>
            </a:pPr>
            <a:r>
              <a:rPr lang="ja-JP" altLang="en-US" sz="1000" dirty="0" smtClean="0"/>
              <a:t>求人</a:t>
            </a:r>
            <a:r>
              <a:rPr lang="en-US" altLang="ja-JP" sz="1000" dirty="0" smtClean="0"/>
              <a:t>B ※</a:t>
            </a:r>
            <a:r>
              <a:rPr lang="ja-JP" altLang="en-US" sz="1000" dirty="0" smtClean="0"/>
              <a:t>条件がまあまあ 	</a:t>
            </a:r>
          </a:p>
          <a:p>
            <a:pPr eaLnBrk="1" hangingPunct="1">
              <a:lnSpc>
                <a:spcPct val="80000"/>
              </a:lnSpc>
            </a:pPr>
            <a:r>
              <a:rPr lang="ja-JP" altLang="en-US" sz="1000" dirty="0" smtClean="0"/>
              <a:t>求人</a:t>
            </a:r>
            <a:r>
              <a:rPr lang="en-US" altLang="ja-JP" sz="1000" dirty="0" smtClean="0"/>
              <a:t>C ※</a:t>
            </a:r>
            <a:r>
              <a:rPr lang="ja-JP" altLang="en-US" sz="1000" dirty="0" smtClean="0"/>
              <a:t>情報が不十分 </a:t>
            </a:r>
          </a:p>
          <a:p>
            <a:pPr eaLnBrk="1" hangingPunct="1">
              <a:lnSpc>
                <a:spcPct val="80000"/>
              </a:lnSpc>
            </a:pPr>
            <a:endParaRPr lang="ja-JP" altLang="en-US" sz="1000" dirty="0" smtClean="0"/>
          </a:p>
          <a:p>
            <a:pPr eaLnBrk="1" hangingPunct="1">
              <a:lnSpc>
                <a:spcPct val="80000"/>
              </a:lnSpc>
            </a:pPr>
            <a:r>
              <a:rPr lang="ja-JP" altLang="en-US" sz="1000" dirty="0" smtClean="0"/>
              <a:t>◆解説：識字とは？</a:t>
            </a:r>
          </a:p>
          <a:p>
            <a:pPr eaLnBrk="1" hangingPunct="1">
              <a:lnSpc>
                <a:spcPct val="80000"/>
              </a:lnSpc>
            </a:pPr>
            <a:r>
              <a:rPr lang="ja-JP" altLang="en-US" sz="1000" dirty="0" smtClean="0"/>
              <a:t>「識字」とは、日常生活で必要な「読み・書き・計算」ができる能力のことです。現在、成人のおよそ</a:t>
            </a:r>
            <a:r>
              <a:rPr lang="en-US" altLang="ja-JP" sz="1000" dirty="0" smtClean="0"/>
              <a:t>6</a:t>
            </a:r>
            <a:r>
              <a:rPr lang="ja-JP" altLang="en-US" sz="1000" dirty="0" smtClean="0"/>
              <a:t>人に</a:t>
            </a:r>
            <a:r>
              <a:rPr lang="en-US" altLang="ja-JP" sz="1000" dirty="0" smtClean="0"/>
              <a:t>1 </a:t>
            </a:r>
            <a:r>
              <a:rPr lang="ja-JP" altLang="en-US" sz="1000" dirty="0" smtClean="0"/>
              <a:t>人にあたる</a:t>
            </a:r>
            <a:r>
              <a:rPr lang="en-US" altLang="ja-JP" sz="1000" dirty="0" smtClean="0"/>
              <a:t>7 </a:t>
            </a:r>
            <a:r>
              <a:rPr lang="ja-JP" altLang="en-US" sz="1000" dirty="0" smtClean="0"/>
              <a:t>億</a:t>
            </a:r>
            <a:r>
              <a:rPr lang="en-US" altLang="ja-JP" sz="1000" dirty="0" smtClean="0"/>
              <a:t>7,400 </a:t>
            </a:r>
            <a:r>
              <a:rPr lang="ja-JP" altLang="en-US" sz="1000" dirty="0" smtClean="0"/>
              <a:t>万人の人々は読み書きができず、その半数（</a:t>
            </a:r>
            <a:r>
              <a:rPr lang="en-US" altLang="ja-JP" sz="1000" dirty="0" smtClean="0"/>
              <a:t>4</a:t>
            </a:r>
            <a:r>
              <a:rPr lang="ja-JP" altLang="en-US" sz="1000" dirty="0" smtClean="0"/>
              <a:t>億人）は南アジアと西アジアの人々で、約</a:t>
            </a:r>
            <a:r>
              <a:rPr lang="en-US" altLang="ja-JP" sz="1000" dirty="0" smtClean="0"/>
              <a:t>4</a:t>
            </a:r>
            <a:r>
              <a:rPr lang="ja-JP" altLang="en-US" sz="1000" dirty="0" smtClean="0"/>
              <a:t>分の</a:t>
            </a:r>
            <a:r>
              <a:rPr lang="en-US" altLang="ja-JP" sz="1000" dirty="0" smtClean="0"/>
              <a:t>1</a:t>
            </a:r>
            <a:r>
              <a:rPr lang="ja-JP" altLang="en-US" sz="1000" dirty="0" smtClean="0"/>
              <a:t>（</a:t>
            </a:r>
            <a:r>
              <a:rPr lang="en-US" altLang="ja-JP" sz="1000" dirty="0" smtClean="0"/>
              <a:t>1</a:t>
            </a:r>
            <a:r>
              <a:rPr lang="ja-JP" altLang="en-US" sz="1000" dirty="0" smtClean="0"/>
              <a:t>億</a:t>
            </a:r>
            <a:r>
              <a:rPr lang="en-US" altLang="ja-JP" sz="1000" dirty="0" smtClean="0"/>
              <a:t>8,200</a:t>
            </a:r>
            <a:r>
              <a:rPr lang="ja-JP" altLang="en-US" sz="1000" dirty="0" smtClean="0"/>
              <a:t>万人）はサハラ以南のアフリカです。そして読み書きのできない人の</a:t>
            </a:r>
            <a:r>
              <a:rPr lang="en-US" altLang="ja-JP" sz="1000" dirty="0" smtClean="0"/>
              <a:t>3 </a:t>
            </a:r>
            <a:r>
              <a:rPr lang="ja-JP" altLang="en-US" sz="1000" dirty="0" smtClean="0"/>
              <a:t>分の</a:t>
            </a:r>
            <a:r>
              <a:rPr lang="en-US" altLang="ja-JP" sz="1000" dirty="0" smtClean="0"/>
              <a:t>2</a:t>
            </a:r>
            <a:r>
              <a:rPr lang="ja-JP" altLang="en-US" sz="1000" dirty="0" smtClean="0"/>
              <a:t>は女性です。</a:t>
            </a:r>
          </a:p>
          <a:p>
            <a:pPr eaLnBrk="1" hangingPunct="1">
              <a:lnSpc>
                <a:spcPct val="80000"/>
              </a:lnSpc>
            </a:pPr>
            <a:r>
              <a:rPr lang="en-US" altLang="ja-JP" sz="1000" dirty="0" smtClean="0"/>
              <a:t>146</a:t>
            </a:r>
            <a:r>
              <a:rPr lang="ja-JP" altLang="en-US" sz="1000" dirty="0" smtClean="0"/>
              <a:t>カ国のうち</a:t>
            </a:r>
            <a:r>
              <a:rPr lang="en-US" altLang="ja-JP" sz="1000" dirty="0" smtClean="0"/>
              <a:t>81</a:t>
            </a:r>
            <a:r>
              <a:rPr lang="ja-JP" altLang="en-US" sz="1000" dirty="0" smtClean="0"/>
              <a:t>カ国で男性よりも女性が読み書きができず、そのうち</a:t>
            </a:r>
            <a:r>
              <a:rPr lang="en-US" altLang="ja-JP" sz="1000" dirty="0" smtClean="0"/>
              <a:t>21</a:t>
            </a:r>
            <a:r>
              <a:rPr lang="ja-JP" altLang="en-US" sz="1000" dirty="0" smtClean="0"/>
              <a:t>カ国では読み書きのできる男性</a:t>
            </a:r>
            <a:r>
              <a:rPr lang="en-US" altLang="ja-JP" sz="1000" dirty="0" smtClean="0"/>
              <a:t>10</a:t>
            </a:r>
            <a:r>
              <a:rPr lang="ja-JP" altLang="en-US" sz="1000" dirty="0" smtClean="0"/>
              <a:t>人に対して、女性は</a:t>
            </a:r>
            <a:r>
              <a:rPr lang="en-US" altLang="ja-JP" sz="1000" dirty="0" smtClean="0"/>
              <a:t>7</a:t>
            </a:r>
            <a:r>
              <a:rPr lang="ja-JP" altLang="en-US" sz="1000" dirty="0" smtClean="0"/>
              <a:t>人にも至りません。</a:t>
            </a:r>
          </a:p>
          <a:p>
            <a:pPr eaLnBrk="1" hangingPunct="1">
              <a:lnSpc>
                <a:spcPct val="80000"/>
              </a:lnSpc>
            </a:pPr>
            <a:r>
              <a:rPr lang="ja-JP" altLang="en-US" sz="1000" dirty="0" smtClean="0"/>
              <a:t>読み書きができないと、必要な情報を手に入れられないことで様々な不利益を被るばかりでなく、自分の意思や要求を書面で伝えられず、社会的な権利が大幅に制約されます。そのことが、本人ばかりでなく、国や地域の発展にとっても不利益になるという考えから、識字率は基礎教育の浸透状況を測る指針として、広く使われています。</a:t>
            </a:r>
          </a:p>
          <a:p>
            <a:pPr eaLnBrk="1" hangingPunct="1">
              <a:lnSpc>
                <a:spcPct val="80000"/>
              </a:lnSpc>
            </a:pPr>
            <a:endParaRPr lang="en-US" altLang="ja-JP" sz="1000" dirty="0" smtClean="0"/>
          </a:p>
          <a:p>
            <a:pPr eaLnBrk="1" hangingPunct="1">
              <a:lnSpc>
                <a:spcPct val="80000"/>
              </a:lnSpc>
            </a:pPr>
            <a:r>
              <a:rPr lang="ja-JP" altLang="en-US" sz="1000" dirty="0" smtClean="0"/>
              <a:t>若者と識字率</a:t>
            </a:r>
          </a:p>
          <a:p>
            <a:pPr eaLnBrk="1" hangingPunct="1">
              <a:lnSpc>
                <a:spcPct val="80000"/>
              </a:lnSpc>
            </a:pPr>
            <a:r>
              <a:rPr lang="ja-JP" altLang="en-US" sz="1000" dirty="0" smtClean="0"/>
              <a:t>現在、世界の</a:t>
            </a:r>
            <a:r>
              <a:rPr lang="en-US" altLang="ja-JP" sz="1000" dirty="0" smtClean="0"/>
              <a:t>5</a:t>
            </a:r>
            <a:r>
              <a:rPr lang="ja-JP" altLang="en-US" sz="1000" dirty="0" smtClean="0"/>
              <a:t>人に</a:t>
            </a:r>
            <a:r>
              <a:rPr lang="en-US" altLang="ja-JP" sz="1000" dirty="0" smtClean="0"/>
              <a:t>1</a:t>
            </a:r>
            <a:r>
              <a:rPr lang="ja-JP" altLang="en-US" sz="1000" dirty="0" smtClean="0"/>
              <a:t>人の子どもが小学校を卒業できず、</a:t>
            </a:r>
            <a:r>
              <a:rPr lang="en-US" altLang="ja-JP" sz="1000" dirty="0" smtClean="0"/>
              <a:t>15</a:t>
            </a:r>
            <a:r>
              <a:rPr lang="ja-JP" altLang="en-US" sz="1000" dirty="0" smtClean="0"/>
              <a:t>歳から</a:t>
            </a:r>
            <a:r>
              <a:rPr lang="en-US" altLang="ja-JP" sz="1000" dirty="0" smtClean="0"/>
              <a:t>24</a:t>
            </a:r>
            <a:r>
              <a:rPr lang="ja-JP" altLang="en-US" sz="1000" dirty="0" smtClean="0"/>
              <a:t>歳の若者の</a:t>
            </a:r>
            <a:r>
              <a:rPr lang="en-US" altLang="ja-JP" sz="1000" dirty="0" smtClean="0"/>
              <a:t>10</a:t>
            </a:r>
            <a:r>
              <a:rPr lang="ja-JP" altLang="en-US" sz="1000" dirty="0" smtClean="0"/>
              <a:t>人に</a:t>
            </a:r>
            <a:r>
              <a:rPr lang="en-US" altLang="ja-JP" sz="1000" dirty="0" smtClean="0"/>
              <a:t>1</a:t>
            </a:r>
            <a:r>
              <a:rPr lang="ja-JP" altLang="en-US" sz="1000" dirty="0" smtClean="0"/>
              <a:t>人が、読み書きができません。また、世界全体で</a:t>
            </a:r>
            <a:r>
              <a:rPr lang="en-US" altLang="ja-JP" sz="1000" dirty="0" smtClean="0"/>
              <a:t>8</a:t>
            </a:r>
            <a:r>
              <a:rPr lang="ja-JP" altLang="en-US" sz="1000" dirty="0" smtClean="0"/>
              <a:t>人に</a:t>
            </a:r>
            <a:r>
              <a:rPr lang="en-US" altLang="ja-JP" sz="1000" dirty="0" smtClean="0"/>
              <a:t>1</a:t>
            </a:r>
            <a:r>
              <a:rPr lang="ja-JP" altLang="en-US" sz="1000" dirty="0" smtClean="0"/>
              <a:t>人の若者が適切な仕事に就くことができません。</a:t>
            </a:r>
          </a:p>
          <a:p>
            <a:pPr eaLnBrk="1" hangingPunct="1">
              <a:lnSpc>
                <a:spcPct val="80000"/>
              </a:lnSpc>
            </a:pPr>
            <a:endParaRPr lang="ja-JP" altLang="en-US" sz="1000" dirty="0" smtClean="0"/>
          </a:p>
          <a:p>
            <a:pPr eaLnBrk="1" hangingPunct="1">
              <a:lnSpc>
                <a:spcPct val="80000"/>
              </a:lnSpc>
            </a:pPr>
            <a:r>
              <a:rPr lang="ja-JP" altLang="en-US" sz="1000" dirty="0" smtClean="0"/>
              <a:t>世界の識字率</a:t>
            </a:r>
          </a:p>
          <a:p>
            <a:pPr eaLnBrk="1" hangingPunct="1">
              <a:lnSpc>
                <a:spcPct val="80000"/>
              </a:lnSpc>
            </a:pPr>
            <a:r>
              <a:rPr lang="ja-JP" altLang="en-US" sz="1000" dirty="0" smtClean="0"/>
              <a:t>＜識字率の低い国＞</a:t>
            </a:r>
            <a:endParaRPr lang="en-US" altLang="ja-JP" sz="1000" dirty="0" smtClean="0"/>
          </a:p>
          <a:p>
            <a:pPr eaLnBrk="1" hangingPunct="1">
              <a:lnSpc>
                <a:spcPct val="80000"/>
              </a:lnSpc>
            </a:pPr>
            <a:r>
              <a:rPr lang="ja-JP" altLang="en-US" sz="1000" dirty="0" smtClean="0"/>
              <a:t>アフリカ	</a:t>
            </a:r>
          </a:p>
          <a:p>
            <a:pPr eaLnBrk="1" hangingPunct="1">
              <a:lnSpc>
                <a:spcPct val="80000"/>
              </a:lnSpc>
            </a:pPr>
            <a:r>
              <a:rPr lang="ja-JP" altLang="en-US" sz="1000" dirty="0" smtClean="0"/>
              <a:t>ニジェール</a:t>
            </a:r>
            <a:r>
              <a:rPr lang="en-US" altLang="ja-JP" sz="1000" dirty="0" smtClean="0"/>
              <a:t>29</a:t>
            </a:r>
            <a:r>
              <a:rPr lang="ja-JP" altLang="en-US" sz="1000" dirty="0" smtClean="0"/>
              <a:t>％、ブルキナファソ</a:t>
            </a:r>
            <a:r>
              <a:rPr lang="en-US" altLang="ja-JP" sz="1000" dirty="0" smtClean="0"/>
              <a:t>29</a:t>
            </a:r>
            <a:r>
              <a:rPr lang="ja-JP" altLang="en-US" sz="1000" dirty="0" smtClean="0"/>
              <a:t>％、マリ</a:t>
            </a:r>
            <a:r>
              <a:rPr lang="en-US" altLang="ja-JP" sz="1000" dirty="0" smtClean="0"/>
              <a:t>31</a:t>
            </a:r>
            <a:r>
              <a:rPr lang="ja-JP" altLang="en-US" sz="1000" dirty="0" smtClean="0"/>
              <a:t>％、チャド</a:t>
            </a:r>
            <a:r>
              <a:rPr lang="en-US" altLang="ja-JP" sz="1000" dirty="0" smtClean="0"/>
              <a:t>34</a:t>
            </a:r>
            <a:r>
              <a:rPr lang="ja-JP" altLang="en-US" sz="1000" dirty="0" smtClean="0"/>
              <a:t>％</a:t>
            </a:r>
            <a:endParaRPr lang="en-US" altLang="ja-JP" sz="1000" dirty="0" smtClean="0"/>
          </a:p>
          <a:p>
            <a:pPr eaLnBrk="1" hangingPunct="1">
              <a:lnSpc>
                <a:spcPct val="80000"/>
              </a:lnSpc>
            </a:pPr>
            <a:r>
              <a:rPr lang="ja-JP" altLang="en-US" sz="1000" dirty="0" smtClean="0"/>
              <a:t>エチオピア</a:t>
            </a:r>
            <a:r>
              <a:rPr lang="en-US" altLang="ja-JP" sz="1000" dirty="0" smtClean="0"/>
              <a:t>39</a:t>
            </a:r>
            <a:r>
              <a:rPr lang="ja-JP" altLang="en-US" sz="1000" dirty="0" smtClean="0"/>
              <a:t>％	、ギニア</a:t>
            </a:r>
            <a:r>
              <a:rPr lang="en-US" altLang="ja-JP" sz="1000" dirty="0" smtClean="0"/>
              <a:t>41</a:t>
            </a:r>
            <a:r>
              <a:rPr lang="ja-JP" altLang="en-US" sz="1000" dirty="0" smtClean="0"/>
              <a:t>％、シエラレオネ</a:t>
            </a:r>
            <a:r>
              <a:rPr lang="en-US" altLang="ja-JP" sz="1000" dirty="0" smtClean="0"/>
              <a:t>42</a:t>
            </a:r>
            <a:r>
              <a:rPr lang="ja-JP" altLang="en-US" sz="1000" dirty="0" smtClean="0"/>
              <a:t>％、ベナン</a:t>
            </a:r>
            <a:r>
              <a:rPr lang="en-US" altLang="ja-JP" sz="1000" dirty="0" smtClean="0"/>
              <a:t>42</a:t>
            </a:r>
            <a:r>
              <a:rPr lang="ja-JP" altLang="en-US" sz="1000" dirty="0" smtClean="0"/>
              <a:t>％</a:t>
            </a:r>
            <a:endParaRPr lang="en-US" altLang="ja-JP" sz="1000" dirty="0" smtClean="0"/>
          </a:p>
          <a:p>
            <a:pPr eaLnBrk="1" hangingPunct="1">
              <a:lnSpc>
                <a:spcPct val="80000"/>
              </a:lnSpc>
            </a:pPr>
            <a:r>
              <a:rPr lang="ja-JP" altLang="en-US" sz="1000" dirty="0" smtClean="0"/>
              <a:t>アジア</a:t>
            </a:r>
            <a:endParaRPr lang="en-US" altLang="ja-JP" sz="1000" dirty="0" smtClean="0"/>
          </a:p>
          <a:p>
            <a:pPr eaLnBrk="1" hangingPunct="1">
              <a:lnSpc>
                <a:spcPct val="80000"/>
              </a:lnSpc>
            </a:pPr>
            <a:r>
              <a:rPr lang="ja-JP" altLang="en-US" sz="1000" dirty="0" smtClean="0"/>
              <a:t>アフガニスタン</a:t>
            </a:r>
            <a:r>
              <a:rPr lang="en-US" altLang="ja-JP" sz="1000" dirty="0" smtClean="0"/>
              <a:t>39%</a:t>
            </a:r>
            <a:r>
              <a:rPr lang="ja-JP" altLang="en-US" sz="1000" dirty="0" err="1" smtClean="0"/>
              <a:t>、</a:t>
            </a:r>
            <a:r>
              <a:rPr lang="ja-JP" altLang="en-US" sz="1000" dirty="0" smtClean="0"/>
              <a:t>ブータン</a:t>
            </a:r>
            <a:r>
              <a:rPr lang="en-US" altLang="ja-JP" sz="1000" dirty="0" smtClean="0"/>
              <a:t>53</a:t>
            </a:r>
            <a:r>
              <a:rPr lang="ja-JP" altLang="en-US" sz="1000" dirty="0" smtClean="0"/>
              <a:t>％、パキスタン</a:t>
            </a:r>
            <a:r>
              <a:rPr lang="en-US" altLang="ja-JP" sz="1000" dirty="0" smtClean="0"/>
              <a:t>55</a:t>
            </a:r>
            <a:r>
              <a:rPr lang="ja-JP" altLang="en-US" sz="1000" dirty="0" smtClean="0"/>
              <a:t>％、バングラデシュ</a:t>
            </a:r>
            <a:r>
              <a:rPr lang="en-US" altLang="ja-JP" sz="1000" dirty="0" smtClean="0"/>
              <a:t>57</a:t>
            </a:r>
            <a:r>
              <a:rPr lang="ja-JP" altLang="en-US" sz="1000" dirty="0" smtClean="0"/>
              <a:t>％</a:t>
            </a:r>
            <a:endParaRPr lang="en-US" altLang="ja-JP" sz="1000" dirty="0" smtClean="0"/>
          </a:p>
          <a:p>
            <a:pPr eaLnBrk="1" hangingPunct="1">
              <a:lnSpc>
                <a:spcPct val="80000"/>
              </a:lnSpc>
            </a:pPr>
            <a:r>
              <a:rPr lang="ja-JP" altLang="en-US" sz="1000" dirty="0" smtClean="0"/>
              <a:t>東ティモール</a:t>
            </a:r>
            <a:r>
              <a:rPr lang="en-US" altLang="ja-JP" sz="1000" dirty="0" smtClean="0"/>
              <a:t>58</a:t>
            </a:r>
            <a:r>
              <a:rPr lang="ja-JP" altLang="en-US" sz="1000" dirty="0" smtClean="0"/>
              <a:t>％、ネパール</a:t>
            </a:r>
            <a:r>
              <a:rPr lang="en-US" altLang="ja-JP" sz="1000" dirty="0" smtClean="0"/>
              <a:t>60</a:t>
            </a:r>
            <a:r>
              <a:rPr lang="ja-JP" altLang="en-US" sz="1000" dirty="0" smtClean="0"/>
              <a:t>％、インド</a:t>
            </a:r>
            <a:r>
              <a:rPr lang="en-US" altLang="ja-JP" sz="1000" dirty="0" smtClean="0"/>
              <a:t>63</a:t>
            </a:r>
            <a:r>
              <a:rPr lang="ja-JP" altLang="en-US" sz="1000" dirty="0" smtClean="0"/>
              <a:t>％、ラオス</a:t>
            </a:r>
            <a:r>
              <a:rPr lang="en-US" altLang="ja-JP" sz="1000" dirty="0" smtClean="0"/>
              <a:t>73</a:t>
            </a:r>
            <a:r>
              <a:rPr lang="ja-JP" altLang="en-US" sz="1000" dirty="0" smtClean="0"/>
              <a:t>％</a:t>
            </a:r>
            <a:endParaRPr lang="en-US" altLang="ja-JP"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F7462B-085B-4B4C-89C4-8DB78C7D8963}"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FFD8800-72E3-40A6-9AE9-BAAEB9EA3492}"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1F1D08-9236-4200-B5D2-1AA222666910}"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91F86F1-60D7-480F-B494-CB1F24F9DB97}"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53CFE-3100-4F2D-9243-9B996AF0A373}"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63115B-5A6A-45E5-9FEC-9BDA36528BE3}"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11C48A3-AF8A-4106-9CE5-8EC27D1E7EAF}"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54BF295-F56D-4814-95AF-E3CB49F390BE}"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F938719B-7F7D-4359-B8D0-632A0984C053}"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114FC94-C91D-481F-9824-B1C1BD806B25}"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10AA1D-3251-469C-8B9D-70D411547DF8}"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95991F-38DB-4909-8FFB-023AE422F048}"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8BB23F5-C83D-4538-B246-E855FE4FC7A1}"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2052" name="Picture 15"/>
          <p:cNvPicPr>
            <a:picLocks noChangeAspect="1" noChangeArrowheads="1"/>
          </p:cNvPicPr>
          <p:nvPr/>
        </p:nvPicPr>
        <p:blipFill>
          <a:blip r:embed="rId4" cstate="print"/>
          <a:srcRect/>
          <a:stretch>
            <a:fillRect/>
          </a:stretch>
        </p:blipFill>
        <p:spPr bwMode="auto">
          <a:xfrm>
            <a:off x="0" y="0"/>
            <a:ext cx="9144000" cy="115888"/>
          </a:xfrm>
          <a:prstGeom prst="rect">
            <a:avLst/>
          </a:prstGeom>
          <a:noFill/>
          <a:ln w="9525">
            <a:noFill/>
            <a:miter lim="800000"/>
            <a:headEnd/>
            <a:tailEnd/>
          </a:ln>
        </p:spPr>
      </p:pic>
      <p:pic>
        <p:nvPicPr>
          <p:cNvPr id="2053" name="Picture 16"/>
          <p:cNvPicPr>
            <a:picLocks noChangeAspect="1" noChangeArrowheads="1"/>
          </p:cNvPicPr>
          <p:nvPr/>
        </p:nvPicPr>
        <p:blipFill>
          <a:blip r:embed="rId4" cstate="print"/>
          <a:srcRect/>
          <a:stretch>
            <a:fillRect/>
          </a:stretch>
        </p:blipFill>
        <p:spPr bwMode="auto">
          <a:xfrm>
            <a:off x="0" y="6742113"/>
            <a:ext cx="9144000" cy="115887"/>
          </a:xfrm>
          <a:prstGeom prst="rect">
            <a:avLst/>
          </a:prstGeom>
          <a:noFill/>
          <a:ln w="9525">
            <a:noFill/>
            <a:miter lim="800000"/>
            <a:headEnd/>
            <a:tailEnd/>
          </a:ln>
        </p:spPr>
      </p:pic>
      <p:sp>
        <p:nvSpPr>
          <p:cNvPr id="2055" name="Text Box 8"/>
          <p:cNvSpPr txBox="1">
            <a:spLocks noChangeArrowheads="1"/>
          </p:cNvSpPr>
          <p:nvPr/>
        </p:nvSpPr>
        <p:spPr bwMode="auto">
          <a:xfrm>
            <a:off x="4211960" y="6021288"/>
            <a:ext cx="2664296" cy="576064"/>
          </a:xfrm>
          <a:prstGeom prst="rect">
            <a:avLst/>
          </a:prstGeom>
          <a:solidFill>
            <a:srgbClr val="FFFFFF"/>
          </a:solidFill>
          <a:ln w="9525">
            <a:noFill/>
            <a:miter lim="800000"/>
            <a:headEnd/>
            <a:tailEnd/>
          </a:ln>
        </p:spPr>
        <p:txBody>
          <a:bodyPr lIns="74295" tIns="8890" rIns="74295" bIns="8890"/>
          <a:lstStyle/>
          <a:p>
            <a:pPr algn="just"/>
            <a:r>
              <a:rPr lang="ja-JP" altLang="en-US" sz="1000" dirty="0" smtClean="0">
                <a:latin typeface="ＭＳ Ｐゴシック" pitchFamily="50" charset="-128"/>
              </a:rPr>
              <a:t>世界</a:t>
            </a:r>
            <a:r>
              <a:rPr lang="ja-JP" altLang="en-US" sz="1000" dirty="0">
                <a:latin typeface="ＭＳ Ｐゴシック" pitchFamily="50" charset="-128"/>
              </a:rPr>
              <a:t>中</a:t>
            </a:r>
            <a:r>
              <a:rPr lang="ja-JP" altLang="en-US" sz="1000" dirty="0" smtClean="0">
                <a:latin typeface="ＭＳ Ｐゴシック" pitchFamily="50" charset="-128"/>
              </a:rPr>
              <a:t>の</a:t>
            </a:r>
            <a:r>
              <a:rPr lang="ja-JP" altLang="en-US" sz="1000" dirty="0">
                <a:latin typeface="ＭＳ Ｐゴシック" pitchFamily="50" charset="-128"/>
              </a:rPr>
              <a:t>子どもたちが</a:t>
            </a:r>
            <a:r>
              <a:rPr lang="ja-JP" altLang="en-US" sz="1000" dirty="0" smtClean="0">
                <a:latin typeface="ＭＳ Ｐゴシック" pitchFamily="50" charset="-128"/>
              </a:rPr>
              <a:t>参加しています</a:t>
            </a:r>
            <a:endParaRPr lang="en-US" altLang="ja-JP" sz="1000" dirty="0" smtClean="0">
              <a:latin typeface="ＭＳ Ｐゴシック" pitchFamily="50" charset="-128"/>
            </a:endParaRPr>
          </a:p>
          <a:p>
            <a:pPr algn="just"/>
            <a:r>
              <a:rPr lang="ja-JP" altLang="en-US" sz="1000" dirty="0" smtClean="0">
                <a:latin typeface="ＭＳ Ｐゴシック" pitchFamily="50" charset="-128"/>
              </a:rPr>
              <a:t>左：ナイジェリアの子どもたち</a:t>
            </a:r>
            <a:endParaRPr lang="en-US" altLang="ja-JP" sz="1000" dirty="0" smtClean="0">
              <a:latin typeface="ＭＳ Ｐゴシック" pitchFamily="50" charset="-128"/>
            </a:endParaRPr>
          </a:p>
          <a:p>
            <a:pPr algn="just"/>
            <a:r>
              <a:rPr lang="ja-JP" altLang="en-US" sz="1000" dirty="0" smtClean="0">
                <a:latin typeface="ＭＳ Ｐゴシック" pitchFamily="50" charset="-128"/>
              </a:rPr>
              <a:t>右：東京・武蔵野東小学校の子どもたち</a:t>
            </a:r>
            <a:endParaRPr lang="ja-JP" altLang="en-US" sz="1000" dirty="0">
              <a:latin typeface="ＭＳ Ｐゴシック" pitchFamily="50" charset="-128"/>
            </a:endParaRPr>
          </a:p>
          <a:p>
            <a:pPr algn="just"/>
            <a:endParaRPr lang="en-US" altLang="ja-JP" sz="1000" dirty="0"/>
          </a:p>
        </p:txBody>
      </p:sp>
      <p:sp>
        <p:nvSpPr>
          <p:cNvPr id="2056" name="Text Box 8"/>
          <p:cNvSpPr txBox="1">
            <a:spLocks noChangeArrowheads="1"/>
          </p:cNvSpPr>
          <p:nvPr/>
        </p:nvSpPr>
        <p:spPr bwMode="auto">
          <a:xfrm>
            <a:off x="3924300" y="5500688"/>
            <a:ext cx="620713" cy="300037"/>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©GCE</a:t>
            </a:r>
          </a:p>
          <a:p>
            <a:pPr algn="just"/>
            <a:endParaRPr lang="en-US" altLang="ja-JP" sz="1400"/>
          </a:p>
        </p:txBody>
      </p:sp>
      <p:sp>
        <p:nvSpPr>
          <p:cNvPr id="2057" name="Text Box 8"/>
          <p:cNvSpPr txBox="1">
            <a:spLocks noChangeArrowheads="1"/>
          </p:cNvSpPr>
          <p:nvPr/>
        </p:nvSpPr>
        <p:spPr bwMode="auto">
          <a:xfrm>
            <a:off x="7751763" y="5473700"/>
            <a:ext cx="622300" cy="301625"/>
          </a:xfrm>
          <a:prstGeom prst="rect">
            <a:avLst/>
          </a:prstGeom>
          <a:solidFill>
            <a:srgbClr val="FFFFFF">
              <a:alpha val="0"/>
            </a:srgbClr>
          </a:solidFill>
          <a:ln w="9525">
            <a:noFill/>
            <a:miter lim="800000"/>
            <a:headEnd/>
            <a:tailEnd/>
          </a:ln>
        </p:spPr>
        <p:txBody>
          <a:bodyPr lIns="74295" tIns="8890" rIns="74295" bIns="8890"/>
          <a:lstStyle/>
          <a:p>
            <a:pPr algn="just"/>
            <a:r>
              <a:rPr lang="en-US" altLang="ja-JP" sz="1200">
                <a:solidFill>
                  <a:schemeClr val="bg1"/>
                </a:solidFill>
                <a:latin typeface="ＭＳ Ｐゴシック" pitchFamily="50" charset="-128"/>
              </a:rPr>
              <a:t>©JNNE</a:t>
            </a:r>
          </a:p>
          <a:p>
            <a:pPr algn="just"/>
            <a:endParaRPr lang="en-US" altLang="ja-JP" sz="1400"/>
          </a:p>
        </p:txBody>
      </p:sp>
      <p:pic>
        <p:nvPicPr>
          <p:cNvPr id="12" name="図 11" descr="日付なし.jpg"/>
          <p:cNvPicPr>
            <a:picLocks noChangeAspect="1"/>
          </p:cNvPicPr>
          <p:nvPr/>
        </p:nvPicPr>
        <p:blipFill>
          <a:blip r:embed="rId5" cstate="print"/>
          <a:stretch>
            <a:fillRect/>
          </a:stretch>
        </p:blipFill>
        <p:spPr>
          <a:xfrm>
            <a:off x="728700" y="404664"/>
            <a:ext cx="7686600" cy="2842916"/>
          </a:xfrm>
          <a:prstGeom prst="rect">
            <a:avLst/>
          </a:prstGeom>
        </p:spPr>
      </p:pic>
      <p:pic>
        <p:nvPicPr>
          <p:cNvPr id="13" name="図 12" descr="photo_1.jpg"/>
          <p:cNvPicPr>
            <a:picLocks noChangeAspect="1"/>
          </p:cNvPicPr>
          <p:nvPr/>
        </p:nvPicPr>
        <p:blipFill>
          <a:blip r:embed="rId6" cstate="print"/>
          <a:stretch>
            <a:fillRect/>
          </a:stretch>
        </p:blipFill>
        <p:spPr>
          <a:xfrm>
            <a:off x="1187624" y="3429000"/>
            <a:ext cx="2761507" cy="2822664"/>
          </a:xfrm>
          <a:prstGeom prst="rect">
            <a:avLst/>
          </a:prstGeom>
        </p:spPr>
      </p:pic>
      <p:pic>
        <p:nvPicPr>
          <p:cNvPr id="14" name="図 13" descr="photo_2.jpg"/>
          <p:cNvPicPr>
            <a:picLocks noChangeAspect="1"/>
          </p:cNvPicPr>
          <p:nvPr/>
        </p:nvPicPr>
        <p:blipFill>
          <a:blip r:embed="rId7" cstate="print"/>
          <a:stretch>
            <a:fillRect/>
          </a:stretch>
        </p:blipFill>
        <p:spPr>
          <a:xfrm>
            <a:off x="4283968" y="3429000"/>
            <a:ext cx="3801422" cy="24657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dirty="0"/>
              <a:t>・仕事内容：ウェイター</a:t>
            </a:r>
            <a:r>
              <a:rPr lang="en-US" altLang="ja-JP" dirty="0"/>
              <a:t>/</a:t>
            </a:r>
            <a:r>
              <a:rPr lang="ja-JP" altLang="en-US" dirty="0"/>
              <a:t>ウェイトレス </a:t>
            </a:r>
          </a:p>
          <a:p>
            <a:pPr algn="ctr"/>
            <a:r>
              <a:rPr lang="ja-JP" altLang="en-US" dirty="0"/>
              <a:t>・勤務時間：</a:t>
            </a:r>
            <a:r>
              <a:rPr lang="en-US" altLang="ja-JP" dirty="0"/>
              <a:t>8</a:t>
            </a:r>
            <a:r>
              <a:rPr lang="ja-JP" altLang="en-US" dirty="0"/>
              <a:t>時間</a:t>
            </a:r>
            <a:r>
              <a:rPr lang="en-US" altLang="ja-JP" dirty="0"/>
              <a:t>/</a:t>
            </a:r>
            <a:r>
              <a:rPr lang="ja-JP" altLang="en-US" dirty="0"/>
              <a:t>日 </a:t>
            </a:r>
          </a:p>
          <a:p>
            <a:pPr algn="ctr"/>
            <a:r>
              <a:rPr lang="ja-JP" altLang="en-US" dirty="0" smtClean="0"/>
              <a:t>・距離：</a:t>
            </a:r>
            <a:r>
              <a:rPr lang="ja-JP" altLang="en-US" dirty="0"/>
              <a:t>駅前徒歩</a:t>
            </a:r>
            <a:r>
              <a:rPr lang="en-US" altLang="ja-JP" dirty="0"/>
              <a:t>500</a:t>
            </a:r>
            <a:r>
              <a:rPr lang="ja-JP" altLang="en-US" dirty="0"/>
              <a:t>メートル</a:t>
            </a:r>
          </a:p>
        </p:txBody>
      </p:sp>
      <p:sp>
        <p:nvSpPr>
          <p:cNvPr id="11267" name="Rectangle 9"/>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a:t>・仕事内容：デスクワーク </a:t>
            </a:r>
          </a:p>
          <a:p>
            <a:pPr algn="ctr"/>
            <a:r>
              <a:rPr lang="ja-JP" altLang="en-US"/>
              <a:t>・勤務時間：</a:t>
            </a:r>
            <a:r>
              <a:rPr lang="en-US" altLang="ja-JP"/>
              <a:t>10</a:t>
            </a:r>
            <a:r>
              <a:rPr lang="ja-JP" altLang="en-US"/>
              <a:t>時間</a:t>
            </a:r>
            <a:r>
              <a:rPr lang="en-US" altLang="ja-JP"/>
              <a:t>/</a:t>
            </a:r>
            <a:r>
              <a:rPr lang="ja-JP" altLang="en-US"/>
              <a:t>日 </a:t>
            </a:r>
          </a:p>
          <a:p>
            <a:pPr algn="ctr"/>
            <a:r>
              <a:rPr lang="ja-JP" altLang="en-US"/>
              <a:t>・給料：</a:t>
            </a:r>
            <a:r>
              <a:rPr lang="en-US" altLang="ja-JP"/>
              <a:t>250</a:t>
            </a:r>
            <a:r>
              <a:rPr lang="ja-JP" altLang="en-US"/>
              <a:t>バーツ</a:t>
            </a:r>
          </a:p>
        </p:txBody>
      </p:sp>
      <p:sp>
        <p:nvSpPr>
          <p:cNvPr id="11268" name="Rectangle 8"/>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pPr algn="ctr"/>
            <a:r>
              <a:rPr lang="ja-JP" altLang="en-US"/>
              <a:t>・仕事内容：デスクワーク </a:t>
            </a:r>
          </a:p>
          <a:p>
            <a:pPr algn="ctr"/>
            <a:r>
              <a:rPr lang="ja-JP" altLang="en-US"/>
              <a:t>・勤務時間：</a:t>
            </a:r>
            <a:r>
              <a:rPr lang="en-US" altLang="ja-JP"/>
              <a:t>6</a:t>
            </a:r>
            <a:r>
              <a:rPr lang="ja-JP" altLang="en-US"/>
              <a:t>時間</a:t>
            </a:r>
            <a:r>
              <a:rPr lang="en-US" altLang="ja-JP"/>
              <a:t>/</a:t>
            </a:r>
            <a:r>
              <a:rPr lang="ja-JP" altLang="en-US"/>
              <a:t>日 </a:t>
            </a:r>
          </a:p>
          <a:p>
            <a:pPr algn="ctr"/>
            <a:r>
              <a:rPr lang="ja-JP" altLang="en-US"/>
              <a:t>・給料：</a:t>
            </a:r>
            <a:r>
              <a:rPr lang="en-US" altLang="ja-JP"/>
              <a:t>550</a:t>
            </a:r>
            <a:r>
              <a:rPr lang="ja-JP" altLang="en-US"/>
              <a:t>バーツ 	</a:t>
            </a:r>
          </a:p>
        </p:txBody>
      </p:sp>
      <p:sp>
        <p:nvSpPr>
          <p:cNvPr id="11269" name="Rectangle 2"/>
          <p:cNvSpPr>
            <a:spLocks noChangeArrowheads="1"/>
          </p:cNvSpPr>
          <p:nvPr/>
        </p:nvSpPr>
        <p:spPr bwMode="auto">
          <a:xfrm>
            <a:off x="2771775" y="1989138"/>
            <a:ext cx="4248150" cy="457200"/>
          </a:xfrm>
          <a:prstGeom prst="rect">
            <a:avLst/>
          </a:prstGeom>
          <a:noFill/>
          <a:ln w="9525">
            <a:noFill/>
            <a:miter lim="800000"/>
            <a:headEnd/>
            <a:tailEnd/>
          </a:ln>
          <a:effectLst/>
        </p:spPr>
        <p:txBody>
          <a:bodyPr>
            <a:spAutoFit/>
          </a:bodyPr>
          <a:lstStyle/>
          <a:p>
            <a:r>
              <a:rPr lang="en-US" altLang="ja-JP" sz="2400"/>
              <a:t>	</a:t>
            </a:r>
          </a:p>
        </p:txBody>
      </p:sp>
      <p:sp>
        <p:nvSpPr>
          <p:cNvPr id="11270" name="Rectangle 3"/>
          <p:cNvSpPr>
            <a:spLocks noChangeArrowheads="1"/>
          </p:cNvSpPr>
          <p:nvPr/>
        </p:nvSpPr>
        <p:spPr bwMode="auto">
          <a:xfrm>
            <a:off x="2700338" y="3644900"/>
            <a:ext cx="4608512" cy="457200"/>
          </a:xfrm>
          <a:prstGeom prst="rect">
            <a:avLst/>
          </a:prstGeom>
          <a:noFill/>
          <a:ln w="9525">
            <a:noFill/>
            <a:miter lim="800000"/>
            <a:headEnd/>
            <a:tailEnd/>
          </a:ln>
          <a:effectLst/>
        </p:spPr>
        <p:txBody>
          <a:bodyPr>
            <a:spAutoFit/>
          </a:bodyPr>
          <a:lstStyle/>
          <a:p>
            <a:r>
              <a:rPr lang="en-US" altLang="ja-JP" sz="2400"/>
              <a:t>	</a:t>
            </a:r>
          </a:p>
        </p:txBody>
      </p:sp>
      <p:sp>
        <p:nvSpPr>
          <p:cNvPr id="11271" name="Rectangle 4"/>
          <p:cNvSpPr>
            <a:spLocks noChangeArrowheads="1"/>
          </p:cNvSpPr>
          <p:nvPr/>
        </p:nvSpPr>
        <p:spPr bwMode="auto">
          <a:xfrm>
            <a:off x="2700338" y="5229225"/>
            <a:ext cx="4537075" cy="366713"/>
          </a:xfrm>
          <a:prstGeom prst="rect">
            <a:avLst/>
          </a:prstGeom>
          <a:noFill/>
          <a:ln w="9525">
            <a:noFill/>
            <a:miter lim="800000"/>
            <a:headEnd/>
            <a:tailEnd/>
          </a:ln>
          <a:effectLst/>
        </p:spPr>
        <p:txBody>
          <a:bodyPr>
            <a:spAutoFit/>
          </a:bodyPr>
          <a:lstStyle/>
          <a:p>
            <a:r>
              <a:rPr lang="en-US" altLang="ja-JP"/>
              <a:t>	</a:t>
            </a:r>
          </a:p>
        </p:txBody>
      </p:sp>
      <p:sp>
        <p:nvSpPr>
          <p:cNvPr id="11272" name="Text Box 5"/>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1273" name="Text Box 6"/>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1274" name="Text Box 7"/>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1275" name="Line 11"/>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1276" name="Line 12"/>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1277" name="Line 13"/>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1278" name="Rectangle 14"/>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読み書きができない</a:t>
            </a:r>
            <a:r>
              <a:rPr lang="ja-JP" altLang="en-US" sz="3200" dirty="0" smtClean="0">
                <a:latin typeface="HGP創英角ｺﾞｼｯｸUB" pitchFamily="50" charset="-128"/>
                <a:ea typeface="HGP創英角ｺﾞｼｯｸUB" pitchFamily="50" charset="-128"/>
              </a:rPr>
              <a:t>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どんなことができないと思いますか？</a:t>
            </a:r>
          </a:p>
        </p:txBody>
      </p:sp>
      <p:pic>
        <p:nvPicPr>
          <p:cNvPr id="11279"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1280"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1281" name="Group 17"/>
          <p:cNvGrpSpPr>
            <a:grpSpLocks/>
          </p:cNvGrpSpPr>
          <p:nvPr/>
        </p:nvGrpSpPr>
        <p:grpSpPr bwMode="auto">
          <a:xfrm>
            <a:off x="395288" y="188913"/>
            <a:ext cx="1584325" cy="304800"/>
            <a:chOff x="249" y="119"/>
            <a:chExt cx="908" cy="192"/>
          </a:xfrm>
        </p:grpSpPr>
        <p:sp>
          <p:nvSpPr>
            <p:cNvPr id="11282" name="AutoShape 1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1283" name="Text Box 1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2-A</a:t>
              </a:r>
            </a:p>
          </p:txBody>
        </p:sp>
      </p:grpSp>
      <p:pic>
        <p:nvPicPr>
          <p:cNvPr id="20" name="Picture 16"/>
          <p:cNvPicPr>
            <a:picLocks noChangeAspect="1" noChangeArrowheads="1"/>
          </p:cNvPicPr>
          <p:nvPr/>
        </p:nvPicPr>
        <p:blipFill>
          <a:blip r:embed="rId4" cstate="print"/>
          <a:srcRect/>
          <a:stretch>
            <a:fillRect/>
          </a:stretch>
        </p:blipFill>
        <p:spPr bwMode="auto">
          <a:xfrm>
            <a:off x="395536" y="908720"/>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dirty="0" smtClean="0">
                <a:latin typeface="HGP創英角ｺﾞｼｯｸUB" pitchFamily="50" charset="-128"/>
                <a:ea typeface="HGP創英角ｺﾞｼｯｸUB" pitchFamily="50" charset="-128"/>
              </a:rPr>
              <a:t>クイズ</a:t>
            </a:r>
          </a:p>
        </p:txBody>
      </p:sp>
      <p:sp>
        <p:nvSpPr>
          <p:cNvPr id="12291" name="Rectangle 3"/>
          <p:cNvSpPr>
            <a:spLocks noGrp="1" noChangeArrowheads="1"/>
          </p:cNvSpPr>
          <p:nvPr>
            <p:ph type="body" idx="1"/>
          </p:nvPr>
        </p:nvSpPr>
        <p:spPr/>
        <p:txBody>
          <a:bodyPr/>
          <a:lstStyle/>
          <a:p>
            <a:pPr eaLnBrk="1" hangingPunct="1">
              <a:buNone/>
            </a:pPr>
            <a:r>
              <a:rPr lang="en-US" altLang="ja-JP" sz="4000" b="1" dirty="0" smtClean="0"/>
              <a:t>Q </a:t>
            </a:r>
            <a:r>
              <a:rPr lang="ja-JP" altLang="en-US" sz="2800" dirty="0" smtClean="0"/>
              <a:t>世界中のすべての子どもが学校に行き、すべての大人が読み書きができるようになるためには、年間いくら必要といわれているでしょう？</a:t>
            </a:r>
          </a:p>
          <a:p>
            <a:pPr eaLnBrk="1" hangingPunct="1">
              <a:buNone/>
            </a:pPr>
            <a:r>
              <a:rPr lang="en-US" altLang="ja-JP" sz="1600" dirty="0" smtClean="0"/>
              <a:t>※</a:t>
            </a:r>
            <a:r>
              <a:rPr lang="ja-JP" altLang="en-US" sz="1600" dirty="0" smtClean="0"/>
              <a:t>ヒント：日本の</a:t>
            </a:r>
            <a:r>
              <a:rPr lang="en-US" altLang="ja-JP" sz="1600" dirty="0" smtClean="0"/>
              <a:t>2013</a:t>
            </a:r>
            <a:r>
              <a:rPr lang="ja-JP" altLang="en-US" sz="1600" dirty="0" smtClean="0"/>
              <a:t>年度の国家予算は約</a:t>
            </a:r>
            <a:r>
              <a:rPr lang="en-US" altLang="ja-JP" sz="1600" dirty="0" smtClean="0"/>
              <a:t>92</a:t>
            </a:r>
            <a:r>
              <a:rPr lang="ja-JP" altLang="en-US" sz="1600" dirty="0" smtClean="0"/>
              <a:t>兆円、うち教育・科学分野の予算は約</a:t>
            </a:r>
            <a:r>
              <a:rPr lang="en-US" altLang="ja-JP" sz="1600" dirty="0" smtClean="0"/>
              <a:t>5</a:t>
            </a:r>
            <a:r>
              <a:rPr lang="ja-JP" altLang="en-US" sz="1600" dirty="0" smtClean="0"/>
              <a:t>兆円です。</a:t>
            </a:r>
          </a:p>
          <a:p>
            <a:pPr eaLnBrk="1" hangingPunct="1">
              <a:buFontTx/>
              <a:buNone/>
            </a:pPr>
            <a:endParaRPr lang="en-US" altLang="ja-JP" sz="2800" dirty="0" smtClean="0"/>
          </a:p>
          <a:p>
            <a:pPr eaLnBrk="1" hangingPunct="1">
              <a:buFontTx/>
              <a:buNone/>
            </a:pPr>
            <a:r>
              <a:rPr lang="en-US" altLang="ja-JP" sz="2800" dirty="0" smtClean="0"/>
              <a:t>A</a:t>
            </a:r>
            <a:r>
              <a:rPr lang="ja-JP" altLang="en-US" sz="2800" dirty="0" err="1" smtClean="0"/>
              <a:t>．</a:t>
            </a:r>
            <a:r>
              <a:rPr lang="en-US" altLang="ja-JP" sz="2800" dirty="0" smtClean="0"/>
              <a:t>10</a:t>
            </a:r>
            <a:r>
              <a:rPr lang="ja-JP" altLang="en-US" sz="2800" dirty="0" smtClean="0"/>
              <a:t>兆円</a:t>
            </a:r>
          </a:p>
          <a:p>
            <a:pPr eaLnBrk="1" hangingPunct="1">
              <a:buFontTx/>
              <a:buNone/>
            </a:pPr>
            <a:r>
              <a:rPr lang="en-US" altLang="ja-JP" sz="2800" dirty="0" smtClean="0"/>
              <a:t>B</a:t>
            </a:r>
            <a:r>
              <a:rPr lang="ja-JP" altLang="en-US" sz="2800" dirty="0" err="1" smtClean="0"/>
              <a:t>．</a:t>
            </a:r>
            <a:r>
              <a:rPr lang="en-US" altLang="ja-JP" sz="2800" dirty="0" smtClean="0"/>
              <a:t>8</a:t>
            </a:r>
            <a:r>
              <a:rPr lang="ja-JP" altLang="en-US" sz="2800" dirty="0" smtClean="0"/>
              <a:t>兆円</a:t>
            </a:r>
          </a:p>
          <a:p>
            <a:pPr eaLnBrk="1" hangingPunct="1">
              <a:buFontTx/>
              <a:buNone/>
            </a:pPr>
            <a:r>
              <a:rPr lang="en-US" altLang="ja-JP" sz="2800" dirty="0" smtClean="0"/>
              <a:t>C</a:t>
            </a:r>
            <a:r>
              <a:rPr lang="ja-JP" altLang="en-US" sz="2800" dirty="0" err="1" smtClean="0"/>
              <a:t>．</a:t>
            </a:r>
            <a:r>
              <a:rPr lang="en-US" altLang="ja-JP" sz="2800" dirty="0" smtClean="0"/>
              <a:t>5</a:t>
            </a:r>
            <a:r>
              <a:rPr lang="ja-JP" altLang="en-US" sz="2800" dirty="0" smtClean="0"/>
              <a:t>兆円</a:t>
            </a:r>
          </a:p>
          <a:p>
            <a:pPr eaLnBrk="1" hangingPunct="1">
              <a:buFontTx/>
              <a:buNone/>
            </a:pPr>
            <a:r>
              <a:rPr lang="en-US" altLang="ja-JP" sz="2800" dirty="0" smtClean="0"/>
              <a:t>D</a:t>
            </a:r>
            <a:r>
              <a:rPr lang="ja-JP" altLang="en-US" sz="2800" dirty="0" err="1" smtClean="0"/>
              <a:t>．</a:t>
            </a:r>
            <a:r>
              <a:rPr lang="en-US" altLang="ja-JP" sz="2800" dirty="0" smtClean="0"/>
              <a:t>1</a:t>
            </a:r>
            <a:r>
              <a:rPr lang="ja-JP" altLang="en-US" sz="2800" dirty="0" smtClean="0"/>
              <a:t>兆円</a:t>
            </a:r>
          </a:p>
          <a:p>
            <a:pPr eaLnBrk="1" hangingPunct="1"/>
            <a:endParaRPr lang="en-US" altLang="ja-JP" sz="2800" dirty="0" smtClean="0"/>
          </a:p>
        </p:txBody>
      </p:sp>
      <p:pic>
        <p:nvPicPr>
          <p:cNvPr id="1229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229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25607" name="Oval 7"/>
          <p:cNvSpPr>
            <a:spLocks noChangeArrowheads="1"/>
          </p:cNvSpPr>
          <p:nvPr/>
        </p:nvSpPr>
        <p:spPr bwMode="auto">
          <a:xfrm>
            <a:off x="395288" y="4941168"/>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12295" name="Group 8"/>
          <p:cNvGrpSpPr>
            <a:grpSpLocks/>
          </p:cNvGrpSpPr>
          <p:nvPr/>
        </p:nvGrpSpPr>
        <p:grpSpPr bwMode="auto">
          <a:xfrm>
            <a:off x="395288" y="188913"/>
            <a:ext cx="1584325" cy="304800"/>
            <a:chOff x="249" y="119"/>
            <a:chExt cx="908" cy="192"/>
          </a:xfrm>
        </p:grpSpPr>
        <p:sp>
          <p:nvSpPr>
            <p:cNvPr id="12296" name="AutoShape 9"/>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2297" name="Text Box 10"/>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2-B</a:t>
              </a:r>
            </a:p>
          </p:txBody>
        </p:sp>
      </p:gr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509120"/>
            <a:ext cx="3384376" cy="864096"/>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ja-JP" altLang="en-US" sz="2400" dirty="0" smtClean="0">
                <a:solidFill>
                  <a:srgbClr val="FF0000"/>
                </a:solidFill>
                <a:latin typeface="Meiryo UI" pitchFamily="50" charset="-128"/>
                <a:ea typeface="Meiryo UI" pitchFamily="50" charset="-128"/>
                <a:cs typeface="Meiryo UI" pitchFamily="50" charset="-128"/>
              </a:rPr>
              <a:t>日本の教育・科学分野の予算とだいたい同じだね</a:t>
            </a:r>
            <a:endParaRPr lang="en-US" altLang="ja-JP" sz="2400" dirty="0" smtClean="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ppt_x"/>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828179" y="908050"/>
            <a:ext cx="7488237" cy="4431983"/>
          </a:xfrm>
          <a:prstGeom prst="rect">
            <a:avLst/>
          </a:prstGeom>
          <a:noFill/>
          <a:ln w="9525">
            <a:noFill/>
            <a:miter lim="800000"/>
            <a:headEnd/>
            <a:tailEnd/>
          </a:ln>
          <a:effectLst/>
        </p:spPr>
        <p:txBody>
          <a:bodyPr>
            <a:spAutoFit/>
          </a:bodyPr>
          <a:lstStyle/>
          <a:p>
            <a:endParaRPr lang="en-US" altLang="ja-JP" dirty="0"/>
          </a:p>
          <a:p>
            <a:r>
              <a:rPr lang="ja-JP" altLang="en-US" sz="3200" dirty="0" smtClean="0"/>
              <a:t>すべて</a:t>
            </a:r>
            <a:r>
              <a:rPr lang="ja-JP" altLang="en-US" sz="3200" dirty="0"/>
              <a:t>の子どもが学校に行き、すべての大人が読み書きができるようになるためには、</a:t>
            </a:r>
            <a:r>
              <a:rPr lang="ja-JP" altLang="en-US" sz="3200" dirty="0" smtClean="0">
                <a:solidFill>
                  <a:srgbClr val="7030A0"/>
                </a:solidFill>
              </a:rPr>
              <a:t>年間</a:t>
            </a:r>
            <a:r>
              <a:rPr lang="en-US" altLang="ja-JP" sz="3200" dirty="0" smtClean="0">
                <a:solidFill>
                  <a:srgbClr val="7030A0"/>
                </a:solidFill>
              </a:rPr>
              <a:t>5</a:t>
            </a:r>
            <a:r>
              <a:rPr lang="ja-JP" altLang="en-US" sz="3200" dirty="0" smtClean="0">
                <a:solidFill>
                  <a:srgbClr val="7030A0"/>
                </a:solidFill>
              </a:rPr>
              <a:t>兆</a:t>
            </a:r>
            <a:r>
              <a:rPr lang="en-US" altLang="ja-JP" sz="3200" dirty="0">
                <a:solidFill>
                  <a:srgbClr val="7030A0"/>
                </a:solidFill>
              </a:rPr>
              <a:t>4</a:t>
            </a:r>
            <a:r>
              <a:rPr lang="en-US" altLang="ja-JP" sz="3200" dirty="0" smtClean="0">
                <a:solidFill>
                  <a:srgbClr val="7030A0"/>
                </a:solidFill>
              </a:rPr>
              <a:t>,000</a:t>
            </a:r>
            <a:r>
              <a:rPr lang="ja-JP" altLang="en-US" sz="3200" dirty="0">
                <a:solidFill>
                  <a:srgbClr val="7030A0"/>
                </a:solidFill>
              </a:rPr>
              <a:t>億円</a:t>
            </a:r>
            <a:r>
              <a:rPr lang="ja-JP" altLang="en-US" sz="3200" dirty="0"/>
              <a:t>が必要です。</a:t>
            </a:r>
          </a:p>
          <a:p>
            <a:endParaRPr lang="ja-JP" altLang="en-US" sz="3200" dirty="0"/>
          </a:p>
          <a:p>
            <a:r>
              <a:rPr lang="ja-JP" altLang="en-US" sz="3200" dirty="0"/>
              <a:t>このうち</a:t>
            </a:r>
            <a:r>
              <a:rPr lang="ja-JP" altLang="en-US" sz="3200" dirty="0" smtClean="0"/>
              <a:t>、</a:t>
            </a:r>
            <a:r>
              <a:rPr lang="en-US" altLang="ja-JP" sz="3200" dirty="0" smtClean="0">
                <a:solidFill>
                  <a:srgbClr val="7030A0"/>
                </a:solidFill>
              </a:rPr>
              <a:t>2</a:t>
            </a:r>
            <a:r>
              <a:rPr lang="ja-JP" altLang="en-US" sz="3200" dirty="0" smtClean="0">
                <a:solidFill>
                  <a:srgbClr val="7030A0"/>
                </a:solidFill>
              </a:rPr>
              <a:t>兆</a:t>
            </a:r>
            <a:r>
              <a:rPr lang="en-US" altLang="ja-JP" sz="3200" dirty="0">
                <a:solidFill>
                  <a:srgbClr val="7030A0"/>
                </a:solidFill>
              </a:rPr>
              <a:t>5</a:t>
            </a:r>
            <a:r>
              <a:rPr lang="en-US" altLang="ja-JP" sz="3200" dirty="0" smtClean="0">
                <a:solidFill>
                  <a:srgbClr val="7030A0"/>
                </a:solidFill>
              </a:rPr>
              <a:t>,000</a:t>
            </a:r>
            <a:r>
              <a:rPr lang="ja-JP" altLang="en-US" sz="3200" dirty="0">
                <a:solidFill>
                  <a:srgbClr val="7030A0"/>
                </a:solidFill>
              </a:rPr>
              <a:t>億円</a:t>
            </a:r>
            <a:r>
              <a:rPr lang="ja-JP" altLang="en-US" sz="3200" dirty="0"/>
              <a:t>は途上国政府が教育予算を増して出すことができますが、残り</a:t>
            </a:r>
            <a:r>
              <a:rPr lang="ja-JP" altLang="en-US" sz="3200" dirty="0" smtClean="0"/>
              <a:t>の</a:t>
            </a:r>
            <a:r>
              <a:rPr lang="en-US" altLang="ja-JP" sz="3200" dirty="0" smtClean="0">
                <a:solidFill>
                  <a:srgbClr val="7030A0"/>
                </a:solidFill>
              </a:rPr>
              <a:t>2</a:t>
            </a:r>
            <a:r>
              <a:rPr lang="ja-JP" altLang="en-US" sz="3200" dirty="0" smtClean="0">
                <a:solidFill>
                  <a:srgbClr val="7030A0"/>
                </a:solidFill>
              </a:rPr>
              <a:t>兆</a:t>
            </a:r>
            <a:r>
              <a:rPr lang="en-US" altLang="ja-JP" sz="3200" dirty="0">
                <a:solidFill>
                  <a:srgbClr val="7030A0"/>
                </a:solidFill>
              </a:rPr>
              <a:t>9</a:t>
            </a:r>
            <a:r>
              <a:rPr lang="en-US" altLang="ja-JP" sz="3200" dirty="0" smtClean="0">
                <a:solidFill>
                  <a:srgbClr val="7030A0"/>
                </a:solidFill>
              </a:rPr>
              <a:t>,000</a:t>
            </a:r>
            <a:r>
              <a:rPr lang="ja-JP" altLang="en-US" sz="3200" dirty="0">
                <a:solidFill>
                  <a:srgbClr val="7030A0"/>
                </a:solidFill>
              </a:rPr>
              <a:t>億円</a:t>
            </a:r>
            <a:r>
              <a:rPr lang="ja-JP" altLang="en-US" sz="3200" dirty="0"/>
              <a:t>は豊かな国が援助する必要があります。</a:t>
            </a:r>
          </a:p>
        </p:txBody>
      </p:sp>
      <p:pic>
        <p:nvPicPr>
          <p:cNvPr id="13315"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3316"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3317" name="Group 7"/>
          <p:cNvGrpSpPr>
            <a:grpSpLocks/>
          </p:cNvGrpSpPr>
          <p:nvPr/>
        </p:nvGrpSpPr>
        <p:grpSpPr bwMode="auto">
          <a:xfrm>
            <a:off x="395288" y="188913"/>
            <a:ext cx="1584325" cy="304800"/>
            <a:chOff x="249" y="119"/>
            <a:chExt cx="908" cy="192"/>
          </a:xfrm>
        </p:grpSpPr>
        <p:sp>
          <p:nvSpPr>
            <p:cNvPr id="13318"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3319"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2-B</a:t>
              </a:r>
            </a:p>
          </p:txBody>
        </p:sp>
      </p:grpSp>
      <p:pic>
        <p:nvPicPr>
          <p:cNvPr id="8" name="Picture 8"/>
          <p:cNvPicPr>
            <a:picLocks noChangeAspect="1" noChangeArrowheads="1"/>
          </p:cNvPicPr>
          <p:nvPr/>
        </p:nvPicPr>
        <p:blipFill>
          <a:blip r:embed="rId4" cstate="print"/>
          <a:srcRect/>
          <a:stretch>
            <a:fillRect/>
          </a:stretch>
        </p:blipFill>
        <p:spPr bwMode="auto">
          <a:xfrm>
            <a:off x="7380312" y="5085184"/>
            <a:ext cx="6000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8"/>
          <p:cNvSpPr txBox="1">
            <a:spLocks noChangeArrowheads="1"/>
          </p:cNvSpPr>
          <p:nvPr/>
        </p:nvSpPr>
        <p:spPr bwMode="auto">
          <a:xfrm>
            <a:off x="3779838" y="4724400"/>
            <a:ext cx="1871662"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2" name="Text Box 9"/>
          <p:cNvSpPr txBox="1">
            <a:spLocks noChangeArrowheads="1"/>
          </p:cNvSpPr>
          <p:nvPr/>
        </p:nvSpPr>
        <p:spPr bwMode="auto">
          <a:xfrm>
            <a:off x="3563938" y="4724400"/>
            <a:ext cx="1944687" cy="366713"/>
          </a:xfrm>
          <a:prstGeom prst="rect">
            <a:avLst/>
          </a:prstGeom>
          <a:noFill/>
          <a:ln w="9525">
            <a:noFill/>
            <a:miter lim="800000"/>
            <a:headEnd/>
            <a:tailEnd/>
          </a:ln>
          <a:effectLst/>
        </p:spPr>
        <p:txBody>
          <a:bodyPr>
            <a:spAutoFit/>
          </a:bodyPr>
          <a:lstStyle/>
          <a:p>
            <a:pPr>
              <a:spcBef>
                <a:spcPct val="50000"/>
              </a:spcBef>
            </a:pPr>
            <a:endParaRPr lang="ja-JP" altLang="ja-JP"/>
          </a:p>
        </p:txBody>
      </p:sp>
      <p:sp>
        <p:nvSpPr>
          <p:cNvPr id="14343" name="Rectangle 10"/>
          <p:cNvSpPr>
            <a:spLocks noChangeArrowheads="1"/>
          </p:cNvSpPr>
          <p:nvPr/>
        </p:nvSpPr>
        <p:spPr bwMode="auto">
          <a:xfrm>
            <a:off x="3563938" y="4868863"/>
            <a:ext cx="2116137" cy="1006475"/>
          </a:xfrm>
          <a:prstGeom prst="rect">
            <a:avLst/>
          </a:prstGeom>
          <a:noFill/>
          <a:ln w="9525">
            <a:noFill/>
            <a:miter lim="800000"/>
            <a:headEnd/>
            <a:tailEnd/>
          </a:ln>
          <a:effectLst/>
        </p:spPr>
        <p:txBody>
          <a:bodyPr>
            <a:spAutoFit/>
          </a:bodyPr>
          <a:lstStyle/>
          <a:p>
            <a:pPr algn="ctr"/>
            <a:r>
              <a:rPr lang="en-US" altLang="ja-JP" dirty="0" smtClean="0"/>
              <a:t>55cm</a:t>
            </a:r>
            <a:r>
              <a:rPr lang="en-US" altLang="ja-JP" dirty="0"/>
              <a:t>= </a:t>
            </a:r>
          </a:p>
          <a:p>
            <a:pPr algn="ctr"/>
            <a:endParaRPr lang="en-US" altLang="ja-JP" dirty="0"/>
          </a:p>
          <a:p>
            <a:pPr algn="ctr"/>
            <a:r>
              <a:rPr lang="en-US" altLang="ja-JP" sz="2400" dirty="0">
                <a:solidFill>
                  <a:srgbClr val="FF0000"/>
                </a:solidFill>
              </a:rPr>
              <a:t>5 </a:t>
            </a:r>
            <a:r>
              <a:rPr lang="ja-JP" altLang="en-US" sz="2400" dirty="0" smtClean="0">
                <a:solidFill>
                  <a:srgbClr val="FF0000"/>
                </a:solidFill>
              </a:rPr>
              <a:t>兆</a:t>
            </a:r>
            <a:r>
              <a:rPr lang="en-US" altLang="ja-JP" sz="2400" dirty="0" smtClean="0">
                <a:solidFill>
                  <a:srgbClr val="FF0000"/>
                </a:solidFill>
              </a:rPr>
              <a:t>5,085</a:t>
            </a:r>
            <a:r>
              <a:rPr lang="ja-JP" altLang="en-US" sz="2400" dirty="0" smtClean="0">
                <a:solidFill>
                  <a:srgbClr val="FF0000"/>
                </a:solidFill>
              </a:rPr>
              <a:t>億</a:t>
            </a:r>
            <a:r>
              <a:rPr lang="ja-JP" altLang="en-US" sz="2400" dirty="0">
                <a:solidFill>
                  <a:srgbClr val="FF0000"/>
                </a:solidFill>
              </a:rPr>
              <a:t>円</a:t>
            </a:r>
          </a:p>
        </p:txBody>
      </p:sp>
      <p:sp>
        <p:nvSpPr>
          <p:cNvPr id="14344" name="Text Box 11"/>
          <p:cNvSpPr txBox="1">
            <a:spLocks noChangeArrowheads="1"/>
          </p:cNvSpPr>
          <p:nvPr/>
        </p:nvSpPr>
        <p:spPr bwMode="auto">
          <a:xfrm>
            <a:off x="6372225" y="4941888"/>
            <a:ext cx="2555875" cy="923330"/>
          </a:xfrm>
          <a:prstGeom prst="rect">
            <a:avLst/>
          </a:prstGeom>
          <a:noFill/>
          <a:ln w="9525">
            <a:noFill/>
            <a:miter lim="800000"/>
            <a:headEnd/>
            <a:tailEnd/>
          </a:ln>
          <a:effectLst/>
        </p:spPr>
        <p:txBody>
          <a:bodyPr>
            <a:spAutoFit/>
          </a:bodyPr>
          <a:lstStyle/>
          <a:p>
            <a:pPr algn="ctr">
              <a:spcBef>
                <a:spcPct val="50000"/>
              </a:spcBef>
            </a:pPr>
            <a:r>
              <a:rPr lang="en-US" altLang="ja-JP" dirty="0" smtClean="0"/>
              <a:t>17m50cm</a:t>
            </a:r>
            <a:r>
              <a:rPr lang="en-US" altLang="ja-JP" dirty="0"/>
              <a:t>=</a:t>
            </a:r>
          </a:p>
          <a:p>
            <a:pPr algn="ctr">
              <a:spcBef>
                <a:spcPct val="50000"/>
              </a:spcBef>
            </a:pPr>
            <a:r>
              <a:rPr lang="en-US" altLang="ja-JP" sz="2400" dirty="0" smtClean="0">
                <a:solidFill>
                  <a:srgbClr val="FF0000"/>
                </a:solidFill>
              </a:rPr>
              <a:t>175</a:t>
            </a:r>
            <a:r>
              <a:rPr lang="ja-JP" altLang="en-US" sz="2400" dirty="0" smtClean="0">
                <a:solidFill>
                  <a:srgbClr val="FF0000"/>
                </a:solidFill>
              </a:rPr>
              <a:t>兆円</a:t>
            </a:r>
            <a:endParaRPr lang="ja-JP" altLang="en-US" sz="2400" dirty="0">
              <a:solidFill>
                <a:srgbClr val="FF0000"/>
              </a:solidFill>
            </a:endParaRPr>
          </a:p>
        </p:txBody>
      </p:sp>
      <p:sp>
        <p:nvSpPr>
          <p:cNvPr id="14345" name="Text Box 12"/>
          <p:cNvSpPr txBox="1">
            <a:spLocks noChangeArrowheads="1"/>
          </p:cNvSpPr>
          <p:nvPr/>
        </p:nvSpPr>
        <p:spPr bwMode="auto">
          <a:xfrm>
            <a:off x="1116013" y="1412875"/>
            <a:ext cx="1512887" cy="579438"/>
          </a:xfrm>
          <a:prstGeom prst="rect">
            <a:avLst/>
          </a:prstGeom>
          <a:noFill/>
          <a:ln w="9525">
            <a:noFill/>
            <a:miter lim="800000"/>
            <a:headEnd/>
            <a:tailEnd/>
          </a:ln>
          <a:effectLst/>
        </p:spPr>
        <p:txBody>
          <a:bodyPr>
            <a:spAutoFit/>
          </a:bodyPr>
          <a:lstStyle/>
          <a:p>
            <a:pPr algn="ctr">
              <a:spcBef>
                <a:spcPct val="50000"/>
              </a:spcBef>
            </a:pPr>
            <a:r>
              <a:rPr lang="ja-JP" altLang="en-US" sz="3200" dirty="0">
                <a:latin typeface="HGP創英角ｺﾞｼｯｸUB" pitchFamily="50" charset="-128"/>
                <a:ea typeface="HGP創英角ｺﾞｼｯｸUB" pitchFamily="50" charset="-128"/>
              </a:rPr>
              <a:t>教育費</a:t>
            </a:r>
          </a:p>
        </p:txBody>
      </p:sp>
      <p:sp>
        <p:nvSpPr>
          <p:cNvPr id="14346" name="Text Box 13"/>
          <p:cNvSpPr txBox="1">
            <a:spLocks noChangeArrowheads="1"/>
          </p:cNvSpPr>
          <p:nvPr/>
        </p:nvSpPr>
        <p:spPr bwMode="auto">
          <a:xfrm>
            <a:off x="3635896" y="1412875"/>
            <a:ext cx="1872729" cy="584775"/>
          </a:xfrm>
          <a:prstGeom prst="rect">
            <a:avLst/>
          </a:prstGeom>
          <a:noFill/>
          <a:ln w="9525">
            <a:noFill/>
            <a:miter lim="800000"/>
            <a:headEnd/>
            <a:tailEnd/>
          </a:ln>
          <a:effectLst/>
        </p:spPr>
        <p:txBody>
          <a:bodyPr wrap="square">
            <a:spAutoFit/>
          </a:bodyPr>
          <a:lstStyle/>
          <a:p>
            <a:pPr algn="ctr">
              <a:spcBef>
                <a:spcPct val="50000"/>
              </a:spcBef>
            </a:pPr>
            <a:r>
              <a:rPr lang="ja-JP" altLang="en-US" sz="3200" dirty="0" smtClean="0">
                <a:latin typeface="HGP創英角ｺﾞｼｯｸUB" pitchFamily="50" charset="-128"/>
                <a:ea typeface="HGP創英角ｺﾞｼｯｸUB" pitchFamily="50" charset="-128"/>
              </a:rPr>
              <a:t>ゲーム</a:t>
            </a:r>
            <a:endParaRPr lang="ja-JP" altLang="en-US" sz="3200" dirty="0">
              <a:latin typeface="HGP創英角ｺﾞｼｯｸUB" pitchFamily="50" charset="-128"/>
              <a:ea typeface="HGP創英角ｺﾞｼｯｸUB" pitchFamily="50" charset="-128"/>
            </a:endParaRPr>
          </a:p>
        </p:txBody>
      </p:sp>
      <p:sp>
        <p:nvSpPr>
          <p:cNvPr id="14347" name="Text Box 14"/>
          <p:cNvSpPr txBox="1">
            <a:spLocks noChangeArrowheads="1"/>
          </p:cNvSpPr>
          <p:nvPr/>
        </p:nvSpPr>
        <p:spPr bwMode="auto">
          <a:xfrm>
            <a:off x="6732588" y="1481411"/>
            <a:ext cx="1439862" cy="579437"/>
          </a:xfrm>
          <a:prstGeom prst="rect">
            <a:avLst/>
          </a:prstGeom>
          <a:noFill/>
          <a:ln w="9525">
            <a:noFill/>
            <a:miter lim="800000"/>
            <a:headEnd/>
            <a:tailEnd/>
          </a:ln>
          <a:effectLst/>
        </p:spPr>
        <p:txBody>
          <a:bodyPr>
            <a:spAutoFit/>
          </a:bodyPr>
          <a:lstStyle/>
          <a:p>
            <a:pPr algn="ctr">
              <a:spcBef>
                <a:spcPct val="50000"/>
              </a:spcBef>
            </a:pPr>
            <a:r>
              <a:rPr lang="ja-JP" altLang="en-US" sz="3200" dirty="0">
                <a:latin typeface="HGP創英角ｺﾞｼｯｸUB" pitchFamily="50" charset="-128"/>
                <a:ea typeface="HGP創英角ｺﾞｼｯｸUB" pitchFamily="50" charset="-128"/>
              </a:rPr>
              <a:t>軍事費</a:t>
            </a:r>
          </a:p>
        </p:txBody>
      </p:sp>
      <p:pic>
        <p:nvPicPr>
          <p:cNvPr id="143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43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4350" name="Text Box 17"/>
          <p:cNvSpPr txBox="1">
            <a:spLocks noChangeArrowheads="1"/>
          </p:cNvSpPr>
          <p:nvPr/>
        </p:nvSpPr>
        <p:spPr bwMode="auto">
          <a:xfrm>
            <a:off x="323850" y="4941888"/>
            <a:ext cx="2951163" cy="914400"/>
          </a:xfrm>
          <a:prstGeom prst="rect">
            <a:avLst/>
          </a:prstGeom>
          <a:noFill/>
          <a:ln w="9525">
            <a:noFill/>
            <a:miter lim="800000"/>
            <a:headEnd/>
            <a:tailEnd/>
          </a:ln>
          <a:effectLst/>
        </p:spPr>
        <p:txBody>
          <a:bodyPr>
            <a:spAutoFit/>
          </a:bodyPr>
          <a:lstStyle/>
          <a:p>
            <a:pPr algn="ctr">
              <a:spcBef>
                <a:spcPct val="50000"/>
              </a:spcBef>
            </a:pPr>
            <a:r>
              <a:rPr lang="en-US" altLang="ja-JP" dirty="0" smtClean="0"/>
              <a:t>29cm</a:t>
            </a:r>
            <a:r>
              <a:rPr lang="en-US" altLang="ja-JP" dirty="0"/>
              <a:t>= </a:t>
            </a:r>
          </a:p>
          <a:p>
            <a:pPr algn="ctr">
              <a:spcBef>
                <a:spcPct val="50000"/>
              </a:spcBef>
            </a:pPr>
            <a:r>
              <a:rPr lang="en-US" altLang="ja-JP" sz="2400" dirty="0" smtClean="0">
                <a:solidFill>
                  <a:srgbClr val="FF0000"/>
                </a:solidFill>
              </a:rPr>
              <a:t>2</a:t>
            </a:r>
            <a:r>
              <a:rPr lang="ja-JP" altLang="en-US" sz="2400" dirty="0" smtClean="0">
                <a:solidFill>
                  <a:srgbClr val="FF0000"/>
                </a:solidFill>
              </a:rPr>
              <a:t>兆</a:t>
            </a:r>
            <a:r>
              <a:rPr lang="en-US" altLang="ja-JP" sz="2400" dirty="0" smtClean="0">
                <a:solidFill>
                  <a:srgbClr val="FF0000"/>
                </a:solidFill>
              </a:rPr>
              <a:t>9</a:t>
            </a:r>
            <a:r>
              <a:rPr lang="en-US" altLang="ja-JP" sz="2400" dirty="0" smtClean="0">
                <a:solidFill>
                  <a:srgbClr val="FF0000"/>
                </a:solidFill>
              </a:rPr>
              <a:t>,000 </a:t>
            </a:r>
            <a:r>
              <a:rPr lang="ja-JP" altLang="en-US" sz="2400" dirty="0">
                <a:solidFill>
                  <a:srgbClr val="FF0000"/>
                </a:solidFill>
              </a:rPr>
              <a:t>億円</a:t>
            </a:r>
          </a:p>
        </p:txBody>
      </p:sp>
      <p:grpSp>
        <p:nvGrpSpPr>
          <p:cNvPr id="14351" name="Group 19"/>
          <p:cNvGrpSpPr>
            <a:grpSpLocks/>
          </p:cNvGrpSpPr>
          <p:nvPr/>
        </p:nvGrpSpPr>
        <p:grpSpPr bwMode="auto">
          <a:xfrm>
            <a:off x="395288" y="188913"/>
            <a:ext cx="1584325" cy="304800"/>
            <a:chOff x="249" y="119"/>
            <a:chExt cx="908" cy="192"/>
          </a:xfrm>
        </p:grpSpPr>
        <p:sp>
          <p:nvSpPr>
            <p:cNvPr id="14361" name="AutoShape 2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4362" name="Text Box 21"/>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2-B</a:t>
              </a:r>
            </a:p>
          </p:txBody>
        </p:sp>
      </p:grpSp>
      <p:grpSp>
        <p:nvGrpSpPr>
          <p:cNvPr id="29724" name="Group 28"/>
          <p:cNvGrpSpPr>
            <a:grpSpLocks/>
          </p:cNvGrpSpPr>
          <p:nvPr/>
        </p:nvGrpSpPr>
        <p:grpSpPr bwMode="auto">
          <a:xfrm>
            <a:off x="539750" y="4725144"/>
            <a:ext cx="2519363" cy="1152525"/>
            <a:chOff x="340" y="3067"/>
            <a:chExt cx="1587" cy="726"/>
          </a:xfrm>
          <a:solidFill>
            <a:srgbClr val="92D050"/>
          </a:solidFill>
        </p:grpSpPr>
        <p:sp>
          <p:nvSpPr>
            <p:cNvPr id="14359" name="Rectangle 22"/>
            <p:cNvSpPr>
              <a:spLocks noChangeArrowheads="1"/>
            </p:cNvSpPr>
            <p:nvPr/>
          </p:nvSpPr>
          <p:spPr bwMode="auto">
            <a:xfrm>
              <a:off x="340" y="3067"/>
              <a:ext cx="1587"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60" name="Text Box 25"/>
            <p:cNvSpPr txBox="1">
              <a:spLocks noChangeArrowheads="1"/>
            </p:cNvSpPr>
            <p:nvPr/>
          </p:nvSpPr>
          <p:spPr bwMode="auto">
            <a:xfrm>
              <a:off x="930"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5" name="Group 29"/>
          <p:cNvGrpSpPr>
            <a:grpSpLocks/>
          </p:cNvGrpSpPr>
          <p:nvPr/>
        </p:nvGrpSpPr>
        <p:grpSpPr bwMode="auto">
          <a:xfrm>
            <a:off x="3203575" y="4725144"/>
            <a:ext cx="2808288" cy="1152525"/>
            <a:chOff x="2018" y="3067"/>
            <a:chExt cx="1769" cy="726"/>
          </a:xfrm>
          <a:solidFill>
            <a:srgbClr val="92D050"/>
          </a:solidFill>
        </p:grpSpPr>
        <p:sp>
          <p:nvSpPr>
            <p:cNvPr id="14357" name="Rectangle 23"/>
            <p:cNvSpPr>
              <a:spLocks noChangeArrowheads="1"/>
            </p:cNvSpPr>
            <p:nvPr/>
          </p:nvSpPr>
          <p:spPr bwMode="auto">
            <a:xfrm>
              <a:off x="2018"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8" name="Text Box 26"/>
            <p:cNvSpPr txBox="1">
              <a:spLocks noChangeArrowheads="1"/>
            </p:cNvSpPr>
            <p:nvPr/>
          </p:nvSpPr>
          <p:spPr bwMode="auto">
            <a:xfrm>
              <a:off x="2699" y="3249"/>
              <a:ext cx="408" cy="330"/>
            </a:xfrm>
            <a:prstGeom prst="rect">
              <a:avLst/>
            </a:prstGeom>
            <a:grpFill/>
            <a:ln w="9525">
              <a:noFill/>
              <a:miter lim="800000"/>
              <a:headEnd/>
              <a:tailEnd/>
            </a:ln>
            <a:effectLst/>
          </p:spPr>
          <p:txBody>
            <a:bodyPr>
              <a:spAutoFit/>
            </a:bodyPr>
            <a:lstStyle/>
            <a:p>
              <a:pPr>
                <a:spcBef>
                  <a:spcPct val="50000"/>
                </a:spcBef>
              </a:pPr>
              <a:r>
                <a:rPr lang="ja-JP" altLang="en-US" sz="2800" dirty="0">
                  <a:latin typeface="HGP創英角ｺﾞｼｯｸUB" pitchFamily="50" charset="-128"/>
                  <a:ea typeface="HGP創英角ｺﾞｼｯｸUB" pitchFamily="50" charset="-128"/>
                </a:rPr>
                <a:t>？</a:t>
              </a:r>
              <a:endParaRPr lang="ja-JP" altLang="en-US" sz="2800" b="1" dirty="0">
                <a:latin typeface="HGP創英角ｺﾞｼｯｸUB" pitchFamily="50" charset="-128"/>
                <a:ea typeface="HGP創英角ｺﾞｼｯｸUB" pitchFamily="50" charset="-128"/>
              </a:endParaRPr>
            </a:p>
          </p:txBody>
        </p:sp>
      </p:grpSp>
      <p:grpSp>
        <p:nvGrpSpPr>
          <p:cNvPr id="29726" name="Group 30"/>
          <p:cNvGrpSpPr>
            <a:grpSpLocks/>
          </p:cNvGrpSpPr>
          <p:nvPr/>
        </p:nvGrpSpPr>
        <p:grpSpPr bwMode="auto">
          <a:xfrm>
            <a:off x="6084888" y="4725144"/>
            <a:ext cx="2808287" cy="1152525"/>
            <a:chOff x="3833" y="3067"/>
            <a:chExt cx="1769" cy="726"/>
          </a:xfrm>
          <a:solidFill>
            <a:srgbClr val="92D050"/>
          </a:solidFill>
        </p:grpSpPr>
        <p:sp>
          <p:nvSpPr>
            <p:cNvPr id="14355" name="Rectangle 24"/>
            <p:cNvSpPr>
              <a:spLocks noChangeArrowheads="1"/>
            </p:cNvSpPr>
            <p:nvPr/>
          </p:nvSpPr>
          <p:spPr bwMode="auto">
            <a:xfrm>
              <a:off x="3833" y="3067"/>
              <a:ext cx="1769" cy="726"/>
            </a:xfrm>
            <a:prstGeom prst="rect">
              <a:avLst/>
            </a:prstGeom>
            <a:grpFill/>
            <a:ln w="9525">
              <a:solidFill>
                <a:schemeClr val="tx1"/>
              </a:solidFill>
              <a:miter lim="800000"/>
              <a:headEnd/>
              <a:tailEnd/>
            </a:ln>
            <a:effectLst/>
          </p:spPr>
          <p:txBody>
            <a:bodyPr wrap="none" anchor="ctr"/>
            <a:lstStyle/>
            <a:p>
              <a:endParaRPr lang="ja-JP" altLang="en-US"/>
            </a:p>
          </p:txBody>
        </p:sp>
        <p:sp>
          <p:nvSpPr>
            <p:cNvPr id="14356" name="Text Box 27"/>
            <p:cNvSpPr txBox="1">
              <a:spLocks noChangeArrowheads="1"/>
            </p:cNvSpPr>
            <p:nvPr/>
          </p:nvSpPr>
          <p:spPr bwMode="auto">
            <a:xfrm>
              <a:off x="4558" y="3278"/>
              <a:ext cx="408" cy="330"/>
            </a:xfrm>
            <a:prstGeom prst="rect">
              <a:avLst/>
            </a:prstGeom>
            <a:grpFill/>
            <a:ln w="9525">
              <a:noFill/>
              <a:miter lim="800000"/>
              <a:headEnd/>
              <a:tailEnd/>
            </a:ln>
            <a:effectLst/>
          </p:spPr>
          <p:txBody>
            <a:bodyPr>
              <a:spAutoFit/>
            </a:bodyPr>
            <a:lstStyle/>
            <a:p>
              <a:pPr>
                <a:spcBef>
                  <a:spcPct val="50000"/>
                </a:spcBef>
              </a:pPr>
              <a:r>
                <a:rPr lang="ja-JP" altLang="en-US" sz="2800" b="1" dirty="0">
                  <a:latin typeface="HGP創英角ｺﾞｼｯｸUB" pitchFamily="50" charset="-128"/>
                  <a:ea typeface="HGP創英角ｺﾞｼｯｸUB" pitchFamily="50" charset="-128"/>
                </a:rPr>
                <a:t>？</a:t>
              </a:r>
            </a:p>
          </p:txBody>
        </p:sp>
      </p:grpSp>
      <p:pic>
        <p:nvPicPr>
          <p:cNvPr id="1026" name="Picture 2"/>
          <p:cNvPicPr>
            <a:picLocks noChangeAspect="1" noChangeArrowheads="1"/>
          </p:cNvPicPr>
          <p:nvPr/>
        </p:nvPicPr>
        <p:blipFill>
          <a:blip r:embed="rId4" cstate="print"/>
          <a:srcRect/>
          <a:stretch>
            <a:fillRect/>
          </a:stretch>
        </p:blipFill>
        <p:spPr bwMode="auto">
          <a:xfrm>
            <a:off x="827584" y="2060848"/>
            <a:ext cx="7705725" cy="202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9724"/>
                                        </p:tgtEl>
                                      </p:cBhvr>
                                    </p:animEffect>
                                    <p:set>
                                      <p:cBhvr>
                                        <p:cTn id="7" dur="1" fill="hold">
                                          <p:stCondLst>
                                            <p:cond delay="1999"/>
                                          </p:stCondLst>
                                        </p:cTn>
                                        <p:tgtEl>
                                          <p:spTgt spid="2972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29725"/>
                                        </p:tgtEl>
                                      </p:cBhvr>
                                    </p:animEffect>
                                    <p:set>
                                      <p:cBhvr>
                                        <p:cTn id="12" dur="1" fill="hold">
                                          <p:stCondLst>
                                            <p:cond delay="1999"/>
                                          </p:stCondLst>
                                        </p:cTn>
                                        <p:tgtEl>
                                          <p:spTgt spid="2972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2000"/>
                                        <p:tgtEl>
                                          <p:spTgt spid="29726"/>
                                        </p:tgtEl>
                                      </p:cBhvr>
                                    </p:animEffect>
                                    <p:set>
                                      <p:cBhvr>
                                        <p:cTn id="17" dur="1" fill="hold">
                                          <p:stCondLst>
                                            <p:cond delay="1999"/>
                                          </p:stCondLst>
                                        </p:cTn>
                                        <p:tgtEl>
                                          <p:spTgt spid="297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パキスタンの１６才の女の子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マララ・ユスフザイさんのストーリー </a:t>
            </a:r>
          </a:p>
        </p:txBody>
      </p:sp>
      <p:sp>
        <p:nvSpPr>
          <p:cNvPr id="17411" name="Rectangle 6"/>
          <p:cNvSpPr>
            <a:spLocks noGrp="1" noChangeArrowheads="1"/>
          </p:cNvSpPr>
          <p:nvPr>
            <p:ph type="body" sz="half" idx="2"/>
          </p:nvPr>
        </p:nvSpPr>
        <p:spPr>
          <a:xfrm>
            <a:off x="4788024" y="1341438"/>
            <a:ext cx="4105151" cy="4824412"/>
          </a:xfrm>
        </p:spPr>
        <p:txBody>
          <a:bodyPr/>
          <a:lstStyle/>
          <a:p>
            <a:pPr eaLnBrk="1" hangingPunct="1">
              <a:lnSpc>
                <a:spcPct val="80000"/>
              </a:lnSpc>
              <a:buFontTx/>
              <a:buNone/>
            </a:pPr>
            <a:r>
              <a:rPr lang="ja-JP" altLang="en-US" sz="1600" dirty="0" smtClean="0"/>
              <a:t>　</a:t>
            </a:r>
            <a:endParaRPr lang="en-US" altLang="ja-JP" sz="1600" dirty="0" smtClean="0"/>
          </a:p>
          <a:p>
            <a:pPr marL="0" indent="0" eaLnBrk="1" hangingPunct="1">
              <a:lnSpc>
                <a:spcPct val="80000"/>
              </a:lnSpc>
              <a:buFontTx/>
              <a:buNone/>
            </a:pPr>
            <a:r>
              <a:rPr lang="ja-JP" altLang="en-US" sz="2400" dirty="0" smtClean="0"/>
              <a:t>タリバン支配下で、女の子が教育を受ける権利を訴えるマララさん。</a:t>
            </a:r>
            <a:endParaRPr lang="en-US" altLang="ja-JP" sz="2400" dirty="0" smtClean="0"/>
          </a:p>
          <a:p>
            <a:pPr marL="0" indent="0" eaLnBrk="1" hangingPunct="1">
              <a:lnSpc>
                <a:spcPct val="80000"/>
              </a:lnSpc>
              <a:buFontTx/>
              <a:buNone/>
            </a:pPr>
            <a:endParaRPr lang="en-US" altLang="ja-JP" sz="2400" dirty="0" smtClean="0"/>
          </a:p>
          <a:p>
            <a:pPr marL="0" indent="0" eaLnBrk="1" hangingPunct="1">
              <a:lnSpc>
                <a:spcPct val="80000"/>
              </a:lnSpc>
              <a:buFontTx/>
              <a:buNone/>
            </a:pPr>
            <a:r>
              <a:rPr lang="en-US" altLang="ja-JP" sz="2400" dirty="0" smtClean="0"/>
              <a:t>2012</a:t>
            </a:r>
            <a:r>
              <a:rPr lang="ja-JP" altLang="en-US" sz="2400" dirty="0" smtClean="0"/>
              <a:t>年</a:t>
            </a:r>
            <a:r>
              <a:rPr lang="en-US" altLang="ja-JP" sz="2400" dirty="0" smtClean="0"/>
              <a:t>10</a:t>
            </a:r>
            <a:r>
              <a:rPr lang="ja-JP" altLang="en-US" sz="2400" dirty="0" smtClean="0"/>
              <a:t>月</a:t>
            </a:r>
            <a:r>
              <a:rPr lang="en-US" altLang="ja-JP" sz="2400" dirty="0" smtClean="0"/>
              <a:t>9</a:t>
            </a:r>
            <a:r>
              <a:rPr lang="ja-JP" altLang="en-US" sz="2400" dirty="0" smtClean="0"/>
              <a:t>日、通学途中にタリバンのテロリストに襲撃されるも一命を取りとめ、現在はイギリスで生活しています。</a:t>
            </a:r>
            <a:endParaRPr lang="en-US" altLang="ja-JP" sz="2400" dirty="0" smtClean="0"/>
          </a:p>
          <a:p>
            <a:pPr marL="0" indent="0" eaLnBrk="1" hangingPunct="1">
              <a:lnSpc>
                <a:spcPct val="80000"/>
              </a:lnSpc>
              <a:buFontTx/>
              <a:buNone/>
            </a:pPr>
            <a:endParaRPr lang="en-US" altLang="ja-JP" sz="2400" dirty="0" smtClean="0"/>
          </a:p>
          <a:p>
            <a:pPr marL="0" indent="0" eaLnBrk="1" hangingPunct="1">
              <a:lnSpc>
                <a:spcPct val="80000"/>
              </a:lnSpc>
              <a:buFontTx/>
              <a:buNone/>
            </a:pPr>
            <a:r>
              <a:rPr lang="en-US" altLang="ja-JP" sz="2400" dirty="0" smtClean="0"/>
              <a:t>2013</a:t>
            </a:r>
            <a:r>
              <a:rPr lang="ja-JP" altLang="en-US" sz="2400" dirty="0" smtClean="0"/>
              <a:t>年</a:t>
            </a:r>
            <a:r>
              <a:rPr lang="en-US" altLang="ja-JP" sz="2400" dirty="0" smtClean="0"/>
              <a:t>7</a:t>
            </a:r>
            <a:r>
              <a:rPr lang="ja-JP" altLang="en-US" sz="2400" dirty="0" smtClean="0"/>
              <a:t>月</a:t>
            </a:r>
            <a:r>
              <a:rPr lang="en-US" altLang="ja-JP" sz="2400" dirty="0" smtClean="0"/>
              <a:t>12</a:t>
            </a:r>
            <a:r>
              <a:rPr lang="ja-JP" altLang="en-US" sz="2400" dirty="0" smtClean="0"/>
              <a:t>日、マララさんは国連本部で教育の重要性について演説。国連は彼女の誕生日であるこの日を「マララ・デー」と名付けました。</a:t>
            </a:r>
          </a:p>
        </p:txBody>
      </p:sp>
      <p:pic>
        <p:nvPicPr>
          <p:cNvPr id="17412" name="Picture 8" descr="写真：マララ・ ユスフザイさん"/>
          <p:cNvPicPr>
            <a:picLocks noChangeAspect="1" noChangeArrowheads="1"/>
          </p:cNvPicPr>
          <p:nvPr/>
        </p:nvPicPr>
        <p:blipFill>
          <a:blip r:embed="rId3" cstate="print"/>
          <a:srcRect/>
          <a:stretch>
            <a:fillRect/>
          </a:stretch>
        </p:blipFill>
        <p:spPr bwMode="auto">
          <a:xfrm>
            <a:off x="468313" y="2492375"/>
            <a:ext cx="3995737" cy="2668588"/>
          </a:xfrm>
          <a:prstGeom prst="rect">
            <a:avLst/>
          </a:prstGeom>
          <a:noFill/>
          <a:ln w="9525">
            <a:noFill/>
            <a:miter lim="800000"/>
            <a:headEnd/>
            <a:tailEnd/>
          </a:ln>
        </p:spPr>
      </p:pic>
      <p:sp>
        <p:nvSpPr>
          <p:cNvPr id="17413" name="Text Box 10"/>
          <p:cNvSpPr txBox="1">
            <a:spLocks noChangeArrowheads="1"/>
          </p:cNvSpPr>
          <p:nvPr/>
        </p:nvSpPr>
        <p:spPr bwMode="auto">
          <a:xfrm>
            <a:off x="1547813" y="5157788"/>
            <a:ext cx="3095625" cy="366712"/>
          </a:xfrm>
          <a:prstGeom prst="rect">
            <a:avLst/>
          </a:prstGeom>
          <a:noFill/>
          <a:ln w="9525">
            <a:noFill/>
            <a:miter lim="800000"/>
            <a:headEnd/>
            <a:tailEnd/>
          </a:ln>
          <a:effectLst/>
        </p:spPr>
        <p:txBody>
          <a:bodyPr>
            <a:spAutoFit/>
          </a:bodyPr>
          <a:lstStyle/>
          <a:p>
            <a:pPr>
              <a:spcBef>
                <a:spcPct val="50000"/>
              </a:spcBef>
            </a:pPr>
            <a:r>
              <a:rPr lang="ja-JP" altLang="en-US" sz="1200"/>
              <a:t>（</a:t>
            </a:r>
            <a:r>
              <a:rPr lang="en-US" altLang="ja-JP" sz="1200"/>
              <a:t>C)Veronique de Viguerie/Getty Images</a:t>
            </a:r>
            <a:r>
              <a:rPr lang="en-US" altLang="ja-JP"/>
              <a:t> </a:t>
            </a:r>
          </a:p>
        </p:txBody>
      </p:sp>
      <p:pic>
        <p:nvPicPr>
          <p:cNvPr id="17414" name="Picture 9"/>
          <p:cNvPicPr>
            <a:picLocks noChangeAspect="1" noChangeArrowheads="1"/>
          </p:cNvPicPr>
          <p:nvPr/>
        </p:nvPicPr>
        <p:blipFill>
          <a:blip r:embed="rId4"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4"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7416"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3</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子どもの問題に子どもが取り組む</a:t>
            </a:r>
            <a:r>
              <a:rPr lang="en-US" altLang="ja-JP" sz="3200" dirty="0" smtClean="0">
                <a:latin typeface="HGP創英角ｺﾞｼｯｸUB" pitchFamily="50" charset="-128"/>
                <a:ea typeface="HGP創英角ｺﾞｼｯｸUB" pitchFamily="50" charset="-128"/>
              </a:rPr>
              <a:t/>
            </a:r>
            <a:br>
              <a:rPr lang="en-US" altLang="ja-JP"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日本の子どもたちのストーリー </a:t>
            </a:r>
          </a:p>
        </p:txBody>
      </p:sp>
      <p:pic>
        <p:nvPicPr>
          <p:cNvPr id="18435" name="Picture 10"/>
          <p:cNvPicPr>
            <a:picLocks noGrp="1" noChangeAspect="1" noChangeArrowheads="1"/>
          </p:cNvPicPr>
          <p:nvPr>
            <p:ph type="body" sz="half" idx="1"/>
          </p:nvPr>
        </p:nvPicPr>
        <p:blipFill>
          <a:blip r:embed="rId3" cstate="print"/>
          <a:srcRect r="27" b="1808"/>
          <a:stretch>
            <a:fillRect/>
          </a:stretch>
        </p:blipFill>
        <p:spPr>
          <a:xfrm>
            <a:off x="0" y="0"/>
            <a:ext cx="9144000" cy="115888"/>
          </a:xfrm>
          <a:noFill/>
        </p:spPr>
      </p:pic>
      <p:sp>
        <p:nvSpPr>
          <p:cNvPr id="18436" name="Rectangle 8"/>
          <p:cNvSpPr>
            <a:spLocks noGrp="1" noChangeArrowheads="1"/>
          </p:cNvSpPr>
          <p:nvPr>
            <p:ph type="body" sz="half" idx="2"/>
          </p:nvPr>
        </p:nvSpPr>
        <p:spPr/>
        <p:txBody>
          <a:bodyPr/>
          <a:lstStyle/>
          <a:p>
            <a:pPr eaLnBrk="1" hangingPunct="1">
              <a:lnSpc>
                <a:spcPct val="80000"/>
              </a:lnSpc>
              <a:buFontTx/>
              <a:buNone/>
            </a:pPr>
            <a:r>
              <a:rPr lang="ja-JP" altLang="en-US" sz="2400" dirty="0" smtClean="0"/>
              <a:t>　　「世界のために自分にできることをやってみたい！」</a:t>
            </a:r>
            <a:endParaRPr lang="en-US" altLang="ja-JP" sz="2400" dirty="0" smtClean="0"/>
          </a:p>
          <a:p>
            <a:pPr indent="17463" eaLnBrk="1" hangingPunct="1">
              <a:lnSpc>
                <a:spcPct val="80000"/>
              </a:lnSpc>
              <a:buFontTx/>
              <a:buNone/>
            </a:pPr>
            <a:r>
              <a:rPr lang="ja-JP" altLang="en-US" sz="2400" dirty="0" smtClean="0"/>
              <a:t>そんな思いで活動している中高生がいることを知っていますか？</a:t>
            </a:r>
            <a:endParaRPr lang="en-US" altLang="ja-JP" sz="2400" dirty="0" smtClean="0"/>
          </a:p>
          <a:p>
            <a:pPr indent="17463" eaLnBrk="1" hangingPunct="1">
              <a:lnSpc>
                <a:spcPct val="80000"/>
              </a:lnSpc>
              <a:buFontTx/>
              <a:buNone/>
            </a:pPr>
            <a:endParaRPr lang="en-US" altLang="ja-JP" sz="2400" dirty="0" smtClean="0"/>
          </a:p>
          <a:p>
            <a:pPr indent="17463" eaLnBrk="1" hangingPunct="1">
              <a:lnSpc>
                <a:spcPct val="80000"/>
              </a:lnSpc>
              <a:buFontTx/>
              <a:buNone/>
            </a:pPr>
            <a:r>
              <a:rPr lang="ja-JP" altLang="en-US" sz="2400" dirty="0" smtClean="0"/>
              <a:t>「フリー・ザ・チルドレン」は子どもの問題に取り組むために子どもが立ちあげたグループ。「子どもだからといって、何もできないわけではない。子どもだからこそ伝えられることがある」と活動しています。</a:t>
            </a:r>
            <a:endParaRPr lang="en-US" altLang="ja-JP" sz="2400" dirty="0" smtClean="0"/>
          </a:p>
          <a:p>
            <a:pPr indent="17463" eaLnBrk="1" hangingPunct="1">
              <a:lnSpc>
                <a:spcPct val="80000"/>
              </a:lnSpc>
              <a:buFontTx/>
              <a:buNone/>
            </a:pPr>
            <a:endParaRPr lang="ja-JP" altLang="en-US" sz="2400" dirty="0" smtClean="0"/>
          </a:p>
        </p:txBody>
      </p:sp>
      <p:pic>
        <p:nvPicPr>
          <p:cNvPr id="1843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8439" name="Group 11"/>
          <p:cNvGrpSpPr>
            <a:grpSpLocks/>
          </p:cNvGrpSpPr>
          <p:nvPr/>
        </p:nvGrpSpPr>
        <p:grpSpPr bwMode="auto">
          <a:xfrm>
            <a:off x="395288" y="188913"/>
            <a:ext cx="1441450" cy="304800"/>
            <a:chOff x="249" y="119"/>
            <a:chExt cx="908" cy="192"/>
          </a:xfrm>
        </p:grpSpPr>
        <p:sp>
          <p:nvSpPr>
            <p:cNvPr id="18440" name="AutoShape 12"/>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8441" name="Text Box 13"/>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3</a:t>
              </a:r>
            </a:p>
          </p:txBody>
        </p:sp>
      </p:grpSp>
      <p:pic>
        <p:nvPicPr>
          <p:cNvPr id="18442" name="Picture 10"/>
          <p:cNvPicPr>
            <a:picLocks noChangeAspect="1" noChangeArrowheads="1"/>
          </p:cNvPicPr>
          <p:nvPr/>
        </p:nvPicPr>
        <p:blipFill>
          <a:blip r:embed="rId4" cstate="print"/>
          <a:srcRect/>
          <a:stretch>
            <a:fillRect/>
          </a:stretch>
        </p:blipFill>
        <p:spPr bwMode="auto">
          <a:xfrm>
            <a:off x="838199" y="3645024"/>
            <a:ext cx="3844495" cy="2500883"/>
          </a:xfrm>
          <a:prstGeom prst="rect">
            <a:avLst/>
          </a:prstGeom>
          <a:noFill/>
          <a:ln w="9525">
            <a:noFill/>
            <a:miter lim="800000"/>
            <a:headEnd/>
            <a:tailEnd/>
          </a:ln>
        </p:spPr>
      </p:pic>
      <p:pic>
        <p:nvPicPr>
          <p:cNvPr id="10" name="図 9" descr="petition.jpg"/>
          <p:cNvPicPr>
            <a:picLocks noChangeAspect="1"/>
          </p:cNvPicPr>
          <p:nvPr/>
        </p:nvPicPr>
        <p:blipFill>
          <a:blip r:embed="rId5" cstate="print"/>
          <a:stretch>
            <a:fillRect/>
          </a:stretch>
        </p:blipFill>
        <p:spPr>
          <a:xfrm rot="21183727">
            <a:off x="1240051" y="1784859"/>
            <a:ext cx="1522140" cy="215256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マララ・ユスフザイさんの国連本部でのスピーチ </a:t>
            </a:r>
          </a:p>
        </p:txBody>
      </p:sp>
      <p:sp>
        <p:nvSpPr>
          <p:cNvPr id="17411" name="Rectangle 6"/>
          <p:cNvSpPr>
            <a:spLocks noGrp="1" noChangeArrowheads="1"/>
          </p:cNvSpPr>
          <p:nvPr>
            <p:ph type="body" sz="half" idx="2"/>
          </p:nvPr>
        </p:nvSpPr>
        <p:spPr>
          <a:xfrm>
            <a:off x="467544" y="4077072"/>
            <a:ext cx="8425631" cy="2088778"/>
          </a:xfrm>
        </p:spPr>
        <p:txBody>
          <a:bodyPr/>
          <a:lstStyle/>
          <a:p>
            <a:pPr eaLnBrk="1" hangingPunct="1">
              <a:lnSpc>
                <a:spcPct val="80000"/>
              </a:lnSpc>
              <a:buFontTx/>
              <a:buNone/>
            </a:pPr>
            <a:r>
              <a:rPr lang="ja-JP" altLang="en-US" sz="1600" dirty="0" smtClean="0"/>
              <a:t>　</a:t>
            </a:r>
            <a:endParaRPr lang="en-US" altLang="ja-JP" sz="1600" dirty="0" smtClean="0"/>
          </a:p>
          <a:p>
            <a:pPr marL="0" indent="0" eaLnBrk="1" hangingPunct="1">
              <a:lnSpc>
                <a:spcPct val="80000"/>
              </a:lnSpc>
              <a:buFontTx/>
              <a:buNone/>
            </a:pPr>
            <a:r>
              <a:rPr lang="ja-JP" altLang="en-US" sz="2400" dirty="0" smtClean="0"/>
              <a:t>「本とペンを手に取り、全世界の無学、貧困、テロに立ち向かいましょう。それこそ私たちにとって最も強力な武器だからです」</a:t>
            </a:r>
          </a:p>
          <a:p>
            <a:pPr marL="0" indent="0" eaLnBrk="1" hangingPunct="1">
              <a:lnSpc>
                <a:spcPct val="80000"/>
              </a:lnSpc>
              <a:buFontTx/>
              <a:buNone/>
            </a:pPr>
            <a:endParaRPr lang="ja-JP" altLang="en-US" sz="2400" dirty="0" smtClean="0"/>
          </a:p>
          <a:p>
            <a:pPr marL="0" indent="0" eaLnBrk="1" hangingPunct="1">
              <a:lnSpc>
                <a:spcPct val="80000"/>
              </a:lnSpc>
              <a:buFontTx/>
              <a:buNone/>
            </a:pPr>
            <a:r>
              <a:rPr lang="ja-JP" altLang="en-US" sz="2400" dirty="0" smtClean="0"/>
              <a:t>「</a:t>
            </a:r>
            <a:r>
              <a:rPr lang="en-US" altLang="ja-JP" sz="2400" dirty="0" smtClean="0"/>
              <a:t>1</a:t>
            </a:r>
            <a:r>
              <a:rPr lang="ja-JP" altLang="en-US" sz="2400" dirty="0" smtClean="0"/>
              <a:t>人の子ども、</a:t>
            </a:r>
            <a:r>
              <a:rPr lang="en-US" altLang="ja-JP" sz="2400" dirty="0" smtClean="0"/>
              <a:t>1</a:t>
            </a:r>
            <a:r>
              <a:rPr lang="ja-JP" altLang="en-US" sz="2400" dirty="0" smtClean="0"/>
              <a:t>人の教師、</a:t>
            </a:r>
            <a:r>
              <a:rPr lang="en-US" altLang="ja-JP" sz="2400" dirty="0" smtClean="0"/>
              <a:t>1</a:t>
            </a:r>
            <a:r>
              <a:rPr lang="ja-JP" altLang="en-US" sz="2400" dirty="0" smtClean="0"/>
              <a:t>冊の本、そして</a:t>
            </a:r>
            <a:r>
              <a:rPr lang="en-US" altLang="ja-JP" sz="2400" dirty="0" smtClean="0"/>
              <a:t>1</a:t>
            </a:r>
            <a:r>
              <a:rPr lang="ja-JP" altLang="en-US" sz="2400" dirty="0" smtClean="0"/>
              <a:t>本のペンが、世界を変えられるのです」</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3</a:t>
              </a:r>
            </a:p>
          </p:txBody>
        </p:sp>
      </p:grpSp>
      <p:pic>
        <p:nvPicPr>
          <p:cNvPr id="66562" name="Picture 2"/>
          <p:cNvPicPr>
            <a:picLocks noChangeAspect="1" noChangeArrowheads="1"/>
          </p:cNvPicPr>
          <p:nvPr/>
        </p:nvPicPr>
        <p:blipFill>
          <a:blip r:embed="rId4" cstate="print"/>
          <a:srcRect/>
          <a:stretch>
            <a:fillRect/>
          </a:stretch>
        </p:blipFill>
        <p:spPr bwMode="auto">
          <a:xfrm>
            <a:off x="2267744" y="1268760"/>
            <a:ext cx="4608512" cy="2817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わたしの気持ちは</a:t>
            </a:r>
            <a:r>
              <a:rPr lang="en-US" altLang="ja-JP" sz="3200" dirty="0" smtClean="0">
                <a:latin typeface="HGP創英角ｺﾞｼｯｸUB" pitchFamily="50" charset="-128"/>
                <a:ea typeface="HGP創英角ｺﾞｼｯｸUB" pitchFamily="50" charset="-128"/>
              </a:rPr>
              <a:t>…</a:t>
            </a:r>
          </a:p>
        </p:txBody>
      </p:sp>
      <p:pic>
        <p:nvPicPr>
          <p:cNvPr id="1945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19460"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aphicFrame>
        <p:nvGraphicFramePr>
          <p:cNvPr id="40998" name="Group 38"/>
          <p:cNvGraphicFramePr>
            <a:graphicFrameLocks noGrp="1"/>
          </p:cNvGraphicFramePr>
          <p:nvPr>
            <p:ph sz="half" idx="2"/>
          </p:nvPr>
        </p:nvGraphicFramePr>
        <p:xfrm>
          <a:off x="1908175" y="1268413"/>
          <a:ext cx="5111750" cy="4824883"/>
        </p:xfrm>
        <a:graphic>
          <a:graphicData uri="http://schemas.openxmlformats.org/drawingml/2006/table">
            <a:tbl>
              <a:tblPr/>
              <a:tblGrid>
                <a:gridCol w="1703388"/>
                <a:gridCol w="1704975"/>
                <a:gridCol w="1703387"/>
              </a:tblGrid>
              <a:tr h="14464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おどろいた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　すごい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かわいそう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腹が立つ</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わからない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心配だ</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7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Arial" charset="0"/>
                          <a:ea typeface="ＭＳ Ｐゴシック" pitchFamily="50" charset="-128"/>
                        </a:rPr>
                        <a:t>自分には</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smtClean="0">
                          <a:ln>
                            <a:noFill/>
                          </a:ln>
                          <a:solidFill>
                            <a:schemeClr val="tx1"/>
                          </a:solidFill>
                          <a:effectLst/>
                          <a:latin typeface="Arial" charset="0"/>
                          <a:ea typeface="ＭＳ Ｐゴシック" pitchFamily="50" charset="-128"/>
                        </a:rPr>
                        <a:t>関係ない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納得</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できない	</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わくわく</a:t>
                      </a:r>
                      <a:endParaRPr kumimoji="1" lang="en-US" altLang="ja-JP" sz="2400" b="1"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Arial" charset="0"/>
                          <a:ea typeface="ＭＳ Ｐゴシック" pitchFamily="50" charset="-128"/>
                        </a:rPr>
                        <a:t>する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9479" name="Group 39"/>
          <p:cNvGrpSpPr>
            <a:grpSpLocks/>
          </p:cNvGrpSpPr>
          <p:nvPr/>
        </p:nvGrpSpPr>
        <p:grpSpPr bwMode="auto">
          <a:xfrm>
            <a:off x="395288" y="188913"/>
            <a:ext cx="1441450" cy="304800"/>
            <a:chOff x="249" y="119"/>
            <a:chExt cx="908" cy="192"/>
          </a:xfrm>
        </p:grpSpPr>
        <p:sp>
          <p:nvSpPr>
            <p:cNvPr id="19480" name="AutoShape 40"/>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9481" name="Text Box 41"/>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3</a:t>
              </a:r>
            </a:p>
          </p:txBody>
        </p:sp>
      </p:grpSp>
      <p:pic>
        <p:nvPicPr>
          <p:cNvPr id="9" name="Picture 16"/>
          <p:cNvPicPr>
            <a:picLocks noChangeAspect="1" noChangeArrowheads="1"/>
          </p:cNvPicPr>
          <p:nvPr/>
        </p:nvPicPr>
        <p:blipFill>
          <a:blip r:embed="rId4" cstate="print"/>
          <a:srcRect/>
          <a:stretch>
            <a:fillRect/>
          </a:stretch>
        </p:blipFill>
        <p:spPr bwMode="auto">
          <a:xfrm>
            <a:off x="97160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476672"/>
            <a:ext cx="8425631" cy="1296144"/>
          </a:xfrm>
        </p:spPr>
        <p:txBody>
          <a:bodyPr/>
          <a:lstStyle/>
          <a:p>
            <a:pPr eaLnBrk="1" hangingPunct="1">
              <a:lnSpc>
                <a:spcPct val="80000"/>
              </a:lnSpc>
              <a:buFontTx/>
              <a:buNone/>
            </a:pPr>
            <a:r>
              <a:rPr lang="ja-JP" altLang="en-US" sz="1600" dirty="0" smtClean="0">
                <a:latin typeface="HGP創英角ｺﾞｼｯｸUB" pitchFamily="50" charset="-128"/>
                <a:ea typeface="HGP創英角ｺﾞｼｯｸUB" pitchFamily="50" charset="-128"/>
              </a:rPr>
              <a:t>　</a:t>
            </a:r>
          </a:p>
          <a:p>
            <a:pPr marL="0" indent="0" algn="ctr" eaLnBrk="1" hangingPunct="1">
              <a:lnSpc>
                <a:spcPct val="80000"/>
              </a:lnSpc>
              <a:buFontTx/>
              <a:buNone/>
            </a:pPr>
            <a:r>
              <a:rPr lang="ja-JP" altLang="en-US" sz="2400" dirty="0" smtClean="0">
                <a:latin typeface="HGP創英角ｺﾞｼｯｸUB" pitchFamily="50" charset="-128"/>
                <a:ea typeface="HGP創英角ｺﾞｼｯｸUB" pitchFamily="50" charset="-128"/>
              </a:rPr>
              <a:t>世界には、学校に行けない子どもが</a:t>
            </a:r>
            <a:r>
              <a:rPr lang="en-US" altLang="ja-JP" sz="2400" dirty="0" smtClean="0">
                <a:latin typeface="HGP創英角ｺﾞｼｯｸUB" pitchFamily="50" charset="-128"/>
                <a:ea typeface="HGP創英角ｺﾞｼｯｸUB" pitchFamily="50" charset="-128"/>
              </a:rPr>
              <a:t>5,700</a:t>
            </a:r>
            <a:r>
              <a:rPr lang="ja-JP" altLang="en-US" sz="2400" dirty="0" smtClean="0">
                <a:latin typeface="HGP創英角ｺﾞｼｯｸUB" pitchFamily="50" charset="-128"/>
                <a:ea typeface="HGP創英角ｺﾞｼｯｸUB" pitchFamily="50" charset="-128"/>
              </a:rPr>
              <a:t>万人。</a:t>
            </a:r>
            <a:endParaRPr lang="en-US" altLang="ja-JP" sz="2400" dirty="0" smtClean="0">
              <a:latin typeface="HGP創英角ｺﾞｼｯｸUB" pitchFamily="50" charset="-128"/>
              <a:ea typeface="HGP創英角ｺﾞｼｯｸUB" pitchFamily="50" charset="-128"/>
            </a:endParaRPr>
          </a:p>
          <a:p>
            <a:pPr marL="0" indent="0" algn="ctr" eaLnBrk="1" hangingPunct="1">
              <a:lnSpc>
                <a:spcPct val="80000"/>
              </a:lnSpc>
              <a:buFontTx/>
              <a:buNone/>
            </a:pPr>
            <a:r>
              <a:rPr lang="ja-JP" altLang="en-US" sz="2400" dirty="0" smtClean="0">
                <a:latin typeface="HGP創英角ｺﾞｼｯｸUB" pitchFamily="50" charset="-128"/>
                <a:ea typeface="HGP創英角ｺﾞｼｯｸUB" pitchFamily="50" charset="-128"/>
              </a:rPr>
              <a:t>その子どもたちは、世界のどこに住んでいるでしょう？</a:t>
            </a: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67586" name="Picture 2"/>
          <p:cNvPicPr>
            <a:picLocks noChangeAspect="1" noChangeArrowheads="1"/>
          </p:cNvPicPr>
          <p:nvPr/>
        </p:nvPicPr>
        <p:blipFill>
          <a:blip r:embed="rId4" cstate="print"/>
          <a:srcRect/>
          <a:stretch>
            <a:fillRect/>
          </a:stretch>
        </p:blipFill>
        <p:spPr bwMode="auto">
          <a:xfrm>
            <a:off x="467544" y="1628800"/>
            <a:ext cx="8236626" cy="4824536"/>
          </a:xfrm>
          <a:prstGeom prst="rect">
            <a:avLst/>
          </a:prstGeom>
          <a:noFill/>
          <a:ln w="9525">
            <a:noFill/>
            <a:miter lim="800000"/>
            <a:headEnd/>
            <a:tailEnd/>
          </a:ln>
        </p:spPr>
      </p:pic>
      <p:pic>
        <p:nvPicPr>
          <p:cNvPr id="12" name="Picture 16"/>
          <p:cNvPicPr>
            <a:picLocks noChangeAspect="1" noChangeArrowheads="1"/>
          </p:cNvPicPr>
          <p:nvPr/>
        </p:nvPicPr>
        <p:blipFill>
          <a:blip r:embed="rId5" cstate="print"/>
          <a:srcRect/>
          <a:stretch>
            <a:fillRect/>
          </a:stretch>
        </p:blipFill>
        <p:spPr bwMode="auto">
          <a:xfrm>
            <a:off x="467544" y="1628800"/>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188640"/>
            <a:ext cx="8425631" cy="1296144"/>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p>
          <a:p>
            <a:pPr marL="0" indent="0" algn="ctr" eaLnBrk="1" hangingPunct="1">
              <a:lnSpc>
                <a:spcPct val="80000"/>
              </a:lnSpc>
              <a:buFontTx/>
              <a:buNone/>
            </a:pPr>
            <a:r>
              <a:rPr lang="ja-JP" altLang="en-US" sz="3200" dirty="0" smtClean="0">
                <a:latin typeface="HGP創英角ｺﾞｼｯｸUB" pitchFamily="50" charset="-128"/>
                <a:ea typeface="HGP創英角ｺﾞｼｯｸUB" pitchFamily="50" charset="-128"/>
              </a:rPr>
              <a:t>予想してみよう！</a:t>
            </a:r>
            <a:endParaRPr lang="en-US" altLang="ja-JP" sz="3200" dirty="0" smtClean="0">
              <a:latin typeface="HGP創英角ｺﾞｼｯｸUB" pitchFamily="50" charset="-128"/>
              <a:ea typeface="HGP創英角ｺﾞｼｯｸUB" pitchFamily="50" charset="-128"/>
            </a:endParaRPr>
          </a:p>
          <a:p>
            <a:pPr marL="0" indent="0" algn="ctr" eaLnBrk="1" hangingPunct="1">
              <a:lnSpc>
                <a:spcPct val="80000"/>
              </a:lnSpc>
              <a:buFontTx/>
              <a:buNone/>
            </a:pPr>
            <a:r>
              <a:rPr lang="ja-JP" altLang="en-US" sz="3200" dirty="0" smtClean="0">
                <a:latin typeface="HGP創英角ｺﾞｼｯｸUB" pitchFamily="50" charset="-128"/>
                <a:ea typeface="HGP創英角ｺﾞｼｯｸUB" pitchFamily="50" charset="-128"/>
              </a:rPr>
              <a:t>日本政府の「教育援助」のゆくえ</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12" name="Picture 16"/>
          <p:cNvPicPr>
            <a:picLocks noChangeAspect="1" noChangeArrowheads="1"/>
          </p:cNvPicPr>
          <p:nvPr/>
        </p:nvPicPr>
        <p:blipFill>
          <a:blip r:embed="rId4" cstate="print"/>
          <a:srcRect/>
          <a:stretch>
            <a:fillRect/>
          </a:stretch>
        </p:blipFill>
        <p:spPr bwMode="auto">
          <a:xfrm>
            <a:off x="467544" y="1628800"/>
            <a:ext cx="678636" cy="1001266"/>
          </a:xfrm>
          <a:prstGeom prst="rect">
            <a:avLst/>
          </a:prstGeom>
          <a:noFill/>
          <a:ln w="9525">
            <a:noFill/>
            <a:miter lim="800000"/>
            <a:headEnd/>
            <a:tailEnd/>
          </a:ln>
        </p:spPr>
      </p:pic>
      <p:sp>
        <p:nvSpPr>
          <p:cNvPr id="10" name="Rectangle 6"/>
          <p:cNvSpPr txBox="1">
            <a:spLocks noChangeArrowheads="1"/>
          </p:cNvSpPr>
          <p:nvPr/>
        </p:nvSpPr>
        <p:spPr bwMode="auto">
          <a:xfrm>
            <a:off x="359184" y="2060848"/>
            <a:ext cx="8425631" cy="3960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lnSpc>
                <a:spcPct val="150000"/>
              </a:lnSpc>
            </a:pPr>
            <a:r>
              <a:rPr lang="ja-JP" altLang="ja-JP" sz="2400" dirty="0" smtClean="0"/>
              <a:t>日本政府は「世界の教育支援」のために</a:t>
            </a:r>
          </a:p>
          <a:p>
            <a:pPr algn="ctr">
              <a:lnSpc>
                <a:spcPct val="150000"/>
              </a:lnSpc>
            </a:pPr>
            <a:r>
              <a:rPr lang="en-US" altLang="ja-JP" sz="2400" dirty="0" smtClean="0"/>
              <a:t>2011</a:t>
            </a:r>
            <a:r>
              <a:rPr lang="ja-JP" altLang="ja-JP" sz="2400" dirty="0" smtClean="0"/>
              <a:t>年には政府開発援助（</a:t>
            </a:r>
            <a:r>
              <a:rPr lang="en-US" altLang="ja-JP" sz="2400" dirty="0" smtClean="0"/>
              <a:t>ODA</a:t>
            </a:r>
            <a:r>
              <a:rPr lang="ja-JP" altLang="ja-JP" sz="2400" dirty="0" smtClean="0"/>
              <a:t>）</a:t>
            </a:r>
            <a:r>
              <a:rPr lang="en-US" altLang="ja-JP" sz="2400" dirty="0" smtClean="0">
                <a:solidFill>
                  <a:srgbClr val="FF0000"/>
                </a:solidFill>
              </a:rPr>
              <a:t>920</a:t>
            </a:r>
            <a:r>
              <a:rPr lang="ja-JP" altLang="ja-JP" sz="2400" dirty="0" smtClean="0">
                <a:solidFill>
                  <a:srgbClr val="FF0000"/>
                </a:solidFill>
              </a:rPr>
              <a:t>億円</a:t>
            </a:r>
            <a:r>
              <a:rPr lang="ja-JP" altLang="ja-JP" sz="2400" dirty="0" smtClean="0"/>
              <a:t>を援助しています。</a:t>
            </a:r>
          </a:p>
          <a:p>
            <a:pPr algn="ctr">
              <a:lnSpc>
                <a:spcPct val="150000"/>
              </a:lnSpc>
            </a:pPr>
            <a:r>
              <a:rPr lang="ja-JP" altLang="ja-JP" sz="2400" dirty="0" smtClean="0"/>
              <a:t>そのお金は、どこに・どのくらい使われていると思いますか？</a:t>
            </a:r>
          </a:p>
          <a:p>
            <a:pPr algn="ctr">
              <a:lnSpc>
                <a:spcPct val="150000"/>
              </a:lnSpc>
            </a:pPr>
            <a:r>
              <a:rPr lang="en-US" altLang="ja-JP" sz="2400" dirty="0" smtClean="0"/>
              <a:t>920</a:t>
            </a:r>
            <a:r>
              <a:rPr lang="ja-JP" altLang="ja-JP" sz="2400" dirty="0" smtClean="0"/>
              <a:t>億円の援助額を</a:t>
            </a:r>
            <a:r>
              <a:rPr lang="en-US" altLang="ja-JP" sz="2400" dirty="0" smtClean="0"/>
              <a:t>100</a:t>
            </a:r>
            <a:r>
              <a:rPr lang="ja-JP" altLang="ja-JP" sz="2400" dirty="0" smtClean="0"/>
              <a:t>万円に縮めてみて</a:t>
            </a:r>
            <a:r>
              <a:rPr lang="ja-JP" altLang="ja-JP" sz="2400" dirty="0" smtClean="0"/>
              <a:t>、</a:t>
            </a:r>
            <a:endParaRPr lang="en-US" altLang="ja-JP" sz="2400" dirty="0" smtClean="0"/>
          </a:p>
          <a:p>
            <a:pPr algn="ctr">
              <a:lnSpc>
                <a:spcPct val="150000"/>
              </a:lnSpc>
            </a:pPr>
            <a:r>
              <a:rPr lang="ja-JP" altLang="ja-JP" sz="2400" dirty="0" smtClean="0"/>
              <a:t>どこ</a:t>
            </a:r>
            <a:r>
              <a:rPr lang="ja-JP" altLang="ja-JP" sz="2400" dirty="0" smtClean="0"/>
              <a:t>に・どの</a:t>
            </a:r>
            <a:r>
              <a:rPr lang="ja-JP" altLang="ja-JP" sz="2400" dirty="0" smtClean="0"/>
              <a:t>くらい使われて</a:t>
            </a:r>
            <a:r>
              <a:rPr lang="ja-JP" altLang="ja-JP" sz="2400" dirty="0" smtClean="0"/>
              <a:t>いるのか</a:t>
            </a:r>
            <a:r>
              <a:rPr lang="ja-JP" altLang="ja-JP" sz="2400" dirty="0" smtClean="0"/>
              <a:t>、</a:t>
            </a:r>
            <a:endParaRPr lang="en-US" altLang="ja-JP" sz="2400" dirty="0" smtClean="0"/>
          </a:p>
          <a:p>
            <a:pPr algn="ctr">
              <a:lnSpc>
                <a:spcPct val="150000"/>
              </a:lnSpc>
            </a:pPr>
            <a:r>
              <a:rPr lang="ja-JP" altLang="ja-JP" sz="2400" dirty="0" smtClean="0"/>
              <a:t>予想</a:t>
            </a:r>
            <a:r>
              <a:rPr lang="ja-JP" altLang="ja-JP" sz="2400" dirty="0" smtClean="0"/>
              <a:t>してみよう！</a:t>
            </a:r>
            <a:endParaRPr lang="ja-JP" altLang="ja-JP"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a:xfrm>
            <a:off x="457200" y="274638"/>
            <a:ext cx="8229600" cy="706437"/>
          </a:xfrm>
        </p:spPr>
        <p:txBody>
          <a:bodyPr/>
          <a:lstStyle/>
          <a:p>
            <a:pPr eaLnBrk="1" hangingPunct="1"/>
            <a:r>
              <a:rPr lang="ja-JP" altLang="en-US" sz="4000" dirty="0" smtClean="0">
                <a:latin typeface="HGP創英角ｺﾞｼｯｸUB" pitchFamily="50" charset="-128"/>
                <a:ea typeface="HGP創英角ｺﾞｼｯｸUB" pitchFamily="50" charset="-128"/>
              </a:rPr>
              <a:t>世界一大きな授業とは？</a:t>
            </a:r>
          </a:p>
        </p:txBody>
      </p:sp>
      <p:sp>
        <p:nvSpPr>
          <p:cNvPr id="3075" name="Rectangle 11"/>
          <p:cNvSpPr>
            <a:spLocks noGrp="1" noChangeArrowheads="1"/>
          </p:cNvSpPr>
          <p:nvPr>
            <p:ph type="body" idx="1"/>
          </p:nvPr>
        </p:nvSpPr>
        <p:spPr>
          <a:xfrm>
            <a:off x="457200" y="1484784"/>
            <a:ext cx="8229600" cy="4641379"/>
          </a:xfrm>
          <a:noFill/>
        </p:spPr>
        <p:txBody>
          <a:bodyPr/>
          <a:lstStyle/>
          <a:p>
            <a:pPr eaLnBrk="1" hangingPunct="1">
              <a:buFont typeface="Wingdings" pitchFamily="2" charset="2"/>
              <a:buChar char="l"/>
            </a:pPr>
            <a:r>
              <a:rPr lang="ja-JP" altLang="en-US" sz="2400" dirty="0" smtClean="0"/>
              <a:t>現在、世界で学校に通えない子どもは、</a:t>
            </a:r>
            <a:r>
              <a:rPr lang="en-US" altLang="ja-JP" sz="2400" dirty="0" smtClean="0">
                <a:solidFill>
                  <a:srgbClr val="7030A0"/>
                </a:solidFill>
              </a:rPr>
              <a:t>5,700</a:t>
            </a:r>
            <a:r>
              <a:rPr lang="ja-JP" altLang="en-US" sz="2400" dirty="0" smtClean="0">
                <a:solidFill>
                  <a:srgbClr val="7030A0"/>
                </a:solidFill>
              </a:rPr>
              <a:t>万人</a:t>
            </a:r>
            <a:r>
              <a:rPr lang="ja-JP" altLang="en-US" sz="2400" dirty="0" smtClean="0"/>
              <a:t>、文字の読み書きができない大人は</a:t>
            </a:r>
            <a:r>
              <a:rPr lang="en-US" altLang="ja-JP" sz="2400" dirty="0" smtClean="0">
                <a:solidFill>
                  <a:srgbClr val="7030A0"/>
                </a:solidFill>
              </a:rPr>
              <a:t>7</a:t>
            </a:r>
            <a:r>
              <a:rPr lang="ja-JP" altLang="en-US" sz="2400" dirty="0" smtClean="0">
                <a:solidFill>
                  <a:srgbClr val="7030A0"/>
                </a:solidFill>
              </a:rPr>
              <a:t>億</a:t>
            </a:r>
            <a:r>
              <a:rPr lang="en-US" altLang="ja-JP" sz="2400" dirty="0" smtClean="0">
                <a:solidFill>
                  <a:srgbClr val="7030A0"/>
                </a:solidFill>
              </a:rPr>
              <a:t>7,400</a:t>
            </a:r>
            <a:r>
              <a:rPr lang="ja-JP" altLang="en-US" sz="2400" dirty="0" smtClean="0">
                <a:solidFill>
                  <a:srgbClr val="7030A0"/>
                </a:solidFill>
              </a:rPr>
              <a:t>万人</a:t>
            </a:r>
            <a:r>
              <a:rPr lang="ja-JP" altLang="en-US" sz="2400" dirty="0" smtClean="0"/>
              <a:t>もいます。こうした事実の背景には、紛争や貧困などはもちろん、教育への無理解や女の子など社会的弱者への差別といった、さまざまな問題があります。 </a:t>
            </a:r>
          </a:p>
          <a:p>
            <a:pPr eaLnBrk="1" hangingPunct="1">
              <a:buFont typeface="Wingdings" pitchFamily="2" charset="2"/>
              <a:buChar char="l"/>
            </a:pPr>
            <a:r>
              <a:rPr lang="ja-JP" altLang="en-US" sz="2400" dirty="0" smtClean="0"/>
              <a:t>「世界一大きな授業」とは、そんな現状を世界中の人が同じ時期に学び、考えるイベントです。参加者の声を各国政府に届け、教育政策に反映するよう働きかけます。「すべての子どもに教育を」を合言葉に</a:t>
            </a:r>
            <a:r>
              <a:rPr lang="en-US" altLang="ja-JP" sz="2400" dirty="0" smtClean="0"/>
              <a:t>2003</a:t>
            </a:r>
            <a:r>
              <a:rPr lang="ja-JP" altLang="en-US" sz="2400" dirty="0" smtClean="0"/>
              <a:t>年にスタートし、</a:t>
            </a:r>
            <a:r>
              <a:rPr lang="en-US" altLang="ja-JP" sz="2400" dirty="0" smtClean="0"/>
              <a:t>2008</a:t>
            </a:r>
            <a:r>
              <a:rPr lang="ja-JP" altLang="en-US" sz="2400" dirty="0" smtClean="0"/>
              <a:t>年には</a:t>
            </a:r>
            <a:r>
              <a:rPr lang="en-US" altLang="ja-JP" sz="2400" dirty="0" smtClean="0"/>
              <a:t>800</a:t>
            </a:r>
            <a:r>
              <a:rPr lang="ja-JP" altLang="en-US" sz="2400" dirty="0" smtClean="0"/>
              <a:t>万人が参加、ギネス記録にも登録されました。日本でも、</a:t>
            </a:r>
            <a:r>
              <a:rPr lang="en-US" altLang="ja-JP" sz="2400" dirty="0" smtClean="0"/>
              <a:t>2013</a:t>
            </a:r>
            <a:r>
              <a:rPr lang="ja-JP" altLang="en-US" sz="2400" dirty="0" smtClean="0"/>
              <a:t>年には</a:t>
            </a:r>
            <a:r>
              <a:rPr lang="en-US" altLang="ja-JP" sz="2400" dirty="0" smtClean="0"/>
              <a:t>684</a:t>
            </a:r>
            <a:r>
              <a:rPr lang="ja-JP" altLang="en-US" sz="2400" dirty="0" smtClean="0"/>
              <a:t>校</a:t>
            </a:r>
            <a:r>
              <a:rPr lang="en-US" altLang="ja-JP" sz="2400" dirty="0" smtClean="0"/>
              <a:t>/</a:t>
            </a:r>
            <a:r>
              <a:rPr lang="ja-JP" altLang="en-US" sz="2400" dirty="0" smtClean="0"/>
              <a:t>グループ、</a:t>
            </a:r>
            <a:r>
              <a:rPr lang="en-US" altLang="ja-JP" sz="2400" dirty="0" smtClean="0"/>
              <a:t>5</a:t>
            </a:r>
            <a:r>
              <a:rPr lang="ja-JP" altLang="en-US" sz="2400" dirty="0" smtClean="0"/>
              <a:t>万</a:t>
            </a:r>
            <a:r>
              <a:rPr lang="en-US" altLang="ja-JP" sz="2400" dirty="0" smtClean="0"/>
              <a:t>9,116</a:t>
            </a:r>
            <a:r>
              <a:rPr lang="ja-JP" altLang="en-US" sz="2400" dirty="0" smtClean="0"/>
              <a:t>人が参加。</a:t>
            </a:r>
            <a:endParaRPr lang="en-US" altLang="ja-JP" sz="2400" dirty="0" smtClean="0"/>
          </a:p>
          <a:p>
            <a:pPr eaLnBrk="1" hangingPunct="1">
              <a:buNone/>
            </a:pPr>
            <a:r>
              <a:rPr lang="en-US" altLang="ja-JP" sz="2400" dirty="0" smtClean="0"/>
              <a:t>	</a:t>
            </a:r>
            <a:r>
              <a:rPr lang="ja-JP" altLang="en-US" sz="2400" dirty="0" smtClean="0">
                <a:solidFill>
                  <a:srgbClr val="7030A0"/>
                </a:solidFill>
              </a:rPr>
              <a:t>今年も世界</a:t>
            </a:r>
            <a:r>
              <a:rPr lang="en-US" altLang="ja-JP" sz="2400" dirty="0" smtClean="0">
                <a:solidFill>
                  <a:srgbClr val="7030A0"/>
                </a:solidFill>
              </a:rPr>
              <a:t>100</a:t>
            </a:r>
            <a:r>
              <a:rPr lang="ja-JP" altLang="en-US" sz="2400" dirty="0" smtClean="0">
                <a:solidFill>
                  <a:srgbClr val="7030A0"/>
                </a:solidFill>
              </a:rPr>
              <a:t>カ国で一斉に開催します！</a:t>
            </a:r>
          </a:p>
        </p:txBody>
      </p:sp>
      <p:pic>
        <p:nvPicPr>
          <p:cNvPr id="3076" name="Picture 9"/>
          <p:cNvPicPr>
            <a:picLocks noChangeAspect="1" noChangeArrowheads="1"/>
          </p:cNvPicPr>
          <p:nvPr/>
        </p:nvPicPr>
        <p:blipFill>
          <a:blip r:embed="rId2" cstate="print"/>
          <a:srcRect r="27" b="1808"/>
          <a:stretch>
            <a:fillRect/>
          </a:stretch>
        </p:blipFill>
        <p:spPr bwMode="auto">
          <a:xfrm>
            <a:off x="0" y="0"/>
            <a:ext cx="9144000" cy="115888"/>
          </a:xfrm>
          <a:prstGeom prst="rect">
            <a:avLst/>
          </a:prstGeom>
          <a:noFill/>
          <a:ln w="9525">
            <a:noFill/>
            <a:miter lim="800000"/>
            <a:headEnd/>
            <a:tailEnd/>
          </a:ln>
        </p:spPr>
      </p:pic>
      <p:pic>
        <p:nvPicPr>
          <p:cNvPr id="3077" name="Picture 9"/>
          <p:cNvPicPr>
            <a:picLocks noChangeAspect="1" noChangeArrowheads="1"/>
          </p:cNvPicPr>
          <p:nvPr/>
        </p:nvPicPr>
        <p:blipFill>
          <a:blip r:embed="rId2" cstate="print"/>
          <a:srcRect r="27" b="1808"/>
          <a:stretch>
            <a:fillRect/>
          </a:stretch>
        </p:blipFill>
        <p:spPr bwMode="auto">
          <a:xfrm>
            <a:off x="0" y="6742113"/>
            <a:ext cx="9144000" cy="115887"/>
          </a:xfrm>
          <a:prstGeom prst="rect">
            <a:avLst/>
          </a:prstGeom>
          <a:noFill/>
          <a:ln w="9525">
            <a:noFill/>
            <a:miter lim="800000"/>
            <a:headEnd/>
            <a:tailEnd/>
          </a:ln>
        </p:spPr>
      </p:pic>
      <p:pic>
        <p:nvPicPr>
          <p:cNvPr id="8" name="Picture 4" descr="JNNE"/>
          <p:cNvPicPr>
            <a:picLocks noChangeAspect="1" noChangeArrowheads="1"/>
          </p:cNvPicPr>
          <p:nvPr/>
        </p:nvPicPr>
        <p:blipFill>
          <a:blip r:embed="rId3" cstate="print"/>
          <a:srcRect/>
          <a:stretch>
            <a:fillRect/>
          </a:stretch>
        </p:blipFill>
        <p:spPr bwMode="auto">
          <a:xfrm>
            <a:off x="7452320" y="6154758"/>
            <a:ext cx="1038951" cy="370586"/>
          </a:xfrm>
          <a:prstGeom prst="rect">
            <a:avLst/>
          </a:prstGeom>
          <a:noFill/>
          <a:ln w="9525">
            <a:noFill/>
            <a:miter lim="800000"/>
            <a:headEnd/>
            <a:tailEnd/>
          </a:ln>
        </p:spPr>
      </p:pic>
      <p:pic>
        <p:nvPicPr>
          <p:cNvPr id="3080" name="Picture 8"/>
          <p:cNvPicPr>
            <a:picLocks noChangeAspect="1" noChangeArrowheads="1"/>
          </p:cNvPicPr>
          <p:nvPr/>
        </p:nvPicPr>
        <p:blipFill>
          <a:blip r:embed="rId4" cstate="print"/>
          <a:srcRect/>
          <a:stretch>
            <a:fillRect/>
          </a:stretch>
        </p:blipFill>
        <p:spPr bwMode="auto">
          <a:xfrm>
            <a:off x="7668344" y="404664"/>
            <a:ext cx="6000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476672"/>
            <a:ext cx="8425631" cy="864096"/>
          </a:xfrm>
        </p:spPr>
        <p:txBody>
          <a:bodyPr/>
          <a:lstStyle/>
          <a:p>
            <a:pPr eaLnBrk="1" hangingPunct="1">
              <a:lnSpc>
                <a:spcPct val="80000"/>
              </a:lnSpc>
              <a:buFontTx/>
              <a:buNone/>
            </a:pPr>
            <a:r>
              <a:rPr lang="ja-JP" altLang="en-US" sz="1600" dirty="0" smtClean="0">
                <a:latin typeface="HGP創英角ｺﾞｼｯｸUB" pitchFamily="50" charset="-128"/>
                <a:ea typeface="HGP創英角ｺﾞｼｯｸUB" pitchFamily="50" charset="-128"/>
              </a:rPr>
              <a:t>　</a:t>
            </a:r>
            <a:endParaRPr lang="en-US" altLang="ja-JP" sz="1600" dirty="0" smtClean="0">
              <a:latin typeface="HGP創英角ｺﾞｼｯｸUB" pitchFamily="50" charset="-128"/>
              <a:ea typeface="HGP創英角ｺﾞｼｯｸUB" pitchFamily="50" charset="-128"/>
            </a:endParaRPr>
          </a:p>
          <a:p>
            <a:pPr marL="0" indent="0" algn="ctr" eaLnBrk="1" hangingPunct="1">
              <a:lnSpc>
                <a:spcPct val="80000"/>
              </a:lnSpc>
              <a:buFontTx/>
              <a:buNone/>
            </a:pPr>
            <a:r>
              <a:rPr lang="ja-JP" altLang="en-US" sz="2400" dirty="0" smtClean="0">
                <a:latin typeface="HGP創英角ｺﾞｼｯｸUB" pitchFamily="50" charset="-128"/>
                <a:ea typeface="HGP創英角ｺﾞｼｯｸUB" pitchFamily="50" charset="-128"/>
              </a:rPr>
              <a:t>日本政府の「教育援助」のゆくえは</a:t>
            </a:r>
            <a:r>
              <a:rPr lang="en-US" altLang="ja-JP" sz="2400" dirty="0" smtClean="0">
                <a:latin typeface="HGP創英角ｺﾞｼｯｸUB" pitchFamily="50" charset="-128"/>
                <a:ea typeface="HGP創英角ｺﾞｼｯｸUB" pitchFamily="50" charset="-128"/>
              </a:rPr>
              <a:t>…</a:t>
            </a:r>
            <a:endParaRPr lang="ja-JP" altLang="en-US" sz="24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68610" name="Picture 2"/>
          <p:cNvPicPr>
            <a:picLocks noChangeAspect="1" noChangeArrowheads="1"/>
          </p:cNvPicPr>
          <p:nvPr/>
        </p:nvPicPr>
        <p:blipFill>
          <a:blip r:embed="rId4" cstate="print"/>
          <a:srcRect/>
          <a:stretch>
            <a:fillRect/>
          </a:stretch>
        </p:blipFill>
        <p:spPr bwMode="auto">
          <a:xfrm>
            <a:off x="539552" y="1700808"/>
            <a:ext cx="8026256" cy="4787453"/>
          </a:xfrm>
          <a:prstGeom prst="rect">
            <a:avLst/>
          </a:prstGeom>
          <a:noFill/>
          <a:ln w="9525">
            <a:noFill/>
            <a:miter lim="800000"/>
            <a:headEnd/>
            <a:tailEnd/>
          </a:ln>
        </p:spPr>
      </p:pic>
      <p:pic>
        <p:nvPicPr>
          <p:cNvPr id="13" name="Picture 16"/>
          <p:cNvPicPr>
            <a:picLocks noChangeAspect="1" noChangeArrowheads="1"/>
          </p:cNvPicPr>
          <p:nvPr/>
        </p:nvPicPr>
        <p:blipFill>
          <a:blip r:embed="rId5" cstate="print"/>
          <a:srcRect/>
          <a:stretch>
            <a:fillRect/>
          </a:stretch>
        </p:blipFill>
        <p:spPr bwMode="auto">
          <a:xfrm>
            <a:off x="467544" y="1628800"/>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476672"/>
            <a:ext cx="8425631" cy="2952328"/>
          </a:xfrm>
        </p:spPr>
        <p:txBody>
          <a:bodyPr/>
          <a:lstStyle/>
          <a:p>
            <a:pPr eaLnBrk="1" hangingPunct="1">
              <a:lnSpc>
                <a:spcPct val="80000"/>
              </a:lnSpc>
              <a:buFontTx/>
              <a:buNone/>
            </a:pPr>
            <a:r>
              <a:rPr lang="ja-JP" altLang="en-US" sz="3200" dirty="0" smtClean="0">
                <a:latin typeface="HGP創英角ｺﾞｼｯｸUB" pitchFamily="50" charset="-128"/>
                <a:ea typeface="HGP創英角ｺﾞｼｯｸUB" pitchFamily="50" charset="-128"/>
              </a:rPr>
              <a:t>　</a:t>
            </a:r>
            <a:endParaRPr lang="en-US" altLang="ja-JP" sz="3200" dirty="0" smtClean="0">
              <a:latin typeface="HGP創英角ｺﾞｼｯｸUB" pitchFamily="50" charset="-128"/>
              <a:ea typeface="HGP創英角ｺﾞｼｯｸUB" pitchFamily="50" charset="-128"/>
            </a:endParaRPr>
          </a:p>
          <a:p>
            <a:pPr marL="0" indent="0" algn="ctr" eaLnBrk="1" hangingPunct="1">
              <a:lnSpc>
                <a:spcPct val="80000"/>
              </a:lnSpc>
              <a:buFontTx/>
              <a:buNone/>
            </a:pPr>
            <a:r>
              <a:rPr lang="ja-JP" altLang="en-US" sz="3200" dirty="0" smtClean="0">
                <a:latin typeface="HGP創英角ｺﾞｼｯｸUB" pitchFamily="50" charset="-128"/>
                <a:ea typeface="HGP創英角ｺﾞｼｯｸUB" pitchFamily="50" charset="-128"/>
              </a:rPr>
              <a:t>予想と</a:t>
            </a:r>
            <a:r>
              <a:rPr lang="ja-JP" altLang="en-US" sz="3200" dirty="0" smtClean="0">
                <a:latin typeface="HGP創英角ｺﾞｼｯｸUB" pitchFamily="50" charset="-128"/>
                <a:ea typeface="HGP創英角ｺﾞｼｯｸUB" pitchFamily="50" charset="-128"/>
              </a:rPr>
              <a:t>合っていました</a:t>
            </a:r>
            <a:r>
              <a:rPr lang="ja-JP" altLang="en-US" sz="3200" dirty="0" smtClean="0">
                <a:latin typeface="HGP創英角ｺﾞｼｯｸUB" pitchFamily="50" charset="-128"/>
                <a:ea typeface="HGP創英角ｺﾞｼｯｸUB" pitchFamily="50" charset="-128"/>
              </a:rPr>
              <a:t>か？</a:t>
            </a:r>
            <a:endParaRPr lang="en-US" altLang="ja-JP" sz="3200" dirty="0" smtClean="0">
              <a:latin typeface="HGP創英角ｺﾞｼｯｸUB" pitchFamily="50" charset="-128"/>
              <a:ea typeface="HGP創英角ｺﾞｼｯｸUB" pitchFamily="50" charset="-128"/>
            </a:endParaRPr>
          </a:p>
          <a:p>
            <a:pPr marL="0" indent="0" algn="ctr" eaLnBrk="1" hangingPunct="1">
              <a:lnSpc>
                <a:spcPct val="80000"/>
              </a:lnSpc>
              <a:buFontTx/>
              <a:buNone/>
            </a:pPr>
            <a:endParaRPr lang="en-US" altLang="ja-JP" sz="3200" dirty="0" smtClean="0">
              <a:latin typeface="HGP創英角ｺﾞｼｯｸUB" pitchFamily="50" charset="-128"/>
              <a:ea typeface="HGP創英角ｺﾞｼｯｸUB" pitchFamily="50" charset="-128"/>
            </a:endParaRPr>
          </a:p>
          <a:p>
            <a:pPr marL="0" indent="0" algn="ctr" eaLnBrk="1" hangingPunct="1">
              <a:lnSpc>
                <a:spcPct val="80000"/>
              </a:lnSpc>
              <a:buFontTx/>
              <a:buNone/>
            </a:pPr>
            <a:r>
              <a:rPr lang="ja-JP" altLang="en-US" sz="3200" dirty="0" smtClean="0">
                <a:latin typeface="HGP創英角ｺﾞｼｯｸUB" pitchFamily="50" charset="-128"/>
                <a:ea typeface="HGP創英角ｺﾞｼｯｸUB" pitchFamily="50" charset="-128"/>
              </a:rPr>
              <a:t>日本政府の「教育援助」はどんなことに</a:t>
            </a:r>
            <a:endParaRPr lang="en-US" altLang="ja-JP" sz="3200" dirty="0" smtClean="0">
              <a:latin typeface="HGP創英角ｺﾞｼｯｸUB" pitchFamily="50" charset="-128"/>
              <a:ea typeface="HGP創英角ｺﾞｼｯｸUB" pitchFamily="50" charset="-128"/>
            </a:endParaRPr>
          </a:p>
          <a:p>
            <a:pPr marL="0" indent="0" algn="ctr" eaLnBrk="1" hangingPunct="1">
              <a:lnSpc>
                <a:spcPct val="80000"/>
              </a:lnSpc>
              <a:buFontTx/>
              <a:buNone/>
            </a:pPr>
            <a:r>
              <a:rPr lang="ja-JP" altLang="en-US" sz="3200" dirty="0" smtClean="0">
                <a:latin typeface="HGP創英角ｺﾞｼｯｸUB" pitchFamily="50" charset="-128"/>
                <a:ea typeface="HGP創英角ｺﾞｼｯｸUB" pitchFamily="50" charset="-128"/>
              </a:rPr>
              <a:t>使われていると思いますか？</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pic>
        <p:nvPicPr>
          <p:cNvPr id="68610" name="Picture 2"/>
          <p:cNvPicPr>
            <a:picLocks noChangeAspect="1" noChangeArrowheads="1"/>
          </p:cNvPicPr>
          <p:nvPr/>
        </p:nvPicPr>
        <p:blipFill>
          <a:blip r:embed="rId4" cstate="print"/>
          <a:srcRect/>
          <a:stretch>
            <a:fillRect/>
          </a:stretch>
        </p:blipFill>
        <p:spPr bwMode="auto">
          <a:xfrm>
            <a:off x="4644008" y="3429000"/>
            <a:ext cx="4104575" cy="252028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251520" y="3429000"/>
            <a:ext cx="4267532" cy="2499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a:t>
            </a:r>
            <a:r>
              <a:rPr lang="ja-JP" altLang="en-US" sz="3200" dirty="0" smtClean="0">
                <a:latin typeface="HGP創英角ｺﾞｼｯｸUB" pitchFamily="50" charset="-128"/>
                <a:ea typeface="HGP創英角ｺﾞｼｯｸUB" pitchFamily="50" charset="-128"/>
              </a:rPr>
              <a:t>日本政府の「教育援助」の特徴は</a:t>
            </a:r>
            <a:r>
              <a:rPr lang="en-US" altLang="ja-JP" sz="3200" dirty="0" smtClean="0">
                <a:latin typeface="HGP創英角ｺﾞｼｯｸUB" pitchFamily="50" charset="-128"/>
                <a:ea typeface="HGP創英角ｺﾞｼｯｸUB" pitchFamily="50" charset="-128"/>
              </a:rPr>
              <a:t>…</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graphicFrame>
        <p:nvGraphicFramePr>
          <p:cNvPr id="12" name="グラフ 11"/>
          <p:cNvGraphicFramePr/>
          <p:nvPr/>
        </p:nvGraphicFramePr>
        <p:xfrm>
          <a:off x="323528" y="1628800"/>
          <a:ext cx="4248472" cy="415858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4716016" y="1700808"/>
            <a:ext cx="4104456" cy="4154984"/>
          </a:xfrm>
          <a:prstGeom prst="rect">
            <a:avLst/>
          </a:prstGeom>
          <a:noFill/>
        </p:spPr>
        <p:txBody>
          <a:bodyPr wrap="square" rtlCol="0">
            <a:spAutoFit/>
          </a:bodyPr>
          <a:lstStyle/>
          <a:p>
            <a:pPr marL="457200" lvl="0" indent="-457200">
              <a:buFont typeface="+mj-lt"/>
              <a:buAutoNum type="arabicPeriod"/>
            </a:pPr>
            <a:r>
              <a:rPr lang="ja-JP" altLang="ja-JP" sz="2400" dirty="0" smtClean="0">
                <a:latin typeface="+mn-lt"/>
                <a:ea typeface="ＭＳ ゴシック" pitchFamily="49" charset="-128"/>
              </a:rPr>
              <a:t>基礎教育分野への配分が少なく、高等教育への配分が大きい。中でも、留学生への奨学金への配分が大きく、途上国で使われている援助が少ない。</a:t>
            </a:r>
            <a:endParaRPr lang="en-US" altLang="ja-JP" sz="2400" dirty="0" smtClean="0">
              <a:latin typeface="+mn-lt"/>
              <a:ea typeface="ＭＳ ゴシック" pitchFamily="49" charset="-128"/>
            </a:endParaRPr>
          </a:p>
          <a:p>
            <a:pPr marL="457200" lvl="0" indent="-457200">
              <a:buFont typeface="+mj-lt"/>
              <a:buAutoNum type="arabicPeriod"/>
            </a:pPr>
            <a:endParaRPr lang="en-US" altLang="ja-JP" sz="2400" dirty="0" smtClean="0">
              <a:latin typeface="+mn-lt"/>
              <a:ea typeface="ＭＳ ゴシック" pitchFamily="49" charset="-128"/>
            </a:endParaRPr>
          </a:p>
          <a:p>
            <a:pPr marL="457200" lvl="0" indent="-457200">
              <a:buFont typeface="+mj-lt"/>
              <a:buAutoNum type="arabicPeriod"/>
            </a:pPr>
            <a:r>
              <a:rPr lang="ja-JP" altLang="ja-JP" sz="2400" dirty="0" smtClean="0">
                <a:latin typeface="+mn-lt"/>
                <a:ea typeface="ＭＳ ゴシック" pitchFamily="49" charset="-128"/>
              </a:rPr>
              <a:t>低所得</a:t>
            </a:r>
            <a:r>
              <a:rPr lang="ja-JP" altLang="ja-JP" sz="2400" dirty="0" smtClean="0">
                <a:latin typeface="+mn-lt"/>
                <a:ea typeface="ＭＳ ゴシック" pitchFamily="49" charset="-128"/>
              </a:rPr>
              <a:t>国（アフリカ地域など）よりも中所得国（アジアなど）への配分が多い</a:t>
            </a:r>
            <a:r>
              <a:rPr lang="ja-JP" altLang="ja-JP" sz="2400" dirty="0" smtClean="0">
                <a:latin typeface="+mn-lt"/>
                <a:ea typeface="ＭＳ ゴシック" pitchFamily="49" charset="-128"/>
              </a:rPr>
              <a:t>。</a:t>
            </a:r>
            <a:endParaRPr lang="ja-JP" altLang="ja-JP" sz="2400" dirty="0" smtClean="0">
              <a:latin typeface="+mn-lt"/>
              <a:ea typeface="ＭＳ ゴシック" pitchFamily="49" charset="-128"/>
            </a:endParaRPr>
          </a:p>
        </p:txBody>
      </p:sp>
      <p:pic>
        <p:nvPicPr>
          <p:cNvPr id="14" name="Picture 16"/>
          <p:cNvPicPr>
            <a:picLocks noChangeAspect="1" noChangeArrowheads="1"/>
          </p:cNvPicPr>
          <p:nvPr/>
        </p:nvPicPr>
        <p:blipFill>
          <a:blip r:embed="rId5" cstate="print"/>
          <a:srcRect/>
          <a:stretch>
            <a:fillRect/>
          </a:stretch>
        </p:blipFill>
        <p:spPr bwMode="auto">
          <a:xfrm>
            <a:off x="3893364" y="5157192"/>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body" sz="half" idx="2"/>
          </p:nvPr>
        </p:nvSpPr>
        <p:spPr>
          <a:xfrm>
            <a:off x="359184" y="548680"/>
            <a:ext cx="8425631" cy="648072"/>
          </a:xfrm>
        </p:spPr>
        <p:txBody>
          <a:bodyPr/>
          <a:lstStyle/>
          <a:p>
            <a:pPr algn="ctr" eaLnBrk="1" hangingPunct="1">
              <a:buFontTx/>
              <a:buNone/>
            </a:pPr>
            <a:r>
              <a:rPr lang="ja-JP" altLang="en-US" sz="3200" dirty="0" smtClean="0">
                <a:latin typeface="HGP創英角ｺﾞｼｯｸUB" pitchFamily="50" charset="-128"/>
                <a:ea typeface="HGP創英角ｺﾞｼｯｸUB" pitchFamily="50" charset="-128"/>
              </a:rPr>
              <a:t>　</a:t>
            </a:r>
            <a:r>
              <a:rPr lang="ja-JP" altLang="en-US" sz="3200" dirty="0" smtClean="0">
                <a:latin typeface="HGP創英角ｺﾞｼｯｸUB" pitchFamily="50" charset="-128"/>
                <a:ea typeface="HGP創英角ｺﾞｼｯｸUB" pitchFamily="50" charset="-128"/>
              </a:rPr>
              <a:t>日本政府の「教育援助」に対するＮＧＯの提言</a:t>
            </a:r>
            <a:endParaRPr lang="ja-JP" altLang="en-US" sz="3200" dirty="0" smtClean="0">
              <a:latin typeface="HGP創英角ｺﾞｼｯｸUB" pitchFamily="50" charset="-128"/>
              <a:ea typeface="HGP創英角ｺﾞｼｯｸUB" pitchFamily="50" charset="-128"/>
            </a:endParaRPr>
          </a:p>
        </p:txBody>
      </p:sp>
      <p:pic>
        <p:nvPicPr>
          <p:cNvPr id="1741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1741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2" name="Group 13"/>
          <p:cNvGrpSpPr>
            <a:grpSpLocks/>
          </p:cNvGrpSpPr>
          <p:nvPr/>
        </p:nvGrpSpPr>
        <p:grpSpPr bwMode="auto">
          <a:xfrm>
            <a:off x="395288" y="188913"/>
            <a:ext cx="1441450" cy="304800"/>
            <a:chOff x="249" y="119"/>
            <a:chExt cx="908" cy="192"/>
          </a:xfrm>
        </p:grpSpPr>
        <p:sp>
          <p:nvSpPr>
            <p:cNvPr id="17417" name="AutoShape 14"/>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7418" name="Text Box 15"/>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4</a:t>
              </a:r>
              <a:endParaRPr lang="en-US" altLang="ja-JP" sz="1400" dirty="0">
                <a:solidFill>
                  <a:schemeClr val="bg2"/>
                </a:solidFill>
              </a:endParaRPr>
            </a:p>
          </p:txBody>
        </p:sp>
      </p:grpSp>
      <p:graphicFrame>
        <p:nvGraphicFramePr>
          <p:cNvPr id="12" name="グラフ 11"/>
          <p:cNvGraphicFramePr/>
          <p:nvPr/>
        </p:nvGraphicFramePr>
        <p:xfrm>
          <a:off x="323528" y="1628800"/>
          <a:ext cx="4248472" cy="415858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611560" y="1700808"/>
            <a:ext cx="8208912" cy="3954929"/>
          </a:xfrm>
          <a:prstGeom prst="rect">
            <a:avLst/>
          </a:prstGeom>
          <a:noFill/>
        </p:spPr>
        <p:txBody>
          <a:bodyPr wrap="square" rtlCol="0">
            <a:spAutoFit/>
          </a:bodyPr>
          <a:lstStyle/>
          <a:p>
            <a:pPr algn="r"/>
            <a:r>
              <a:rPr lang="ja-JP" altLang="ja-JP" sz="2400" dirty="0" smtClean="0"/>
              <a:t>途上国で教育支援を行う日本の</a:t>
            </a:r>
            <a:r>
              <a:rPr lang="en-US" altLang="ja-JP" sz="2400" dirty="0" smtClean="0"/>
              <a:t>NGO</a:t>
            </a:r>
            <a:r>
              <a:rPr lang="ja-JP" altLang="ja-JP" sz="2400" dirty="0" smtClean="0"/>
              <a:t>のネットワーク団体「</a:t>
            </a:r>
            <a:r>
              <a:rPr lang="en-US" altLang="ja-JP" sz="2400" dirty="0" smtClean="0"/>
              <a:t>JNNE</a:t>
            </a:r>
            <a:r>
              <a:rPr lang="ja-JP" altLang="ja-JP" sz="2400" dirty="0" smtClean="0"/>
              <a:t>」では</a:t>
            </a:r>
            <a:r>
              <a:rPr lang="ja-JP" altLang="ja-JP" sz="2400" dirty="0" smtClean="0"/>
              <a:t>、日本</a:t>
            </a:r>
            <a:r>
              <a:rPr lang="ja-JP" altLang="ja-JP" sz="2400" dirty="0" smtClean="0"/>
              <a:t>政府に以下の</a:t>
            </a:r>
            <a:r>
              <a:rPr lang="en-US" altLang="ja-JP" sz="2400" dirty="0" smtClean="0"/>
              <a:t>4</a:t>
            </a:r>
            <a:r>
              <a:rPr lang="ja-JP" altLang="ja-JP" sz="2400" dirty="0" err="1" smtClean="0"/>
              <a:t>つの</a:t>
            </a:r>
            <a:r>
              <a:rPr lang="ja-JP" altLang="ja-JP" sz="2400" dirty="0" smtClean="0"/>
              <a:t>提言をして</a:t>
            </a:r>
            <a:r>
              <a:rPr lang="ja-JP" altLang="ja-JP" sz="2400" dirty="0" smtClean="0"/>
              <a:t>います</a:t>
            </a:r>
            <a:endParaRPr lang="ja-JP" altLang="ja-JP" sz="2400" dirty="0" smtClean="0"/>
          </a:p>
          <a:p>
            <a:r>
              <a:rPr lang="en-US" altLang="ja-JP" sz="2400" dirty="0" smtClean="0"/>
              <a:t> </a:t>
            </a:r>
            <a:endParaRPr lang="ja-JP" altLang="ja-JP" sz="2400" dirty="0" smtClean="0"/>
          </a:p>
          <a:p>
            <a:pPr marL="457200" indent="-457200">
              <a:buFont typeface="+mj-lt"/>
              <a:buAutoNum type="arabicPeriod"/>
            </a:pPr>
            <a:r>
              <a:rPr lang="ja-JP" altLang="ja-JP" sz="2400" dirty="0" smtClean="0"/>
              <a:t>基礎</a:t>
            </a:r>
            <a:r>
              <a:rPr lang="ja-JP" altLang="ja-JP" sz="2400" dirty="0" smtClean="0"/>
              <a:t>教育援助の割合を増やしてください</a:t>
            </a:r>
            <a:r>
              <a:rPr lang="ja-JP" altLang="ja-JP" sz="2400" dirty="0" smtClean="0"/>
              <a:t>。</a:t>
            </a:r>
            <a:endParaRPr lang="en-US" altLang="ja-JP" sz="2400" dirty="0" smtClean="0"/>
          </a:p>
          <a:p>
            <a:pPr marL="457200" indent="-457200">
              <a:buFont typeface="+mj-lt"/>
              <a:buAutoNum type="arabicPeriod"/>
            </a:pPr>
            <a:r>
              <a:rPr lang="ja-JP" altLang="ja-JP" sz="2400" dirty="0" smtClean="0"/>
              <a:t>紛争下</a:t>
            </a:r>
            <a:r>
              <a:rPr lang="ja-JP" altLang="ja-JP" sz="2400" dirty="0" smtClean="0"/>
              <a:t>や紛争の影響を受けた国、低所得国への配分を増やして下さい</a:t>
            </a:r>
            <a:r>
              <a:rPr lang="ja-JP" altLang="ja-JP" sz="2400" dirty="0" smtClean="0"/>
              <a:t>。</a:t>
            </a:r>
            <a:endParaRPr lang="en-US" altLang="ja-JP" sz="2400" dirty="0" smtClean="0"/>
          </a:p>
          <a:p>
            <a:pPr marL="457200" indent="-457200">
              <a:buFont typeface="+mj-lt"/>
              <a:buAutoNum type="arabicPeriod"/>
            </a:pPr>
            <a:r>
              <a:rPr lang="ja-JP" altLang="ja-JP" sz="2400" dirty="0" smtClean="0"/>
              <a:t>技術</a:t>
            </a:r>
            <a:r>
              <a:rPr lang="ja-JP" altLang="ja-JP" sz="2400" dirty="0" smtClean="0"/>
              <a:t>協力と財政支援を同時に行いましょう</a:t>
            </a:r>
            <a:r>
              <a:rPr lang="ja-JP" altLang="ja-JP" sz="2400" dirty="0" smtClean="0"/>
              <a:t>。</a:t>
            </a:r>
            <a:endParaRPr lang="en-US" altLang="ja-JP" sz="2400" dirty="0" smtClean="0"/>
          </a:p>
          <a:p>
            <a:pPr marL="457200" indent="-457200">
              <a:buFont typeface="+mj-lt"/>
              <a:buAutoNum type="arabicPeriod"/>
            </a:pPr>
            <a:r>
              <a:rPr lang="ja-JP" altLang="ja-JP" sz="2400" dirty="0" smtClean="0"/>
              <a:t>教育</a:t>
            </a:r>
            <a:r>
              <a:rPr lang="ja-JP" altLang="ja-JP" sz="2400" dirty="0" smtClean="0"/>
              <a:t>のためのグローバル・パートナーシップ（</a:t>
            </a:r>
            <a:r>
              <a:rPr lang="en-US" altLang="ja-JP" sz="2400" dirty="0" smtClean="0"/>
              <a:t>※GPE</a:t>
            </a:r>
            <a:r>
              <a:rPr lang="ja-JP" altLang="ja-JP" sz="2400" dirty="0" smtClean="0"/>
              <a:t>基金）にもっと配分を。</a:t>
            </a:r>
          </a:p>
          <a:p>
            <a:r>
              <a:rPr lang="en-US" altLang="ja-JP" sz="2400" dirty="0" smtClean="0"/>
              <a:t> </a:t>
            </a:r>
            <a:endParaRPr lang="ja-JP" altLang="ja-JP" sz="2400" dirty="0" smtClean="0"/>
          </a:p>
          <a:p>
            <a:pPr algn="r"/>
            <a:r>
              <a:rPr lang="en-US" altLang="ja-JP" sz="1200" dirty="0" smtClean="0"/>
              <a:t>※GPE</a:t>
            </a:r>
            <a:r>
              <a:rPr lang="ja-JP" altLang="ja-JP" sz="1200" dirty="0" smtClean="0"/>
              <a:t>基金：「</a:t>
            </a:r>
            <a:r>
              <a:rPr lang="en-US" altLang="ja-JP" sz="1200" dirty="0" smtClean="0"/>
              <a:t>2015</a:t>
            </a:r>
            <a:r>
              <a:rPr lang="ja-JP" altLang="ja-JP" sz="1200" dirty="0" smtClean="0"/>
              <a:t>年までの初等教育の完全普及」の達成のため、世界銀行主導で設立された国際的な支援の枠組み</a:t>
            </a:r>
            <a:endParaRPr lang="ja-JP" altLang="ja-JP" sz="1200" dirty="0" smtClean="0">
              <a:latin typeface="+mn-lt"/>
              <a:ea typeface="ＭＳ ゴシック" pitchFamily="49" charset="-128"/>
            </a:endParaRPr>
          </a:p>
        </p:txBody>
      </p:sp>
      <p:pic>
        <p:nvPicPr>
          <p:cNvPr id="14" name="Picture 16"/>
          <p:cNvPicPr>
            <a:picLocks noChangeAspect="1" noChangeArrowheads="1"/>
          </p:cNvPicPr>
          <p:nvPr/>
        </p:nvPicPr>
        <p:blipFill>
          <a:blip r:embed="rId5" cstate="print"/>
          <a:srcRect/>
          <a:stretch>
            <a:fillRect/>
          </a:stretch>
        </p:blipFill>
        <p:spPr bwMode="auto">
          <a:xfrm>
            <a:off x="467544" y="14847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sz="2400" dirty="0" smtClean="0"/>
              <a:t>世界中の子どもが学校に通えるために</a:t>
            </a:r>
            <a:r>
              <a:rPr lang="en-US" altLang="ja-JP" sz="2400" dirty="0" smtClean="0"/>
              <a:t>‥</a:t>
            </a:r>
            <a:br>
              <a:rPr lang="en-US" altLang="ja-JP" sz="2400" dirty="0" smtClean="0"/>
            </a:br>
            <a:r>
              <a:rPr lang="ja-JP" altLang="en-US" sz="2400" dirty="0" smtClean="0"/>
              <a:t>あなたが「大切だ」と思うことから◇の中に</a:t>
            </a:r>
            <a:r>
              <a:rPr lang="en-US" altLang="ja-JP" sz="2400" b="1" dirty="0" smtClean="0"/>
              <a:t>A</a:t>
            </a:r>
            <a:r>
              <a:rPr lang="ja-JP" altLang="en-US" sz="2400" dirty="0" smtClean="0"/>
              <a:t>～</a:t>
            </a:r>
            <a:r>
              <a:rPr lang="en-US" altLang="ja-JP" sz="2400" b="1" dirty="0" smtClean="0"/>
              <a:t>I</a:t>
            </a:r>
            <a:r>
              <a:rPr lang="ja-JP" altLang="en-US" sz="2400" dirty="0" smtClean="0"/>
              <a:t>を記入して、</a:t>
            </a:r>
            <a:br>
              <a:rPr lang="ja-JP" altLang="en-US" sz="2400" dirty="0" smtClean="0"/>
            </a:br>
            <a:r>
              <a:rPr lang="ja-JP" altLang="en-US" sz="2400" dirty="0" smtClean="0"/>
              <a:t>順番に並び替えてみましょう。</a:t>
            </a:r>
          </a:p>
        </p:txBody>
      </p:sp>
      <p:sp>
        <p:nvSpPr>
          <p:cNvPr id="20483" name="Rectangle 3"/>
          <p:cNvSpPr>
            <a:spLocks noGrp="1" noChangeArrowheads="1"/>
          </p:cNvSpPr>
          <p:nvPr>
            <p:ph type="body" idx="1"/>
          </p:nvPr>
        </p:nvSpPr>
        <p:spPr>
          <a:xfrm>
            <a:off x="4356100" y="1557338"/>
            <a:ext cx="4330700" cy="4525962"/>
          </a:xfrm>
        </p:spPr>
        <p:txBody>
          <a:bodyPr/>
          <a:lstStyle/>
          <a:p>
            <a:pPr eaLnBrk="1" hangingPunct="1">
              <a:lnSpc>
                <a:spcPct val="80000"/>
              </a:lnSpc>
            </a:pPr>
            <a:endParaRPr lang="en-US" altLang="ja-JP" sz="2000" dirty="0" smtClean="0"/>
          </a:p>
          <a:p>
            <a:pPr marL="457200" indent="-457200" eaLnBrk="1" hangingPunct="1">
              <a:lnSpc>
                <a:spcPct val="80000"/>
              </a:lnSpc>
              <a:buFont typeface="+mj-lt"/>
              <a:buAutoNum type="alphaUcParenR"/>
            </a:pPr>
            <a:r>
              <a:rPr lang="ja-JP" altLang="en-US" sz="2000" dirty="0" smtClean="0"/>
              <a:t>世界中の子どもが学校に通えるように日本の政治家に働きかける</a:t>
            </a:r>
            <a:endParaRPr lang="en-US" altLang="ja-JP" sz="2000" dirty="0" smtClean="0"/>
          </a:p>
          <a:p>
            <a:pPr marL="457200" indent="-457200" eaLnBrk="1" hangingPunct="1">
              <a:lnSpc>
                <a:spcPct val="80000"/>
              </a:lnSpc>
              <a:buFont typeface="+mj-lt"/>
              <a:buAutoNum type="alphaUcParenR"/>
            </a:pPr>
            <a:r>
              <a:rPr lang="ja-JP" altLang="en-US" sz="2000" dirty="0" smtClean="0"/>
              <a:t>お金や物などを集めて教育に関わる</a:t>
            </a:r>
            <a:r>
              <a:rPr lang="en-US" altLang="ja-JP" sz="2000" dirty="0" smtClean="0"/>
              <a:t>NGO</a:t>
            </a:r>
            <a:r>
              <a:rPr lang="ja-JP" altLang="en-US" sz="2000" dirty="0" smtClean="0"/>
              <a:t>などに寄付をする</a:t>
            </a:r>
            <a:endParaRPr lang="en-US" altLang="ja-JP" sz="2000" dirty="0" smtClean="0"/>
          </a:p>
          <a:p>
            <a:pPr marL="457200" indent="-457200" eaLnBrk="1" hangingPunct="1">
              <a:lnSpc>
                <a:spcPct val="80000"/>
              </a:lnSpc>
              <a:buFont typeface="+mj-lt"/>
              <a:buAutoNum type="alphaUcParenR"/>
            </a:pPr>
            <a:r>
              <a:rPr lang="ja-JP" altLang="en-US" sz="2000" dirty="0" smtClean="0"/>
              <a:t>現地に行って学校を建てる</a:t>
            </a:r>
            <a:endParaRPr lang="en-US" altLang="ja-JP" sz="2000" dirty="0" smtClean="0"/>
          </a:p>
          <a:p>
            <a:pPr marL="457200" indent="-457200" eaLnBrk="1" hangingPunct="1">
              <a:lnSpc>
                <a:spcPct val="80000"/>
              </a:lnSpc>
              <a:buFont typeface="+mj-lt"/>
              <a:buAutoNum type="alphaUcParenR"/>
            </a:pPr>
            <a:r>
              <a:rPr lang="ja-JP" altLang="en-US" sz="2000" dirty="0" smtClean="0"/>
              <a:t>教育の大切さや途上国の暮らしについてもっと調べてみる</a:t>
            </a:r>
            <a:endParaRPr lang="en-US" altLang="ja-JP" sz="2000" dirty="0" smtClean="0"/>
          </a:p>
          <a:p>
            <a:pPr marL="457200" indent="-457200" eaLnBrk="1" hangingPunct="1">
              <a:lnSpc>
                <a:spcPct val="80000"/>
              </a:lnSpc>
              <a:buFont typeface="+mj-lt"/>
              <a:buAutoNum type="alphaUcParenR"/>
            </a:pPr>
            <a:r>
              <a:rPr lang="ja-JP" altLang="en-US" sz="2000" dirty="0" smtClean="0"/>
              <a:t>文化祭や学園祭を通じて、多くの人に教育の大切さを発表する</a:t>
            </a:r>
            <a:endParaRPr lang="en-US" altLang="ja-JP" sz="2000" dirty="0" smtClean="0"/>
          </a:p>
          <a:p>
            <a:pPr marL="457200" indent="-457200" eaLnBrk="1" hangingPunct="1">
              <a:lnSpc>
                <a:spcPct val="80000"/>
              </a:lnSpc>
              <a:buFont typeface="+mj-lt"/>
              <a:buAutoNum type="alphaUcParenR"/>
            </a:pPr>
            <a:r>
              <a:rPr lang="ja-JP" altLang="en-US" sz="2000" dirty="0" smtClean="0"/>
              <a:t>特になにもしない</a:t>
            </a:r>
            <a:endParaRPr lang="en-US" altLang="ja-JP" sz="2000" dirty="0" smtClean="0"/>
          </a:p>
          <a:p>
            <a:pPr marL="457200" indent="-457200" eaLnBrk="1" hangingPunct="1">
              <a:lnSpc>
                <a:spcPct val="80000"/>
              </a:lnSpc>
              <a:buFont typeface="+mj-lt"/>
              <a:buAutoNum type="alphaUcParenR"/>
            </a:pPr>
            <a:r>
              <a:rPr lang="ja-JP" altLang="en-US" sz="2000" dirty="0" smtClean="0"/>
              <a:t>国際交流の活動を推進し、外国人と友達になる</a:t>
            </a:r>
            <a:endParaRPr lang="en-US" altLang="ja-JP" sz="2000" dirty="0" smtClean="0"/>
          </a:p>
          <a:p>
            <a:pPr marL="457200" indent="-457200" eaLnBrk="1" hangingPunct="1">
              <a:lnSpc>
                <a:spcPct val="80000"/>
              </a:lnSpc>
              <a:buFont typeface="+mj-lt"/>
              <a:buAutoNum type="alphaUcParenR"/>
            </a:pPr>
            <a:r>
              <a:rPr lang="ja-JP" altLang="en-US" sz="2000" dirty="0" smtClean="0"/>
              <a:t>友だちや家族に話をする</a:t>
            </a:r>
            <a:endParaRPr lang="en-US" altLang="ja-JP" sz="2000" dirty="0" smtClean="0"/>
          </a:p>
          <a:p>
            <a:pPr marL="457200" indent="-457200" eaLnBrk="1" hangingPunct="1">
              <a:lnSpc>
                <a:spcPct val="80000"/>
              </a:lnSpc>
              <a:buFont typeface="+mj-lt"/>
              <a:buAutoNum type="alphaUcParenR"/>
            </a:pPr>
            <a:r>
              <a:rPr lang="ja-JP" altLang="en-US" sz="2000" dirty="0" smtClean="0"/>
              <a:t>新聞に自分の意見を投稿する</a:t>
            </a:r>
          </a:p>
          <a:p>
            <a:pPr eaLnBrk="1" hangingPunct="1">
              <a:lnSpc>
                <a:spcPct val="80000"/>
              </a:lnSpc>
            </a:pPr>
            <a:endParaRPr lang="en-US" altLang="ja-JP" sz="2000" dirty="0" smtClean="0"/>
          </a:p>
        </p:txBody>
      </p:sp>
      <p:grpSp>
        <p:nvGrpSpPr>
          <p:cNvPr id="20484" name="Group 24"/>
          <p:cNvGrpSpPr>
            <a:grpSpLocks/>
          </p:cNvGrpSpPr>
          <p:nvPr/>
        </p:nvGrpSpPr>
        <p:grpSpPr bwMode="auto">
          <a:xfrm rot="2634744">
            <a:off x="1116013" y="2420938"/>
            <a:ext cx="2547937" cy="2552700"/>
            <a:chOff x="657" y="1986"/>
            <a:chExt cx="1605" cy="1608"/>
          </a:xfrm>
        </p:grpSpPr>
        <p:sp>
          <p:nvSpPr>
            <p:cNvPr id="20490" name="Rectangle 15"/>
            <p:cNvSpPr>
              <a:spLocks noChangeArrowheads="1"/>
            </p:cNvSpPr>
            <p:nvPr/>
          </p:nvSpPr>
          <p:spPr bwMode="auto">
            <a:xfrm rot="5400000">
              <a:off x="1749" y="1993"/>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1" name="Rectangle 16"/>
            <p:cNvSpPr>
              <a:spLocks noChangeArrowheads="1"/>
            </p:cNvSpPr>
            <p:nvPr/>
          </p:nvSpPr>
          <p:spPr bwMode="auto">
            <a:xfrm rot="5400000">
              <a:off x="1212" y="198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2" name="Rectangle 17"/>
            <p:cNvSpPr>
              <a:spLocks noChangeArrowheads="1"/>
            </p:cNvSpPr>
            <p:nvPr/>
          </p:nvSpPr>
          <p:spPr bwMode="auto">
            <a:xfrm rot="5400000">
              <a:off x="664" y="1979"/>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3" name="Rectangle 18"/>
            <p:cNvSpPr>
              <a:spLocks noChangeArrowheads="1"/>
            </p:cNvSpPr>
            <p:nvPr/>
          </p:nvSpPr>
          <p:spPr bwMode="auto">
            <a:xfrm rot="5400000">
              <a:off x="1749" y="2534"/>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4" name="Rectangle 19"/>
            <p:cNvSpPr>
              <a:spLocks noChangeArrowheads="1"/>
            </p:cNvSpPr>
            <p:nvPr/>
          </p:nvSpPr>
          <p:spPr bwMode="auto">
            <a:xfrm rot="5400000">
              <a:off x="1212" y="253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5" name="Rectangle 20"/>
            <p:cNvSpPr>
              <a:spLocks noChangeArrowheads="1"/>
            </p:cNvSpPr>
            <p:nvPr/>
          </p:nvSpPr>
          <p:spPr bwMode="auto">
            <a:xfrm rot="5400000">
              <a:off x="668" y="2527"/>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6" name="Rectangle 21"/>
            <p:cNvSpPr>
              <a:spLocks noChangeArrowheads="1"/>
            </p:cNvSpPr>
            <p:nvPr/>
          </p:nvSpPr>
          <p:spPr bwMode="auto">
            <a:xfrm rot="5400000">
              <a:off x="664" y="307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7" name="Rectangle 22"/>
            <p:cNvSpPr>
              <a:spLocks noChangeArrowheads="1"/>
            </p:cNvSpPr>
            <p:nvPr/>
          </p:nvSpPr>
          <p:spPr bwMode="auto">
            <a:xfrm rot="5400000">
              <a:off x="1212"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498" name="Rectangle 23"/>
            <p:cNvSpPr>
              <a:spLocks noChangeArrowheads="1"/>
            </p:cNvSpPr>
            <p:nvPr/>
          </p:nvSpPr>
          <p:spPr bwMode="auto">
            <a:xfrm rot="5400000">
              <a:off x="1756" y="3088"/>
              <a:ext cx="499" cy="513"/>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grpSp>
      <p:pic>
        <p:nvPicPr>
          <p:cNvPr id="2048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pic>
        <p:nvPicPr>
          <p:cNvPr id="20486" name="Picture 10"/>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grpSp>
        <p:nvGrpSpPr>
          <p:cNvPr id="20487" name="Group 30"/>
          <p:cNvGrpSpPr>
            <a:grpSpLocks/>
          </p:cNvGrpSpPr>
          <p:nvPr/>
        </p:nvGrpSpPr>
        <p:grpSpPr bwMode="auto">
          <a:xfrm>
            <a:off x="395288" y="188913"/>
            <a:ext cx="1441450" cy="304800"/>
            <a:chOff x="249" y="119"/>
            <a:chExt cx="908" cy="192"/>
          </a:xfrm>
        </p:grpSpPr>
        <p:sp>
          <p:nvSpPr>
            <p:cNvPr id="20488" name="AutoShape 31"/>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0489" name="Text Box 32"/>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pic>
        <p:nvPicPr>
          <p:cNvPr id="19" name="Picture 16"/>
          <p:cNvPicPr>
            <a:picLocks noChangeAspect="1" noChangeArrowheads="1"/>
          </p:cNvPicPr>
          <p:nvPr/>
        </p:nvPicPr>
        <p:blipFill>
          <a:blip r:embed="rId4" cstate="print"/>
          <a:srcRect/>
          <a:stretch>
            <a:fillRect/>
          </a:stretch>
        </p:blipFill>
        <p:spPr bwMode="auto">
          <a:xfrm>
            <a:off x="611560" y="5085184"/>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sz="2800" smtClean="0"/>
              <a:t>政策提言してみよう</a:t>
            </a:r>
          </a:p>
        </p:txBody>
      </p:sp>
      <p:sp>
        <p:nvSpPr>
          <p:cNvPr id="21507" name="Rectangle 3"/>
          <p:cNvSpPr>
            <a:spLocks noGrp="1" noChangeArrowheads="1"/>
          </p:cNvSpPr>
          <p:nvPr>
            <p:ph type="body" idx="1"/>
          </p:nvPr>
        </p:nvSpPr>
        <p:spPr/>
        <p:txBody>
          <a:bodyPr/>
          <a:lstStyle/>
          <a:p>
            <a:pPr eaLnBrk="1" hangingPunct="1">
              <a:buFontTx/>
              <a:buNone/>
            </a:pPr>
            <a:r>
              <a:rPr lang="en-US" altLang="ja-JP" b="1" dirty="0" smtClean="0"/>
              <a:t>●</a:t>
            </a:r>
            <a:r>
              <a:rPr lang="ja-JP" altLang="en-US" b="1" dirty="0" smtClean="0"/>
              <a:t>学校</a:t>
            </a:r>
            <a:r>
              <a:rPr lang="en-US" altLang="ja-JP" b="1" dirty="0" smtClean="0"/>
              <a:t>/</a:t>
            </a:r>
            <a:r>
              <a:rPr lang="ja-JP" altLang="en-US" b="1" dirty="0" smtClean="0"/>
              <a:t>グループ名：	</a:t>
            </a:r>
          </a:p>
          <a:p>
            <a:pPr eaLnBrk="1" hangingPunct="1">
              <a:buFontTx/>
              <a:buNone/>
            </a:pPr>
            <a:r>
              <a:rPr lang="ja-JP" altLang="en-US" b="1" dirty="0" smtClean="0"/>
              <a:t>●グループの人数：	</a:t>
            </a:r>
          </a:p>
          <a:p>
            <a:pPr eaLnBrk="1" hangingPunct="1">
              <a:buFontTx/>
              <a:buNone/>
            </a:pPr>
            <a:r>
              <a:rPr lang="ja-JP" altLang="en-US" b="1" dirty="0" smtClean="0"/>
              <a:t>●グループのメンバーの名前：	</a:t>
            </a:r>
          </a:p>
          <a:p>
            <a:pPr eaLnBrk="1" hangingPunct="1">
              <a:buFontTx/>
              <a:buNone/>
            </a:pPr>
            <a:r>
              <a:rPr lang="ja-JP" altLang="en-US" b="1" dirty="0" smtClean="0"/>
              <a:t>●わたしたちの提案</a:t>
            </a:r>
          </a:p>
          <a:p>
            <a:pPr eaLnBrk="1" hangingPunct="1">
              <a:buFontTx/>
              <a:buNone/>
            </a:pPr>
            <a:r>
              <a:rPr lang="ja-JP" altLang="en-US" sz="2400" dirty="0" smtClean="0"/>
              <a:t>世界中の子どもが学校に通えるようになるために</a:t>
            </a:r>
          </a:p>
          <a:p>
            <a:pPr eaLnBrk="1" hangingPunct="1">
              <a:buFontTx/>
              <a:buNone/>
            </a:pPr>
            <a:r>
              <a:rPr lang="ja-JP" altLang="en-US" sz="2400" dirty="0" smtClean="0"/>
              <a:t>日本政府にお願いしたいこと</a:t>
            </a:r>
            <a:r>
              <a:rPr lang="en-US" altLang="ja-JP" sz="2400" dirty="0" smtClean="0"/>
              <a:t>/</a:t>
            </a:r>
            <a:r>
              <a:rPr lang="ja-JP" altLang="en-US" sz="2400" dirty="0" smtClean="0"/>
              <a:t>取り組んで欲しいことは</a:t>
            </a:r>
            <a:r>
              <a:rPr lang="en-US" altLang="ja-JP" dirty="0" smtClean="0"/>
              <a:t>…</a:t>
            </a:r>
          </a:p>
          <a:p>
            <a:pPr eaLnBrk="1" hangingPunct="1">
              <a:buFontTx/>
              <a:buNone/>
            </a:pPr>
            <a:r>
              <a:rPr lang="en-US" altLang="ja-JP" b="1" dirty="0" smtClean="0"/>
              <a:t>●</a:t>
            </a:r>
            <a:r>
              <a:rPr lang="ja-JP" altLang="en-US" b="1" dirty="0" smtClean="0"/>
              <a:t>「世界一大きな授業」をやって、わたしたちが思ったこと・考えたこと・感じたこと	</a:t>
            </a:r>
          </a:p>
          <a:p>
            <a:pPr eaLnBrk="1" hangingPunct="1">
              <a:buFontTx/>
              <a:buNone/>
            </a:pPr>
            <a:endParaRPr lang="en-US" altLang="ja-JP" b="1" dirty="0" smtClean="0"/>
          </a:p>
        </p:txBody>
      </p:sp>
      <p:pic>
        <p:nvPicPr>
          <p:cNvPr id="21508" name="Picture 10"/>
          <p:cNvPicPr>
            <a:picLocks noChangeAspect="1" noChangeArrowheads="1"/>
          </p:cNvPicPr>
          <p:nvPr/>
        </p:nvPicPr>
        <p:blipFill>
          <a:blip r:embed="rId2" cstate="print"/>
          <a:srcRect r="27" b="1808"/>
          <a:stretch>
            <a:fillRect/>
          </a:stretch>
        </p:blipFill>
        <p:spPr bwMode="auto">
          <a:xfrm>
            <a:off x="0" y="6742113"/>
            <a:ext cx="9144000" cy="115887"/>
          </a:xfrm>
          <a:prstGeom prst="rect">
            <a:avLst/>
          </a:prstGeom>
          <a:noFill/>
          <a:ln w="9525">
            <a:noFill/>
            <a:miter lim="800000"/>
            <a:headEnd/>
            <a:tailEnd/>
          </a:ln>
        </p:spPr>
      </p:pic>
      <p:pic>
        <p:nvPicPr>
          <p:cNvPr id="21509" name="Picture 10"/>
          <p:cNvPicPr>
            <a:picLocks noChangeAspect="1" noChangeArrowheads="1"/>
          </p:cNvPicPr>
          <p:nvPr/>
        </p:nvPicPr>
        <p:blipFill>
          <a:blip r:embed="rId2" cstate="print"/>
          <a:srcRect r="27" b="1808"/>
          <a:stretch>
            <a:fillRect/>
          </a:stretch>
        </p:blipFill>
        <p:spPr bwMode="auto">
          <a:xfrm>
            <a:off x="0" y="0"/>
            <a:ext cx="9144000" cy="115888"/>
          </a:xfrm>
          <a:prstGeom prst="rect">
            <a:avLst/>
          </a:prstGeom>
          <a:noFill/>
          <a:ln w="9525">
            <a:noFill/>
            <a:miter lim="800000"/>
            <a:headEnd/>
            <a:tailEnd/>
          </a:ln>
        </p:spPr>
      </p:pic>
      <p:grpSp>
        <p:nvGrpSpPr>
          <p:cNvPr id="21510" name="Group 7"/>
          <p:cNvGrpSpPr>
            <a:grpSpLocks/>
          </p:cNvGrpSpPr>
          <p:nvPr/>
        </p:nvGrpSpPr>
        <p:grpSpPr bwMode="auto">
          <a:xfrm>
            <a:off x="395288" y="188913"/>
            <a:ext cx="1441450" cy="304800"/>
            <a:chOff x="249" y="119"/>
            <a:chExt cx="908" cy="192"/>
          </a:xfrm>
        </p:grpSpPr>
        <p:sp>
          <p:nvSpPr>
            <p:cNvPr id="21511"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21512"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dirty="0" smtClean="0">
                  <a:solidFill>
                    <a:schemeClr val="bg2"/>
                  </a:solidFill>
                </a:rPr>
                <a:t>アクティビティ</a:t>
              </a:r>
              <a:r>
                <a:rPr lang="en-US" altLang="ja-JP" sz="1400" dirty="0" smtClean="0">
                  <a:solidFill>
                    <a:schemeClr val="bg2"/>
                  </a:solidFill>
                </a:rPr>
                <a:t>5</a:t>
              </a:r>
              <a:endParaRPr lang="en-US" altLang="ja-JP" sz="1400" dirty="0">
                <a:solidFill>
                  <a:schemeClr val="bg2"/>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やってみよう！「世界一大きな授業」４択クイズ</a:t>
            </a:r>
          </a:p>
        </p:txBody>
      </p:sp>
      <p:sp>
        <p:nvSpPr>
          <p:cNvPr id="4099" name="Rectangle 3"/>
          <p:cNvSpPr>
            <a:spLocks noGrp="1" noChangeArrowheads="1"/>
          </p:cNvSpPr>
          <p:nvPr>
            <p:ph type="body" idx="1"/>
          </p:nvPr>
        </p:nvSpPr>
        <p:spPr/>
        <p:txBody>
          <a:bodyPr/>
          <a:lstStyle/>
          <a:p>
            <a:pPr eaLnBrk="1" hangingPunct="1">
              <a:buFontTx/>
              <a:buNone/>
            </a:pPr>
            <a:r>
              <a:rPr lang="en-US" altLang="ja-JP" sz="4000" b="1" dirty="0" smtClean="0"/>
              <a:t>Q1</a:t>
            </a:r>
            <a:r>
              <a:rPr lang="en-US" altLang="ja-JP" b="1" dirty="0" smtClean="0"/>
              <a:t> </a:t>
            </a:r>
            <a:r>
              <a:rPr lang="ja-JP" altLang="en-US" dirty="0" smtClean="0"/>
              <a:t>世界では、どのくらいの子どもが小学校に通っていないでしょう？</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en-US" altLang="ja-JP" dirty="0" smtClean="0"/>
              <a:t>5</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B</a:t>
            </a:r>
            <a:r>
              <a:rPr lang="ja-JP" altLang="en-US" dirty="0" err="1" smtClean="0"/>
              <a:t>．</a:t>
            </a:r>
            <a:r>
              <a:rPr lang="en-US" altLang="ja-JP" dirty="0" smtClean="0"/>
              <a:t>12</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C</a:t>
            </a:r>
            <a:r>
              <a:rPr lang="ja-JP" altLang="en-US" dirty="0" err="1" smtClean="0"/>
              <a:t>．</a:t>
            </a:r>
            <a:r>
              <a:rPr lang="en-US" altLang="ja-JP" dirty="0" smtClean="0"/>
              <a:t>25</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D</a:t>
            </a:r>
            <a:r>
              <a:rPr lang="ja-JP" altLang="en-US" dirty="0" err="1" smtClean="0"/>
              <a:t>．</a:t>
            </a:r>
            <a:r>
              <a:rPr lang="en-US" altLang="ja-JP" dirty="0" smtClean="0"/>
              <a:t>100</a:t>
            </a:r>
            <a:r>
              <a:rPr lang="ja-JP" altLang="en-US" dirty="0" smtClean="0"/>
              <a:t>人に</a:t>
            </a:r>
            <a:r>
              <a:rPr lang="en-US" altLang="ja-JP" dirty="0" smtClean="0"/>
              <a:t>1</a:t>
            </a:r>
            <a:r>
              <a:rPr lang="ja-JP" altLang="en-US" dirty="0" smtClean="0"/>
              <a:t>人 </a:t>
            </a:r>
          </a:p>
        </p:txBody>
      </p:sp>
      <p:pic>
        <p:nvPicPr>
          <p:cNvPr id="4100"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4101" name="Picture 9"/>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9222" name="Oval 6"/>
          <p:cNvSpPr>
            <a:spLocks noChangeArrowheads="1"/>
          </p:cNvSpPr>
          <p:nvPr/>
        </p:nvSpPr>
        <p:spPr bwMode="auto">
          <a:xfrm>
            <a:off x="395288" y="4004865"/>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4103" name="AutoShape 7"/>
          <p:cNvSpPr>
            <a:spLocks noChangeArrowheads="1"/>
          </p:cNvSpPr>
          <p:nvPr/>
        </p:nvSpPr>
        <p:spPr bwMode="auto">
          <a:xfrm>
            <a:off x="395288" y="188913"/>
            <a:ext cx="1439862" cy="287337"/>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4104" name="Text Box 8"/>
          <p:cNvSpPr txBox="1">
            <a:spLocks noChangeArrowheads="1"/>
          </p:cNvSpPr>
          <p:nvPr/>
        </p:nvSpPr>
        <p:spPr bwMode="auto">
          <a:xfrm>
            <a:off x="468313" y="188913"/>
            <a:ext cx="1368425" cy="304800"/>
          </a:xfrm>
          <a:prstGeom prst="rect">
            <a:avLst/>
          </a:prstGeom>
          <a:noFill/>
          <a:ln w="9525">
            <a:noFill/>
            <a:miter lim="800000"/>
            <a:headEnd/>
            <a:tailEnd/>
          </a:ln>
          <a:effectLst/>
        </p:spPr>
        <p:txBody>
          <a:bodyPr>
            <a:spAutoFit/>
          </a:bodyPr>
          <a:lstStyle/>
          <a:p>
            <a:pPr>
              <a:spcBef>
                <a:spcPct val="50000"/>
              </a:spcBef>
            </a:pPr>
            <a:r>
              <a:rPr lang="ja-JP" altLang="en-US" sz="1400" dirty="0">
                <a:solidFill>
                  <a:schemeClr val="bg2"/>
                </a:solidFill>
              </a:rPr>
              <a:t>アクティビティ</a:t>
            </a:r>
            <a:r>
              <a:rPr lang="en-US" altLang="ja-JP" sz="1400" dirty="0">
                <a:solidFill>
                  <a:schemeClr val="bg2"/>
                </a:solidFill>
              </a:rPr>
              <a:t>1</a:t>
            </a:r>
          </a:p>
        </p:txBody>
      </p:sp>
      <p:pic>
        <p:nvPicPr>
          <p:cNvPr id="9" name="Picture 4" descr="JNNE"/>
          <p:cNvPicPr>
            <a:picLocks noChangeAspect="1" noChangeArrowheads="1"/>
          </p:cNvPicPr>
          <p:nvPr/>
        </p:nvPicPr>
        <p:blipFill>
          <a:blip r:embed="rId4" cstate="print"/>
          <a:srcRect/>
          <a:stretch>
            <a:fillRect/>
          </a:stretch>
        </p:blipFill>
        <p:spPr bwMode="auto">
          <a:xfrm>
            <a:off x="7452320" y="6154758"/>
            <a:ext cx="1038951" cy="370586"/>
          </a:xfrm>
          <a:prstGeom prst="rect">
            <a:avLst/>
          </a:prstGeom>
          <a:noFill/>
          <a:ln w="9525">
            <a:noFill/>
            <a:miter lim="800000"/>
            <a:headEnd/>
            <a:tailEnd/>
          </a:ln>
        </p:spPr>
      </p:pic>
      <p:pic>
        <p:nvPicPr>
          <p:cNvPr id="4112" name="Picture 16"/>
          <p:cNvPicPr>
            <a:picLocks noChangeAspect="1" noChangeArrowheads="1"/>
          </p:cNvPicPr>
          <p:nvPr/>
        </p:nvPicPr>
        <p:blipFill>
          <a:blip r:embed="rId5" cstate="print"/>
          <a:srcRect/>
          <a:stretch>
            <a:fillRect/>
          </a:stretch>
        </p:blipFill>
        <p:spPr bwMode="auto">
          <a:xfrm>
            <a:off x="4572000" y="4653136"/>
            <a:ext cx="678636" cy="1001266"/>
          </a:xfrm>
          <a:prstGeom prst="rect">
            <a:avLst/>
          </a:prstGeom>
          <a:noFill/>
          <a:ln w="9525">
            <a:noFill/>
            <a:miter lim="800000"/>
            <a:headEnd/>
            <a:tailEnd/>
          </a:ln>
        </p:spPr>
      </p:pic>
      <p:sp>
        <p:nvSpPr>
          <p:cNvPr id="13" name="テキスト ボックス 12"/>
          <p:cNvSpPr txBox="1"/>
          <p:nvPr/>
        </p:nvSpPr>
        <p:spPr>
          <a:xfrm>
            <a:off x="5364088" y="4221089"/>
            <a:ext cx="2808312"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en-US" altLang="ja-JP" sz="2400" dirty="0" smtClean="0">
                <a:solidFill>
                  <a:srgbClr val="FF0000"/>
                </a:solidFill>
                <a:latin typeface="Meiryo UI" pitchFamily="50" charset="-128"/>
                <a:ea typeface="Meiryo UI" pitchFamily="50" charset="-128"/>
                <a:cs typeface="Meiryo UI" pitchFamily="50" charset="-128"/>
              </a:rPr>
              <a:t>12</a:t>
            </a:r>
            <a:r>
              <a:rPr kumimoji="1" lang="ja-JP" altLang="en-US" sz="2400" dirty="0" smtClean="0">
                <a:solidFill>
                  <a:srgbClr val="FF0000"/>
                </a:solidFill>
                <a:latin typeface="Meiryo UI" pitchFamily="50" charset="-128"/>
                <a:ea typeface="Meiryo UI" pitchFamily="50" charset="-128"/>
                <a:cs typeface="Meiryo UI" pitchFamily="50" charset="-128"/>
              </a:rPr>
              <a:t>人に</a:t>
            </a:r>
            <a:r>
              <a:rPr kumimoji="1" lang="en-US" altLang="ja-JP" sz="2400" dirty="0" smtClean="0">
                <a:solidFill>
                  <a:srgbClr val="FF0000"/>
                </a:solidFill>
                <a:latin typeface="Meiryo UI" pitchFamily="50" charset="-128"/>
                <a:ea typeface="Meiryo UI" pitchFamily="50" charset="-128"/>
                <a:cs typeface="Meiryo UI" pitchFamily="50" charset="-128"/>
              </a:rPr>
              <a:t>1</a:t>
            </a:r>
            <a:r>
              <a:rPr kumimoji="1" lang="ja-JP" altLang="en-US" sz="2400" dirty="0" smtClean="0">
                <a:solidFill>
                  <a:srgbClr val="FF0000"/>
                </a:solidFill>
                <a:latin typeface="Meiryo UI" pitchFamily="50" charset="-128"/>
                <a:ea typeface="Meiryo UI" pitchFamily="50" charset="-128"/>
                <a:cs typeface="Meiryo UI" pitchFamily="50" charset="-128"/>
              </a:rPr>
              <a:t>人！</a:t>
            </a:r>
            <a:endParaRPr kumimoji="1"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たくさんいるんだなぁ</a:t>
            </a:r>
            <a:endParaRPr kumimoji="1" lang="ja-JP" altLang="en-US" sz="2400"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autoUpdateAnimBg="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やってみよう！「世界一大きな授業」４択クイズ</a:t>
            </a:r>
            <a:r>
              <a:rPr lang="ja-JP" altLang="en-US" dirty="0" smtClean="0">
                <a:latin typeface="HGP創英角ｺﾞｼｯｸUB" pitchFamily="50" charset="-128"/>
                <a:ea typeface="HGP創英角ｺﾞｼｯｸUB" pitchFamily="50" charset="-128"/>
              </a:rPr>
              <a:t> </a:t>
            </a:r>
          </a:p>
        </p:txBody>
      </p:sp>
      <p:sp>
        <p:nvSpPr>
          <p:cNvPr id="5123" name="Rectangle 3"/>
          <p:cNvSpPr>
            <a:spLocks noGrp="1" noChangeArrowheads="1"/>
          </p:cNvSpPr>
          <p:nvPr>
            <p:ph type="body" idx="1"/>
          </p:nvPr>
        </p:nvSpPr>
        <p:spPr/>
        <p:txBody>
          <a:bodyPr/>
          <a:lstStyle/>
          <a:p>
            <a:pPr eaLnBrk="1" hangingPunct="1">
              <a:buFontTx/>
              <a:buNone/>
            </a:pPr>
            <a:r>
              <a:rPr lang="en-US" altLang="ja-JP" sz="4000" b="1" dirty="0" smtClean="0"/>
              <a:t>Q2</a:t>
            </a:r>
            <a:r>
              <a:rPr lang="en-US" altLang="ja-JP" sz="2800" b="1" dirty="0" smtClean="0"/>
              <a:t> </a:t>
            </a:r>
            <a:r>
              <a:rPr lang="ja-JP" altLang="en-US" sz="2800" dirty="0" smtClean="0"/>
              <a:t>小学校に通えない理由にはどんなことがあるでしょう？ </a:t>
            </a:r>
          </a:p>
          <a:p>
            <a:pPr eaLnBrk="1" hangingPunct="1">
              <a:buFontTx/>
              <a:buNone/>
            </a:pPr>
            <a:endParaRPr lang="ja-JP" altLang="en-US" sz="2800" dirty="0" smtClean="0"/>
          </a:p>
          <a:p>
            <a:pPr eaLnBrk="1" hangingPunct="1">
              <a:buFontTx/>
              <a:buNone/>
            </a:pPr>
            <a:r>
              <a:rPr lang="en-US" altLang="ja-JP" sz="2800" dirty="0" smtClean="0"/>
              <a:t>A</a:t>
            </a:r>
            <a:r>
              <a:rPr lang="ja-JP" altLang="en-US" sz="2800" dirty="0" err="1" smtClean="0"/>
              <a:t>．</a:t>
            </a:r>
            <a:r>
              <a:rPr lang="ja-JP" altLang="en-US" sz="2800" dirty="0" smtClean="0"/>
              <a:t>学校や先生の数が足りないから。 </a:t>
            </a:r>
          </a:p>
          <a:p>
            <a:pPr eaLnBrk="1" hangingPunct="1">
              <a:buFontTx/>
              <a:buNone/>
            </a:pPr>
            <a:r>
              <a:rPr lang="en-US" altLang="ja-JP" sz="2800" dirty="0" smtClean="0"/>
              <a:t>B</a:t>
            </a:r>
            <a:r>
              <a:rPr lang="ja-JP" altLang="en-US" sz="2800" dirty="0" err="1" smtClean="0"/>
              <a:t>．</a:t>
            </a:r>
            <a:r>
              <a:rPr lang="ja-JP" altLang="en-US" sz="2800" dirty="0" smtClean="0"/>
              <a:t>家にお金がないので働かなくてはいけないから。 </a:t>
            </a:r>
          </a:p>
          <a:p>
            <a:pPr eaLnBrk="1" hangingPunct="1">
              <a:buFontTx/>
              <a:buNone/>
            </a:pPr>
            <a:r>
              <a:rPr lang="en-US" altLang="ja-JP" sz="2800" dirty="0" smtClean="0"/>
              <a:t>C</a:t>
            </a:r>
            <a:r>
              <a:rPr lang="ja-JP" altLang="en-US" sz="2800" dirty="0" err="1" smtClean="0"/>
              <a:t>．</a:t>
            </a:r>
            <a:r>
              <a:rPr lang="ja-JP" altLang="en-US" sz="2800" dirty="0" smtClean="0"/>
              <a:t>親や地域の人々から学校に行かなくても良いと言われたから。 </a:t>
            </a:r>
          </a:p>
          <a:p>
            <a:pPr eaLnBrk="1" hangingPunct="1">
              <a:buFontTx/>
              <a:buNone/>
            </a:pPr>
            <a:r>
              <a:rPr lang="en-US" altLang="ja-JP" sz="2800" dirty="0" smtClean="0"/>
              <a:t>D</a:t>
            </a:r>
            <a:r>
              <a:rPr lang="ja-JP" altLang="en-US" sz="2800" dirty="0" err="1" smtClean="0"/>
              <a:t>．</a:t>
            </a:r>
            <a:r>
              <a:rPr lang="ja-JP" altLang="en-US" sz="2800" dirty="0" smtClean="0"/>
              <a:t>「</a:t>
            </a:r>
            <a:r>
              <a:rPr lang="ja-JP" altLang="en-US" sz="2800" dirty="0" err="1" smtClean="0"/>
              <a:t>障がい</a:t>
            </a:r>
            <a:r>
              <a:rPr lang="ja-JP" altLang="en-US" sz="2800" dirty="0" smtClean="0"/>
              <a:t>」を持つ子どものための学校が少なかったり、入学させてもらえなかったりするから。 </a:t>
            </a:r>
          </a:p>
        </p:txBody>
      </p:sp>
      <p:pic>
        <p:nvPicPr>
          <p:cNvPr id="5124"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512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1271" name="Oval 7"/>
          <p:cNvSpPr>
            <a:spLocks noChangeArrowheads="1"/>
          </p:cNvSpPr>
          <p:nvPr/>
        </p:nvSpPr>
        <p:spPr bwMode="auto">
          <a:xfrm>
            <a:off x="395288" y="3212778"/>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2" name="Oval 8"/>
          <p:cNvSpPr>
            <a:spLocks noChangeArrowheads="1"/>
          </p:cNvSpPr>
          <p:nvPr/>
        </p:nvSpPr>
        <p:spPr bwMode="auto">
          <a:xfrm>
            <a:off x="395288" y="371683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3" name="Oval 9"/>
          <p:cNvSpPr>
            <a:spLocks noChangeArrowheads="1"/>
          </p:cNvSpPr>
          <p:nvPr/>
        </p:nvSpPr>
        <p:spPr bwMode="auto">
          <a:xfrm>
            <a:off x="395288" y="4220889"/>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sp>
        <p:nvSpPr>
          <p:cNvPr id="11274" name="Oval 10"/>
          <p:cNvSpPr>
            <a:spLocks noChangeArrowheads="1"/>
          </p:cNvSpPr>
          <p:nvPr/>
        </p:nvSpPr>
        <p:spPr bwMode="auto">
          <a:xfrm>
            <a:off x="395288" y="5156994"/>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5130" name="Group 12"/>
          <p:cNvGrpSpPr>
            <a:grpSpLocks/>
          </p:cNvGrpSpPr>
          <p:nvPr/>
        </p:nvGrpSpPr>
        <p:grpSpPr bwMode="auto">
          <a:xfrm>
            <a:off x="395288" y="188913"/>
            <a:ext cx="1441450" cy="304800"/>
            <a:chOff x="249" y="119"/>
            <a:chExt cx="908" cy="192"/>
          </a:xfrm>
        </p:grpSpPr>
        <p:sp>
          <p:nvSpPr>
            <p:cNvPr id="5131" name="AutoShape 13"/>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5132" name="Text Box 14"/>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3" name="Picture 16"/>
          <p:cNvPicPr>
            <a:picLocks noChangeAspect="1" noChangeArrowheads="1"/>
          </p:cNvPicPr>
          <p:nvPr/>
        </p:nvPicPr>
        <p:blipFill>
          <a:blip r:embed="rId4" cstate="print"/>
          <a:srcRect/>
          <a:stretch>
            <a:fillRect/>
          </a:stretch>
        </p:blipFill>
        <p:spPr bwMode="auto">
          <a:xfrm>
            <a:off x="7380312" y="2427734"/>
            <a:ext cx="678636" cy="1001266"/>
          </a:xfrm>
          <a:prstGeom prst="rect">
            <a:avLst/>
          </a:prstGeom>
          <a:noFill/>
          <a:ln w="9525">
            <a:noFill/>
            <a:miter lim="800000"/>
            <a:headEnd/>
            <a:tailEnd/>
          </a:ln>
        </p:spPr>
      </p:pic>
      <p:sp>
        <p:nvSpPr>
          <p:cNvPr id="14" name="テキスト ボックス 13"/>
          <p:cNvSpPr txBox="1"/>
          <p:nvPr/>
        </p:nvSpPr>
        <p:spPr>
          <a:xfrm>
            <a:off x="5724128" y="2463279"/>
            <a:ext cx="1728192"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ja-JP" altLang="en-US" sz="2400" dirty="0" smtClean="0">
                <a:solidFill>
                  <a:srgbClr val="FF0000"/>
                </a:solidFill>
                <a:latin typeface="Meiryo UI" pitchFamily="50" charset="-128"/>
                <a:ea typeface="Meiryo UI" pitchFamily="50" charset="-128"/>
                <a:cs typeface="Meiryo UI" pitchFamily="50" charset="-128"/>
              </a:rPr>
              <a:t>全部正解！</a:t>
            </a:r>
            <a:endParaRPr kumimoji="1" lang="ja-JP" altLang="en-US" sz="2400"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0-#ppt_w/2"/>
                                          </p:val>
                                        </p:tav>
                                        <p:tav tm="100000">
                                          <p:val>
                                            <p:strVal val="#ppt_x"/>
                                          </p:val>
                                        </p:tav>
                                      </p:tavLst>
                                    </p:anim>
                                    <p:anim calcmode="lin" valueType="num">
                                      <p:cBhvr additive="base">
                                        <p:cTn id="13" dur="500" fill="hold"/>
                                        <p:tgtEl>
                                          <p:spTgt spid="1127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273"/>
                                        </p:tgtEl>
                                        <p:attrNameLst>
                                          <p:attrName>style.visibility</p:attrName>
                                        </p:attrNameLst>
                                      </p:cBhvr>
                                      <p:to>
                                        <p:strVal val="visible"/>
                                      </p:to>
                                    </p:set>
                                    <p:anim calcmode="lin" valueType="num">
                                      <p:cBhvr additive="base">
                                        <p:cTn id="17" dur="500" fill="hold"/>
                                        <p:tgtEl>
                                          <p:spTgt spid="11273"/>
                                        </p:tgtEl>
                                        <p:attrNameLst>
                                          <p:attrName>ppt_x</p:attrName>
                                        </p:attrNameLst>
                                      </p:cBhvr>
                                      <p:tavLst>
                                        <p:tav tm="0">
                                          <p:val>
                                            <p:strVal val="1+#ppt_w/2"/>
                                          </p:val>
                                        </p:tav>
                                        <p:tav tm="100000">
                                          <p:val>
                                            <p:strVal val="#ppt_x"/>
                                          </p:val>
                                        </p:tav>
                                      </p:tavLst>
                                    </p:anim>
                                    <p:anim calcmode="lin" valueType="num">
                                      <p:cBhvr additive="base">
                                        <p:cTn id="18" dur="500" fill="hold"/>
                                        <p:tgtEl>
                                          <p:spTgt spid="1127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274"/>
                                        </p:tgtEl>
                                        <p:attrNameLst>
                                          <p:attrName>style.visibility</p:attrName>
                                        </p:attrNameLst>
                                      </p:cBhvr>
                                      <p:to>
                                        <p:strVal val="visible"/>
                                      </p:to>
                                    </p:set>
                                    <p:anim calcmode="lin" valueType="num">
                                      <p:cBhvr additive="base">
                                        <p:cTn id="22" dur="500" fill="hold"/>
                                        <p:tgtEl>
                                          <p:spTgt spid="11274"/>
                                        </p:tgtEl>
                                        <p:attrNameLst>
                                          <p:attrName>ppt_x</p:attrName>
                                        </p:attrNameLst>
                                      </p:cBhvr>
                                      <p:tavLst>
                                        <p:tav tm="0">
                                          <p:val>
                                            <p:strVal val="#ppt_x"/>
                                          </p:val>
                                        </p:tav>
                                        <p:tav tm="100000">
                                          <p:val>
                                            <p:strVal val="#ppt_x"/>
                                          </p:val>
                                        </p:tav>
                                      </p:tavLst>
                                    </p:anim>
                                    <p:anim calcmode="lin" valueType="num">
                                      <p:cBhvr additive="base">
                                        <p:cTn id="23" dur="500" fill="hold"/>
                                        <p:tgtEl>
                                          <p:spTgt spid="1127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animBg="1"/>
      <p:bldP spid="11273" grpId="0" animBg="1"/>
      <p:bldP spid="11274"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z="3200" smtClean="0"/>
              <a:t>やってみよう！「世界一大きな授業」クイズ</a:t>
            </a:r>
            <a:r>
              <a:rPr lang="ja-JP" altLang="en-US" smtClean="0"/>
              <a:t> </a:t>
            </a:r>
          </a:p>
        </p:txBody>
      </p:sp>
      <p:sp>
        <p:nvSpPr>
          <p:cNvPr id="6147" name="Rectangle 3"/>
          <p:cNvSpPr>
            <a:spLocks noGrp="1" noChangeArrowheads="1"/>
          </p:cNvSpPr>
          <p:nvPr>
            <p:ph type="body" idx="1"/>
          </p:nvPr>
        </p:nvSpPr>
        <p:spPr/>
        <p:txBody>
          <a:bodyPr/>
          <a:lstStyle/>
          <a:p>
            <a:pPr eaLnBrk="1" hangingPunct="1">
              <a:buFontTx/>
              <a:buNone/>
            </a:pPr>
            <a:r>
              <a:rPr lang="en-US" altLang="ja-JP" b="1" dirty="0" smtClean="0"/>
              <a:t>Q3 </a:t>
            </a:r>
            <a:r>
              <a:rPr lang="ja-JP" altLang="en-US" dirty="0" smtClean="0"/>
              <a:t>世界では、どのくらいの子どもが小学校に通うのを途中でやめてしまうでしょう？</a:t>
            </a:r>
          </a:p>
          <a:p>
            <a:pPr eaLnBrk="1" hangingPunct="1">
              <a:buFontTx/>
              <a:buNone/>
            </a:pPr>
            <a:r>
              <a:rPr lang="ja-JP" altLang="en-US" dirty="0" smtClean="0"/>
              <a:t> </a:t>
            </a:r>
          </a:p>
          <a:p>
            <a:pPr eaLnBrk="1" hangingPunct="1">
              <a:buFontTx/>
              <a:buNone/>
            </a:pPr>
            <a:r>
              <a:rPr lang="en-US" altLang="ja-JP" dirty="0" smtClean="0"/>
              <a:t>A</a:t>
            </a:r>
            <a:r>
              <a:rPr lang="ja-JP" altLang="en-US" dirty="0" err="1" smtClean="0"/>
              <a:t>．</a:t>
            </a:r>
            <a:r>
              <a:rPr lang="en-US" altLang="ja-JP" dirty="0" smtClean="0"/>
              <a:t>5</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B</a:t>
            </a:r>
            <a:r>
              <a:rPr lang="ja-JP" altLang="en-US" dirty="0" err="1" smtClean="0"/>
              <a:t>．</a:t>
            </a:r>
            <a:r>
              <a:rPr lang="en-US" altLang="ja-JP" dirty="0" smtClean="0"/>
              <a:t>10</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C</a:t>
            </a:r>
            <a:r>
              <a:rPr lang="ja-JP" altLang="en-US" dirty="0" err="1" smtClean="0"/>
              <a:t>．</a:t>
            </a:r>
            <a:r>
              <a:rPr lang="en-US" altLang="ja-JP" dirty="0" smtClean="0"/>
              <a:t>20</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D</a:t>
            </a:r>
            <a:r>
              <a:rPr lang="ja-JP" altLang="en-US" dirty="0" err="1" smtClean="0"/>
              <a:t>．</a:t>
            </a:r>
            <a:r>
              <a:rPr lang="en-US" altLang="ja-JP" dirty="0" smtClean="0"/>
              <a:t>100</a:t>
            </a:r>
            <a:r>
              <a:rPr lang="ja-JP" altLang="en-US" dirty="0" smtClean="0"/>
              <a:t>人に</a:t>
            </a:r>
            <a:r>
              <a:rPr lang="en-US" altLang="ja-JP" dirty="0" smtClean="0"/>
              <a:t>1</a:t>
            </a:r>
            <a:r>
              <a:rPr lang="ja-JP" altLang="en-US" dirty="0" smtClean="0"/>
              <a:t>人 </a:t>
            </a:r>
          </a:p>
        </p:txBody>
      </p:sp>
      <p:pic>
        <p:nvPicPr>
          <p:cNvPr id="6148"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6149"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2294" name="Oval 6"/>
          <p:cNvSpPr>
            <a:spLocks noChangeArrowheads="1"/>
          </p:cNvSpPr>
          <p:nvPr/>
        </p:nvSpPr>
        <p:spPr bwMode="auto">
          <a:xfrm>
            <a:off x="395288" y="3284538"/>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6151" name="Group 7"/>
          <p:cNvGrpSpPr>
            <a:grpSpLocks/>
          </p:cNvGrpSpPr>
          <p:nvPr/>
        </p:nvGrpSpPr>
        <p:grpSpPr bwMode="auto">
          <a:xfrm>
            <a:off x="395288" y="188913"/>
            <a:ext cx="1441450" cy="304800"/>
            <a:chOff x="249" y="119"/>
            <a:chExt cx="908" cy="192"/>
          </a:xfrm>
        </p:grpSpPr>
        <p:sp>
          <p:nvSpPr>
            <p:cNvPr id="6152"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6153"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365104"/>
            <a:ext cx="3096344" cy="830997"/>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kumimoji="1" lang="en-US" altLang="ja-JP" sz="2400" dirty="0" smtClean="0">
                <a:solidFill>
                  <a:srgbClr val="FF0000"/>
                </a:solidFill>
                <a:latin typeface="Meiryo UI" pitchFamily="50" charset="-128"/>
                <a:ea typeface="Meiryo UI" pitchFamily="50" charset="-128"/>
                <a:cs typeface="Meiryo UI" pitchFamily="50" charset="-128"/>
              </a:rPr>
              <a:t>5</a:t>
            </a:r>
            <a:r>
              <a:rPr kumimoji="1" lang="ja-JP" altLang="en-US" sz="2400" dirty="0" smtClean="0">
                <a:solidFill>
                  <a:srgbClr val="FF0000"/>
                </a:solidFill>
                <a:latin typeface="Meiryo UI" pitchFamily="50" charset="-128"/>
                <a:ea typeface="Meiryo UI" pitchFamily="50" charset="-128"/>
                <a:cs typeface="Meiryo UI" pitchFamily="50" charset="-128"/>
              </a:rPr>
              <a:t>人に</a:t>
            </a:r>
            <a:r>
              <a:rPr kumimoji="1" lang="en-US" altLang="ja-JP" sz="2400" dirty="0" smtClean="0">
                <a:solidFill>
                  <a:srgbClr val="FF0000"/>
                </a:solidFill>
                <a:latin typeface="Meiryo UI" pitchFamily="50" charset="-128"/>
                <a:ea typeface="Meiryo UI" pitchFamily="50" charset="-128"/>
                <a:cs typeface="Meiryo UI" pitchFamily="50" charset="-128"/>
              </a:rPr>
              <a:t>1</a:t>
            </a:r>
            <a:r>
              <a:rPr lang="ja-JP" altLang="en-US" sz="2400" dirty="0" smtClean="0">
                <a:solidFill>
                  <a:srgbClr val="FF0000"/>
                </a:solidFill>
                <a:latin typeface="Meiryo UI" pitchFamily="50" charset="-128"/>
                <a:ea typeface="Meiryo UI" pitchFamily="50" charset="-128"/>
                <a:cs typeface="Meiryo UI" pitchFamily="50" charset="-128"/>
              </a:rPr>
              <a:t>人</a:t>
            </a:r>
            <a:r>
              <a:rPr lang="ja-JP" altLang="en-US" sz="2400" dirty="0" smtClean="0">
                <a:solidFill>
                  <a:srgbClr val="FF0000"/>
                </a:solidFill>
                <a:latin typeface="Meiryo UI" pitchFamily="50" charset="-128"/>
                <a:ea typeface="Meiryo UI" pitchFamily="50" charset="-128"/>
                <a:cs typeface="Meiryo UI" pitchFamily="50" charset="-128"/>
              </a:rPr>
              <a:t>は途中で</a:t>
            </a:r>
            <a:endParaRPr lang="en-US" altLang="ja-JP" sz="2400" dirty="0" smtClean="0">
              <a:solidFill>
                <a:srgbClr val="FF0000"/>
              </a:solidFill>
              <a:latin typeface="Meiryo UI" pitchFamily="50" charset="-128"/>
              <a:ea typeface="Meiryo UI" pitchFamily="50" charset="-128"/>
              <a:cs typeface="Meiryo UI" pitchFamily="50" charset="-128"/>
            </a:endParaRPr>
          </a:p>
          <a:p>
            <a:r>
              <a:rPr lang="ja-JP" altLang="en-US" sz="2400" dirty="0" smtClean="0">
                <a:solidFill>
                  <a:srgbClr val="FF0000"/>
                </a:solidFill>
                <a:latin typeface="Meiryo UI" pitchFamily="50" charset="-128"/>
                <a:ea typeface="Meiryo UI" pitchFamily="50" charset="-128"/>
                <a:cs typeface="Meiryo UI" pitchFamily="50" charset="-128"/>
              </a:rPr>
              <a:t>退学しちゃうんだ</a:t>
            </a:r>
            <a:r>
              <a:rPr lang="en-US" altLang="ja-JP" sz="2400" dirty="0" smtClean="0">
                <a:solidFill>
                  <a:srgbClr val="FF0000"/>
                </a:solidFill>
                <a:latin typeface="Meiryo UI" pitchFamily="50" charset="-128"/>
                <a:ea typeface="Meiryo UI" pitchFamily="50" charset="-128"/>
                <a:cs typeface="Meiryo UI" pitchFamily="50" charset="-128"/>
              </a:rPr>
              <a:t>…</a:t>
            </a:r>
            <a:endParaRPr kumimoji="1" lang="ja-JP" altLang="en-US" sz="2400" dirty="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やってみよう！「世界一大きな授業」４択クイズ</a:t>
            </a:r>
            <a:r>
              <a:rPr lang="ja-JP" altLang="en-US" dirty="0" smtClean="0">
                <a:latin typeface="HGP創英角ｺﾞｼｯｸUB" pitchFamily="50" charset="-128"/>
                <a:ea typeface="HGP創英角ｺﾞｼｯｸUB" pitchFamily="50" charset="-128"/>
              </a:rPr>
              <a:t> </a:t>
            </a:r>
          </a:p>
        </p:txBody>
      </p:sp>
      <p:sp>
        <p:nvSpPr>
          <p:cNvPr id="7171" name="Rectangle 3"/>
          <p:cNvSpPr>
            <a:spLocks noGrp="1" noChangeArrowheads="1"/>
          </p:cNvSpPr>
          <p:nvPr>
            <p:ph type="body" idx="1"/>
          </p:nvPr>
        </p:nvSpPr>
        <p:spPr/>
        <p:txBody>
          <a:bodyPr/>
          <a:lstStyle/>
          <a:p>
            <a:pPr eaLnBrk="1" hangingPunct="1">
              <a:buFontTx/>
              <a:buNone/>
            </a:pPr>
            <a:r>
              <a:rPr lang="en-US" altLang="ja-JP" sz="4000" b="1" dirty="0" smtClean="0"/>
              <a:t>Q4</a:t>
            </a:r>
            <a:r>
              <a:rPr lang="en-US" altLang="ja-JP" b="1" dirty="0" smtClean="0"/>
              <a:t> </a:t>
            </a:r>
            <a:r>
              <a:rPr lang="ja-JP" altLang="en-US" dirty="0" smtClean="0"/>
              <a:t>アフリカの南部（サハラ砂漠より南）では、どのくらいの女の子が小学校に通うのを途中でやめてしまうでしょう？ </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en-US" altLang="ja-JP" dirty="0" smtClean="0"/>
              <a:t>2</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B</a:t>
            </a:r>
            <a:r>
              <a:rPr lang="ja-JP" altLang="en-US" dirty="0" err="1" smtClean="0"/>
              <a:t>．</a:t>
            </a:r>
            <a:r>
              <a:rPr lang="en-US" altLang="ja-JP" dirty="0" smtClean="0"/>
              <a:t>3</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C</a:t>
            </a:r>
            <a:r>
              <a:rPr lang="ja-JP" altLang="en-US" dirty="0" err="1" smtClean="0"/>
              <a:t>．</a:t>
            </a:r>
            <a:r>
              <a:rPr lang="en-US" altLang="ja-JP" dirty="0" smtClean="0"/>
              <a:t>5</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D</a:t>
            </a:r>
            <a:r>
              <a:rPr lang="ja-JP" altLang="en-US" dirty="0" err="1" smtClean="0"/>
              <a:t>．</a:t>
            </a:r>
            <a:r>
              <a:rPr lang="en-US" altLang="ja-JP" dirty="0" smtClean="0"/>
              <a:t>10</a:t>
            </a:r>
            <a:r>
              <a:rPr lang="ja-JP" altLang="en-US" dirty="0" smtClean="0"/>
              <a:t>人に</a:t>
            </a:r>
            <a:r>
              <a:rPr lang="en-US" altLang="ja-JP" dirty="0" smtClean="0"/>
              <a:t>1</a:t>
            </a:r>
            <a:r>
              <a:rPr lang="ja-JP" altLang="en-US" dirty="0" smtClean="0"/>
              <a:t>人 </a:t>
            </a:r>
          </a:p>
        </p:txBody>
      </p:sp>
      <p:pic>
        <p:nvPicPr>
          <p:cNvPr id="7172"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7173"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3318" name="Oval 6"/>
          <p:cNvSpPr>
            <a:spLocks noChangeArrowheads="1"/>
          </p:cNvSpPr>
          <p:nvPr/>
        </p:nvSpPr>
        <p:spPr bwMode="auto">
          <a:xfrm>
            <a:off x="395288" y="3860850"/>
            <a:ext cx="576262" cy="576262"/>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7175" name="Group 7"/>
          <p:cNvGrpSpPr>
            <a:grpSpLocks/>
          </p:cNvGrpSpPr>
          <p:nvPr/>
        </p:nvGrpSpPr>
        <p:grpSpPr bwMode="auto">
          <a:xfrm>
            <a:off x="395288" y="188913"/>
            <a:ext cx="1441450" cy="304800"/>
            <a:chOff x="249" y="119"/>
            <a:chExt cx="908" cy="192"/>
          </a:xfrm>
        </p:grpSpPr>
        <p:sp>
          <p:nvSpPr>
            <p:cNvPr id="7176"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7177"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365104"/>
            <a:ext cx="3096344"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2</a:t>
            </a:r>
            <a:r>
              <a:rPr lang="ja-JP" altLang="en-US" sz="2400" dirty="0" smtClean="0">
                <a:solidFill>
                  <a:srgbClr val="FF0000"/>
                </a:solidFill>
                <a:latin typeface="Meiryo UI" pitchFamily="50" charset="-128"/>
                <a:ea typeface="Meiryo UI" pitchFamily="50" charset="-128"/>
                <a:cs typeface="Meiryo UI" pitchFamily="50" charset="-128"/>
              </a:rPr>
              <a:t>人</a:t>
            </a:r>
            <a:r>
              <a:rPr lang="ja-JP" altLang="en-US" sz="2400" dirty="0" smtClean="0">
                <a:solidFill>
                  <a:srgbClr val="FF0000"/>
                </a:solidFill>
                <a:latin typeface="Meiryo UI" pitchFamily="50" charset="-128"/>
                <a:ea typeface="Meiryo UI" pitchFamily="50" charset="-128"/>
                <a:cs typeface="Meiryo UI" pitchFamily="50" charset="-128"/>
              </a:rPr>
              <a:t>に</a:t>
            </a:r>
            <a:r>
              <a:rPr lang="en-US" altLang="ja-JP" sz="2400" dirty="0" smtClean="0">
                <a:solidFill>
                  <a:srgbClr val="FF0000"/>
                </a:solidFill>
                <a:latin typeface="Meiryo UI" pitchFamily="50" charset="-128"/>
                <a:ea typeface="Meiryo UI" pitchFamily="50" charset="-128"/>
                <a:cs typeface="Meiryo UI" pitchFamily="50" charset="-128"/>
              </a:rPr>
              <a:t>1</a:t>
            </a:r>
            <a:r>
              <a:rPr lang="ja-JP" altLang="en-US" sz="2400" dirty="0" smtClean="0">
                <a:solidFill>
                  <a:srgbClr val="FF0000"/>
                </a:solidFill>
                <a:latin typeface="Meiryo UI" pitchFamily="50" charset="-128"/>
                <a:ea typeface="Meiryo UI" pitchFamily="50" charset="-128"/>
                <a:cs typeface="Meiryo UI" pitchFamily="50" charset="-128"/>
              </a:rPr>
              <a:t>人！</a:t>
            </a:r>
            <a:endParaRPr lang="en-US" altLang="ja-JP" sz="2400" dirty="0" smtClean="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やってみよう！「世界一大きな授業」４択クイズ </a:t>
            </a:r>
            <a:endParaRPr lang="ja-JP" altLang="en-US" sz="3200" dirty="0" smtClean="0"/>
          </a:p>
        </p:txBody>
      </p:sp>
      <p:sp>
        <p:nvSpPr>
          <p:cNvPr id="8195" name="Rectangle 3"/>
          <p:cNvSpPr>
            <a:spLocks noGrp="1" noChangeArrowheads="1"/>
          </p:cNvSpPr>
          <p:nvPr>
            <p:ph type="body" idx="1"/>
          </p:nvPr>
        </p:nvSpPr>
        <p:spPr/>
        <p:txBody>
          <a:bodyPr/>
          <a:lstStyle/>
          <a:p>
            <a:pPr eaLnBrk="1" hangingPunct="1">
              <a:buFontTx/>
              <a:buNone/>
            </a:pPr>
            <a:r>
              <a:rPr lang="en-US" altLang="ja-JP" sz="4000" b="1" dirty="0" smtClean="0"/>
              <a:t>Q5</a:t>
            </a:r>
            <a:r>
              <a:rPr lang="en-US" altLang="ja-JP" b="1" dirty="0" smtClean="0"/>
              <a:t> </a:t>
            </a:r>
            <a:r>
              <a:rPr lang="ja-JP" altLang="en-US" dirty="0" smtClean="0"/>
              <a:t>世界では、どのくらいの大人が文字の読み書きができないでしょう？ </a:t>
            </a:r>
          </a:p>
          <a:p>
            <a:pPr eaLnBrk="1" hangingPunct="1">
              <a:buFontTx/>
              <a:buNone/>
            </a:pPr>
            <a:endParaRPr lang="ja-JP" altLang="en-US" dirty="0" smtClean="0"/>
          </a:p>
          <a:p>
            <a:pPr eaLnBrk="1" hangingPunct="1">
              <a:buFontTx/>
              <a:buNone/>
            </a:pPr>
            <a:r>
              <a:rPr lang="en-US" altLang="ja-JP" dirty="0" smtClean="0"/>
              <a:t>A</a:t>
            </a:r>
            <a:r>
              <a:rPr lang="ja-JP" altLang="en-US" dirty="0" err="1" smtClean="0"/>
              <a:t>．</a:t>
            </a:r>
            <a:r>
              <a:rPr lang="en-US" altLang="ja-JP" dirty="0" smtClean="0"/>
              <a:t>2</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B</a:t>
            </a:r>
            <a:r>
              <a:rPr lang="ja-JP" altLang="en-US" dirty="0" err="1" smtClean="0"/>
              <a:t>．</a:t>
            </a:r>
            <a:r>
              <a:rPr lang="en-US" altLang="ja-JP" dirty="0" smtClean="0"/>
              <a:t>6</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C</a:t>
            </a:r>
            <a:r>
              <a:rPr lang="ja-JP" altLang="en-US" dirty="0" err="1" smtClean="0"/>
              <a:t>．</a:t>
            </a:r>
            <a:r>
              <a:rPr lang="en-US" altLang="ja-JP" dirty="0" smtClean="0"/>
              <a:t>18</a:t>
            </a:r>
            <a:r>
              <a:rPr lang="ja-JP" altLang="en-US" dirty="0" smtClean="0"/>
              <a:t>人に</a:t>
            </a:r>
            <a:r>
              <a:rPr lang="en-US" altLang="ja-JP" dirty="0" smtClean="0"/>
              <a:t>1</a:t>
            </a:r>
            <a:r>
              <a:rPr lang="ja-JP" altLang="en-US" dirty="0" smtClean="0"/>
              <a:t>人 </a:t>
            </a:r>
          </a:p>
          <a:p>
            <a:pPr eaLnBrk="1" hangingPunct="1">
              <a:buFontTx/>
              <a:buNone/>
            </a:pPr>
            <a:r>
              <a:rPr lang="en-US" altLang="ja-JP" dirty="0" smtClean="0"/>
              <a:t>D</a:t>
            </a:r>
            <a:r>
              <a:rPr lang="ja-JP" altLang="en-US" dirty="0" err="1" smtClean="0"/>
              <a:t>．</a:t>
            </a:r>
            <a:r>
              <a:rPr lang="en-US" altLang="ja-JP" dirty="0" smtClean="0"/>
              <a:t>50</a:t>
            </a:r>
            <a:r>
              <a:rPr lang="ja-JP" altLang="en-US" dirty="0" smtClean="0"/>
              <a:t>人に１人 </a:t>
            </a:r>
          </a:p>
        </p:txBody>
      </p:sp>
      <p:pic>
        <p:nvPicPr>
          <p:cNvPr id="8196" name="Picture 9"/>
          <p:cNvPicPr>
            <a:picLocks noChangeAspect="1" noChangeArrowheads="1"/>
          </p:cNvPicPr>
          <p:nvPr/>
        </p:nvPicPr>
        <p:blipFill>
          <a:blip r:embed="rId3" cstate="print"/>
          <a:srcRect r="27" b="1808"/>
          <a:stretch>
            <a:fillRect/>
          </a:stretch>
        </p:blipFill>
        <p:spPr bwMode="auto">
          <a:xfrm>
            <a:off x="0" y="0"/>
            <a:ext cx="9144000" cy="115888"/>
          </a:xfrm>
          <a:prstGeom prst="rect">
            <a:avLst/>
          </a:prstGeom>
          <a:noFill/>
          <a:ln w="9525">
            <a:noFill/>
            <a:miter lim="800000"/>
            <a:headEnd/>
            <a:tailEnd/>
          </a:ln>
        </p:spPr>
      </p:pic>
      <p:pic>
        <p:nvPicPr>
          <p:cNvPr id="8197"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sp>
        <p:nvSpPr>
          <p:cNvPr id="16390" name="Oval 6"/>
          <p:cNvSpPr>
            <a:spLocks noChangeArrowheads="1"/>
          </p:cNvSpPr>
          <p:nvPr/>
        </p:nvSpPr>
        <p:spPr bwMode="auto">
          <a:xfrm>
            <a:off x="395288" y="3932857"/>
            <a:ext cx="576262" cy="576263"/>
          </a:xfrm>
          <a:prstGeom prst="ellipse">
            <a:avLst/>
          </a:prstGeom>
          <a:solidFill>
            <a:schemeClr val="accent1">
              <a:alpha val="0"/>
            </a:schemeClr>
          </a:solidFill>
          <a:ln w="28575">
            <a:solidFill>
              <a:srgbClr val="FF0000"/>
            </a:solidFill>
            <a:round/>
            <a:headEnd/>
            <a:tailEnd/>
          </a:ln>
          <a:effectLst/>
        </p:spPr>
        <p:txBody>
          <a:bodyPr wrap="none" anchor="ctr"/>
          <a:lstStyle/>
          <a:p>
            <a:endParaRPr lang="ja-JP" altLang="en-US"/>
          </a:p>
        </p:txBody>
      </p:sp>
      <p:grpSp>
        <p:nvGrpSpPr>
          <p:cNvPr id="8199" name="Group 7"/>
          <p:cNvGrpSpPr>
            <a:grpSpLocks/>
          </p:cNvGrpSpPr>
          <p:nvPr/>
        </p:nvGrpSpPr>
        <p:grpSpPr bwMode="auto">
          <a:xfrm>
            <a:off x="395288" y="188913"/>
            <a:ext cx="1441450" cy="304800"/>
            <a:chOff x="249" y="119"/>
            <a:chExt cx="908" cy="192"/>
          </a:xfrm>
        </p:grpSpPr>
        <p:sp>
          <p:nvSpPr>
            <p:cNvPr id="8200"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8201"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1</a:t>
              </a:r>
            </a:p>
          </p:txBody>
        </p:sp>
      </p:grpSp>
      <p:pic>
        <p:nvPicPr>
          <p:cNvPr id="10" name="Picture 16"/>
          <p:cNvPicPr>
            <a:picLocks noChangeAspect="1" noChangeArrowheads="1"/>
          </p:cNvPicPr>
          <p:nvPr/>
        </p:nvPicPr>
        <p:blipFill>
          <a:blip r:embed="rId4" cstate="print"/>
          <a:srcRect/>
          <a:stretch>
            <a:fillRect/>
          </a:stretch>
        </p:blipFill>
        <p:spPr bwMode="auto">
          <a:xfrm>
            <a:off x="4572000" y="4653136"/>
            <a:ext cx="678636" cy="1001266"/>
          </a:xfrm>
          <a:prstGeom prst="rect">
            <a:avLst/>
          </a:prstGeom>
          <a:noFill/>
          <a:ln w="9525">
            <a:noFill/>
            <a:miter lim="800000"/>
            <a:headEnd/>
            <a:tailEnd/>
          </a:ln>
        </p:spPr>
      </p:pic>
      <p:sp>
        <p:nvSpPr>
          <p:cNvPr id="11" name="テキスト ボックス 10"/>
          <p:cNvSpPr txBox="1"/>
          <p:nvPr/>
        </p:nvSpPr>
        <p:spPr>
          <a:xfrm>
            <a:off x="5364088" y="4509120"/>
            <a:ext cx="3096344" cy="461665"/>
          </a:xfrm>
          <a:custGeom>
            <a:avLst/>
            <a:gdLst>
              <a:gd name="connsiteX0" fmla="*/ 0 w 1512168"/>
              <a:gd name="connsiteY0" fmla="*/ 0 h 369332"/>
              <a:gd name="connsiteX1" fmla="*/ 1512168 w 1512168"/>
              <a:gd name="connsiteY1" fmla="*/ 0 h 369332"/>
              <a:gd name="connsiteX2" fmla="*/ 1512168 w 1512168"/>
              <a:gd name="connsiteY2" fmla="*/ 369332 h 369332"/>
              <a:gd name="connsiteX3" fmla="*/ 0 w 1512168"/>
              <a:gd name="connsiteY3" fmla="*/ 369332 h 369332"/>
              <a:gd name="connsiteX4" fmla="*/ 0 w 1512168"/>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168" h="369332">
                <a:moveTo>
                  <a:pt x="0" y="0"/>
                </a:moveTo>
                <a:lnTo>
                  <a:pt x="1512168" y="0"/>
                </a:lnTo>
                <a:lnTo>
                  <a:pt x="1512168" y="369332"/>
                </a:lnTo>
                <a:lnTo>
                  <a:pt x="0" y="369332"/>
                </a:lnTo>
                <a:lnTo>
                  <a:pt x="0" y="0"/>
                </a:lnTo>
                <a:close/>
              </a:path>
            </a:pathLst>
          </a:custGeom>
          <a:noFill/>
          <a:ln>
            <a:noFill/>
          </a:ln>
        </p:spPr>
        <p:txBody>
          <a:bodyPr wrap="square" rtlCol="0">
            <a:spAutoFit/>
          </a:bodyPr>
          <a:lstStyle/>
          <a:p>
            <a:r>
              <a:rPr lang="en-US" altLang="ja-JP" sz="2400" dirty="0" smtClean="0">
                <a:solidFill>
                  <a:srgbClr val="FF0000"/>
                </a:solidFill>
                <a:latin typeface="Meiryo UI" pitchFamily="50" charset="-128"/>
                <a:ea typeface="Meiryo UI" pitchFamily="50" charset="-128"/>
                <a:cs typeface="Meiryo UI" pitchFamily="50" charset="-128"/>
              </a:rPr>
              <a:t>7</a:t>
            </a:r>
            <a:r>
              <a:rPr lang="ja-JP" altLang="en-US" sz="2400" dirty="0" smtClean="0">
                <a:solidFill>
                  <a:srgbClr val="FF0000"/>
                </a:solidFill>
                <a:latin typeface="Meiryo UI" pitchFamily="50" charset="-128"/>
                <a:ea typeface="Meiryo UI" pitchFamily="50" charset="-128"/>
                <a:cs typeface="Meiryo UI" pitchFamily="50" charset="-128"/>
              </a:rPr>
              <a:t>億人以上なんだ</a:t>
            </a:r>
            <a:r>
              <a:rPr lang="en-US" altLang="ja-JP" sz="2400" dirty="0" smtClean="0">
                <a:solidFill>
                  <a:srgbClr val="FF0000"/>
                </a:solidFill>
                <a:latin typeface="Meiryo UI" pitchFamily="50" charset="-128"/>
                <a:ea typeface="Meiryo UI" pitchFamily="50" charset="-128"/>
                <a:cs typeface="Meiryo UI" pitchFamily="50" charset="-128"/>
              </a:rPr>
              <a:t>…</a:t>
            </a:r>
            <a:endParaRPr lang="en-US" altLang="ja-JP" sz="2400" dirty="0" smtClean="0">
              <a:solidFill>
                <a:srgbClr val="FF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ppt_x"/>
                                          </p:val>
                                        </p:tav>
                                        <p:tav tm="100000">
                                          <p:val>
                                            <p:strVal val="#ppt_x"/>
                                          </p:val>
                                        </p:tav>
                                      </p:tavLst>
                                    </p:anim>
                                    <p:anim calcmode="lin" valueType="num">
                                      <p:cBhvr additive="base">
                                        <p:cTn id="8" dur="500" fill="hold"/>
                                        <p:tgtEl>
                                          <p:spTgt spid="163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文字の読み書きができないと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どんなことがあるでしょう？</a:t>
            </a:r>
          </a:p>
        </p:txBody>
      </p:sp>
      <p:pic>
        <p:nvPicPr>
          <p:cNvPr id="9219" name="Picture 4"/>
          <p:cNvPicPr>
            <a:picLocks noGrp="1" noChangeAspect="1" noChangeArrowheads="1"/>
          </p:cNvPicPr>
          <p:nvPr>
            <p:ph type="body" idx="1"/>
          </p:nvPr>
        </p:nvPicPr>
        <p:blipFill>
          <a:blip r:embed="rId3" cstate="print"/>
          <a:srcRect/>
          <a:stretch>
            <a:fillRect/>
          </a:stretch>
        </p:blipFill>
        <p:spPr>
          <a:xfrm>
            <a:off x="795338" y="1828800"/>
            <a:ext cx="7551737" cy="4068763"/>
          </a:xfrm>
          <a:noFill/>
        </p:spPr>
      </p:pic>
      <p:pic>
        <p:nvPicPr>
          <p:cNvPr id="9220" name="Picture 9"/>
          <p:cNvPicPr>
            <a:picLocks noChangeAspect="1" noChangeArrowheads="1"/>
          </p:cNvPicPr>
          <p:nvPr/>
        </p:nvPicPr>
        <p:blipFill>
          <a:blip r:embed="rId4" cstate="print"/>
          <a:srcRect r="27" b="1808"/>
          <a:stretch>
            <a:fillRect/>
          </a:stretch>
        </p:blipFill>
        <p:spPr bwMode="auto">
          <a:xfrm>
            <a:off x="0" y="0"/>
            <a:ext cx="9144000" cy="115888"/>
          </a:xfrm>
          <a:prstGeom prst="rect">
            <a:avLst/>
          </a:prstGeom>
          <a:noFill/>
          <a:ln w="9525">
            <a:noFill/>
            <a:miter lim="800000"/>
            <a:headEnd/>
            <a:tailEnd/>
          </a:ln>
        </p:spPr>
      </p:pic>
      <p:pic>
        <p:nvPicPr>
          <p:cNvPr id="9221" name="Picture 10"/>
          <p:cNvPicPr>
            <a:picLocks noChangeAspect="1" noChangeArrowheads="1"/>
          </p:cNvPicPr>
          <p:nvPr/>
        </p:nvPicPr>
        <p:blipFill>
          <a:blip r:embed="rId4" cstate="print"/>
          <a:srcRect r="27" b="1808"/>
          <a:stretch>
            <a:fillRect/>
          </a:stretch>
        </p:blipFill>
        <p:spPr bwMode="auto">
          <a:xfrm>
            <a:off x="0" y="6742113"/>
            <a:ext cx="9144000" cy="115887"/>
          </a:xfrm>
          <a:prstGeom prst="rect">
            <a:avLst/>
          </a:prstGeom>
          <a:noFill/>
          <a:ln w="9525">
            <a:noFill/>
            <a:miter lim="800000"/>
            <a:headEnd/>
            <a:tailEnd/>
          </a:ln>
        </p:spPr>
      </p:pic>
      <p:grpSp>
        <p:nvGrpSpPr>
          <p:cNvPr id="9222" name="Group 7"/>
          <p:cNvGrpSpPr>
            <a:grpSpLocks/>
          </p:cNvGrpSpPr>
          <p:nvPr/>
        </p:nvGrpSpPr>
        <p:grpSpPr bwMode="auto">
          <a:xfrm>
            <a:off x="395288" y="188913"/>
            <a:ext cx="1584325" cy="304800"/>
            <a:chOff x="249" y="119"/>
            <a:chExt cx="908" cy="192"/>
          </a:xfrm>
        </p:grpSpPr>
        <p:sp>
          <p:nvSpPr>
            <p:cNvPr id="9223" name="AutoShape 8"/>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9224" name="Text Box 9"/>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2-A</a:t>
              </a:r>
            </a:p>
          </p:txBody>
        </p:sp>
      </p:grpSp>
      <p:pic>
        <p:nvPicPr>
          <p:cNvPr id="9" name="Picture 16"/>
          <p:cNvPicPr>
            <a:picLocks noChangeAspect="1" noChangeArrowheads="1"/>
          </p:cNvPicPr>
          <p:nvPr/>
        </p:nvPicPr>
        <p:blipFill>
          <a:blip r:embed="rId5" cstate="print"/>
          <a:srcRect/>
          <a:stretch>
            <a:fillRect/>
          </a:stretch>
        </p:blipFill>
        <p:spPr bwMode="auto">
          <a:xfrm>
            <a:off x="395536" y="908720"/>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771775" y="1989138"/>
            <a:ext cx="4248150" cy="1187450"/>
          </a:xfrm>
          <a:prstGeom prst="rect">
            <a:avLst/>
          </a:prstGeom>
          <a:noFill/>
          <a:ln w="9525">
            <a:noFill/>
            <a:miter lim="800000"/>
            <a:headEnd/>
            <a:tailEnd/>
          </a:ln>
          <a:effectLst/>
        </p:spPr>
        <p:txBody>
          <a:bodyPr>
            <a:spAutoFit/>
          </a:bodyPr>
          <a:lstStyle/>
          <a:p>
            <a:r>
              <a:rPr lang="en-US" altLang="ja-JP" sz="2400"/>
              <a:t>ลักษณะงาน: งานในสานักงาน </a:t>
            </a:r>
          </a:p>
          <a:p>
            <a:r>
              <a:rPr lang="en-US" altLang="ja-JP" sz="2400"/>
              <a:t>ระยะเวลาทางาน: 6 ชั่วโมงต่อวัน </a:t>
            </a:r>
          </a:p>
          <a:p>
            <a:r>
              <a:rPr lang="en-US" altLang="ja-JP" sz="2400"/>
              <a:t>ค่าจ้าง: 550 บาท 	</a:t>
            </a:r>
          </a:p>
        </p:txBody>
      </p:sp>
      <p:sp>
        <p:nvSpPr>
          <p:cNvPr id="10243" name="Rectangle 5"/>
          <p:cNvSpPr>
            <a:spLocks noChangeArrowheads="1"/>
          </p:cNvSpPr>
          <p:nvPr/>
        </p:nvSpPr>
        <p:spPr bwMode="auto">
          <a:xfrm>
            <a:off x="2700338" y="3644900"/>
            <a:ext cx="4608512" cy="1187450"/>
          </a:xfrm>
          <a:prstGeom prst="rect">
            <a:avLst/>
          </a:prstGeom>
          <a:noFill/>
          <a:ln w="9525">
            <a:noFill/>
            <a:miter lim="800000"/>
            <a:headEnd/>
            <a:tailEnd/>
          </a:ln>
          <a:effectLst/>
        </p:spPr>
        <p:txBody>
          <a:bodyPr>
            <a:spAutoFit/>
          </a:bodyPr>
          <a:lstStyle/>
          <a:p>
            <a:r>
              <a:rPr lang="en-US" altLang="ja-JP" sz="2400"/>
              <a:t>ลักษณะงาน: งานในสานักงาน </a:t>
            </a:r>
          </a:p>
          <a:p>
            <a:r>
              <a:rPr lang="en-US" altLang="ja-JP" sz="2400"/>
              <a:t>ระยะเวลาทางาน: 10 ชั่วโมงต่อวัน </a:t>
            </a:r>
          </a:p>
          <a:p>
            <a:r>
              <a:rPr lang="en-US" altLang="ja-JP" sz="2400"/>
              <a:t>ค่าจ้าง: 250 บาท 	</a:t>
            </a:r>
          </a:p>
        </p:txBody>
      </p:sp>
      <p:sp>
        <p:nvSpPr>
          <p:cNvPr id="10244" name="Rectangle 6"/>
          <p:cNvSpPr>
            <a:spLocks noChangeArrowheads="1"/>
          </p:cNvSpPr>
          <p:nvPr/>
        </p:nvSpPr>
        <p:spPr bwMode="auto">
          <a:xfrm>
            <a:off x="2700338" y="5229225"/>
            <a:ext cx="4537075" cy="1462088"/>
          </a:xfrm>
          <a:prstGeom prst="rect">
            <a:avLst/>
          </a:prstGeom>
          <a:noFill/>
          <a:ln w="9525">
            <a:noFill/>
            <a:miter lim="800000"/>
            <a:headEnd/>
            <a:tailEnd/>
          </a:ln>
          <a:effectLst/>
        </p:spPr>
        <p:txBody>
          <a:bodyPr>
            <a:spAutoFit/>
          </a:bodyPr>
          <a:lstStyle/>
          <a:p>
            <a:r>
              <a:rPr lang="en-US" altLang="ja-JP" sz="2400"/>
              <a:t>ลักษณะงาน: พนักงานเสิร์ฟ </a:t>
            </a:r>
          </a:p>
          <a:p>
            <a:r>
              <a:rPr lang="en-US" altLang="ja-JP" sz="2400"/>
              <a:t>ระยะเวลาทางาน: 8 ชั่วโมงต่อวัน </a:t>
            </a:r>
          </a:p>
          <a:p>
            <a:r>
              <a:rPr lang="en-US" altLang="ja-JP" sz="2400"/>
              <a:t>ระยะทาง: 500 เมตรจากสถานี</a:t>
            </a:r>
            <a:r>
              <a:rPr lang="en-US" altLang="ja-JP"/>
              <a:t> 	</a:t>
            </a:r>
          </a:p>
        </p:txBody>
      </p:sp>
      <p:sp>
        <p:nvSpPr>
          <p:cNvPr id="10245" name="Text Box 7"/>
          <p:cNvSpPr txBox="1">
            <a:spLocks noChangeArrowheads="1"/>
          </p:cNvSpPr>
          <p:nvPr/>
        </p:nvSpPr>
        <p:spPr bwMode="auto">
          <a:xfrm>
            <a:off x="1835150" y="227647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A</a:t>
            </a:r>
          </a:p>
        </p:txBody>
      </p:sp>
      <p:sp>
        <p:nvSpPr>
          <p:cNvPr id="10246" name="Text Box 8"/>
          <p:cNvSpPr txBox="1">
            <a:spLocks noChangeArrowheads="1"/>
          </p:cNvSpPr>
          <p:nvPr/>
        </p:nvSpPr>
        <p:spPr bwMode="auto">
          <a:xfrm>
            <a:off x="1835150" y="4005263"/>
            <a:ext cx="431800" cy="579437"/>
          </a:xfrm>
          <a:prstGeom prst="rect">
            <a:avLst/>
          </a:prstGeom>
          <a:noFill/>
          <a:ln w="9525">
            <a:noFill/>
            <a:miter lim="800000"/>
            <a:headEnd/>
            <a:tailEnd/>
          </a:ln>
          <a:effectLst/>
        </p:spPr>
        <p:txBody>
          <a:bodyPr>
            <a:spAutoFit/>
          </a:bodyPr>
          <a:lstStyle/>
          <a:p>
            <a:pPr>
              <a:spcBef>
                <a:spcPct val="50000"/>
              </a:spcBef>
            </a:pPr>
            <a:r>
              <a:rPr lang="en-US" altLang="ja-JP" sz="3200" b="1"/>
              <a:t>B</a:t>
            </a:r>
          </a:p>
        </p:txBody>
      </p:sp>
      <p:sp>
        <p:nvSpPr>
          <p:cNvPr id="10247" name="Text Box 9"/>
          <p:cNvSpPr txBox="1">
            <a:spLocks noChangeArrowheads="1"/>
          </p:cNvSpPr>
          <p:nvPr/>
        </p:nvSpPr>
        <p:spPr bwMode="auto">
          <a:xfrm>
            <a:off x="1835150" y="5661025"/>
            <a:ext cx="431800" cy="579438"/>
          </a:xfrm>
          <a:prstGeom prst="rect">
            <a:avLst/>
          </a:prstGeom>
          <a:noFill/>
          <a:ln w="9525">
            <a:noFill/>
            <a:miter lim="800000"/>
            <a:headEnd/>
            <a:tailEnd/>
          </a:ln>
          <a:effectLst/>
        </p:spPr>
        <p:txBody>
          <a:bodyPr>
            <a:spAutoFit/>
          </a:bodyPr>
          <a:lstStyle/>
          <a:p>
            <a:pPr>
              <a:spcBef>
                <a:spcPct val="50000"/>
              </a:spcBef>
            </a:pPr>
            <a:r>
              <a:rPr lang="en-US" altLang="ja-JP" sz="3200" b="1"/>
              <a:t>C</a:t>
            </a:r>
          </a:p>
        </p:txBody>
      </p:sp>
      <p:sp>
        <p:nvSpPr>
          <p:cNvPr id="10248" name="Rectangle 10"/>
          <p:cNvSpPr>
            <a:spLocks noChangeArrowheads="1"/>
          </p:cNvSpPr>
          <p:nvPr/>
        </p:nvSpPr>
        <p:spPr bwMode="auto">
          <a:xfrm>
            <a:off x="1619250" y="191611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49" name="Rectangle 11"/>
          <p:cNvSpPr>
            <a:spLocks noChangeArrowheads="1"/>
          </p:cNvSpPr>
          <p:nvPr/>
        </p:nvSpPr>
        <p:spPr bwMode="auto">
          <a:xfrm>
            <a:off x="1619250" y="3573463"/>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0" name="Rectangle 12"/>
          <p:cNvSpPr>
            <a:spLocks noChangeArrowheads="1"/>
          </p:cNvSpPr>
          <p:nvPr/>
        </p:nvSpPr>
        <p:spPr bwMode="auto">
          <a:xfrm>
            <a:off x="1619250" y="5229225"/>
            <a:ext cx="6048375" cy="1295400"/>
          </a:xfrm>
          <a:prstGeom prst="rect">
            <a:avLst/>
          </a:prstGeom>
          <a:solidFill>
            <a:schemeClr val="accent1">
              <a:alpha val="0"/>
            </a:schemeClr>
          </a:solidFill>
          <a:ln w="9525">
            <a:solidFill>
              <a:schemeClr val="tx1"/>
            </a:solidFill>
            <a:miter lim="800000"/>
            <a:headEnd/>
            <a:tailEnd/>
          </a:ln>
          <a:effectLst/>
        </p:spPr>
        <p:txBody>
          <a:bodyPr wrap="none" anchor="ctr"/>
          <a:lstStyle/>
          <a:p>
            <a:endParaRPr lang="ja-JP" altLang="en-US"/>
          </a:p>
        </p:txBody>
      </p:sp>
      <p:sp>
        <p:nvSpPr>
          <p:cNvPr id="10251" name="Line 13"/>
          <p:cNvSpPr>
            <a:spLocks noChangeShapeType="1"/>
          </p:cNvSpPr>
          <p:nvPr/>
        </p:nvSpPr>
        <p:spPr bwMode="auto">
          <a:xfrm>
            <a:off x="2484438" y="1916113"/>
            <a:ext cx="0" cy="1295400"/>
          </a:xfrm>
          <a:prstGeom prst="line">
            <a:avLst/>
          </a:prstGeom>
          <a:noFill/>
          <a:ln w="9525">
            <a:solidFill>
              <a:schemeClr val="tx1"/>
            </a:solidFill>
            <a:round/>
            <a:headEnd/>
            <a:tailEnd/>
          </a:ln>
          <a:effectLst/>
        </p:spPr>
        <p:txBody>
          <a:bodyPr/>
          <a:lstStyle/>
          <a:p>
            <a:endParaRPr lang="ja-JP" altLang="en-US"/>
          </a:p>
        </p:txBody>
      </p:sp>
      <p:sp>
        <p:nvSpPr>
          <p:cNvPr id="10252" name="Line 15"/>
          <p:cNvSpPr>
            <a:spLocks noChangeShapeType="1"/>
          </p:cNvSpPr>
          <p:nvPr/>
        </p:nvSpPr>
        <p:spPr bwMode="auto">
          <a:xfrm>
            <a:off x="2484438" y="3573463"/>
            <a:ext cx="0" cy="1295400"/>
          </a:xfrm>
          <a:prstGeom prst="line">
            <a:avLst/>
          </a:prstGeom>
          <a:noFill/>
          <a:ln w="9525">
            <a:solidFill>
              <a:schemeClr val="tx1"/>
            </a:solidFill>
            <a:round/>
            <a:headEnd/>
            <a:tailEnd/>
          </a:ln>
          <a:effectLst/>
        </p:spPr>
        <p:txBody>
          <a:bodyPr/>
          <a:lstStyle/>
          <a:p>
            <a:endParaRPr lang="ja-JP" altLang="en-US"/>
          </a:p>
        </p:txBody>
      </p:sp>
      <p:sp>
        <p:nvSpPr>
          <p:cNvPr id="10253" name="Line 16"/>
          <p:cNvSpPr>
            <a:spLocks noChangeShapeType="1"/>
          </p:cNvSpPr>
          <p:nvPr/>
        </p:nvSpPr>
        <p:spPr bwMode="auto">
          <a:xfrm>
            <a:off x="2484438" y="5229225"/>
            <a:ext cx="0" cy="1295400"/>
          </a:xfrm>
          <a:prstGeom prst="line">
            <a:avLst/>
          </a:prstGeom>
          <a:noFill/>
          <a:ln w="9525">
            <a:solidFill>
              <a:schemeClr val="tx1"/>
            </a:solidFill>
            <a:round/>
            <a:headEnd/>
            <a:tailEnd/>
          </a:ln>
          <a:effectLst/>
        </p:spPr>
        <p:txBody>
          <a:bodyPr/>
          <a:lstStyle/>
          <a:p>
            <a:endParaRPr lang="ja-JP" altLang="en-US"/>
          </a:p>
        </p:txBody>
      </p:sp>
      <p:sp>
        <p:nvSpPr>
          <p:cNvPr id="10254" name="Rectangle 19"/>
          <p:cNvSpPr>
            <a:spLocks noGrp="1" noChangeArrowheads="1"/>
          </p:cNvSpPr>
          <p:nvPr>
            <p:ph type="title"/>
          </p:nvPr>
        </p:nvSpPr>
        <p:spPr/>
        <p:txBody>
          <a:bodyPr/>
          <a:lstStyle/>
          <a:p>
            <a:pPr eaLnBrk="1" hangingPunct="1"/>
            <a:r>
              <a:rPr lang="ja-JP" altLang="en-US" sz="3200" dirty="0" smtClean="0">
                <a:latin typeface="HGP創英角ｺﾞｼｯｸUB" pitchFamily="50" charset="-128"/>
                <a:ea typeface="HGP創英角ｺﾞｼｯｸUB" pitchFamily="50" charset="-128"/>
              </a:rPr>
              <a:t>読み書きができないと</a:t>
            </a:r>
            <a:r>
              <a:rPr lang="en-US" altLang="ja-JP" sz="3200" dirty="0" smtClean="0">
                <a:latin typeface="HGP創英角ｺﾞｼｯｸUB" pitchFamily="50" charset="-128"/>
                <a:ea typeface="HGP創英角ｺﾞｼｯｸUB" pitchFamily="50" charset="-128"/>
              </a:rPr>
              <a:t>…</a:t>
            </a:r>
            <a:r>
              <a:rPr lang="ja-JP" altLang="en-US" sz="3200" dirty="0" smtClean="0">
                <a:latin typeface="HGP創英角ｺﾞｼｯｸUB" pitchFamily="50" charset="-128"/>
                <a:ea typeface="HGP創英角ｺﾞｼｯｸUB" pitchFamily="50" charset="-128"/>
              </a:rPr>
              <a:t/>
            </a:r>
            <a:br>
              <a:rPr lang="ja-JP" altLang="en-US" sz="3200" dirty="0" smtClean="0">
                <a:latin typeface="HGP創英角ｺﾞｼｯｸUB" pitchFamily="50" charset="-128"/>
                <a:ea typeface="HGP創英角ｺﾞｼｯｸUB" pitchFamily="50" charset="-128"/>
              </a:rPr>
            </a:br>
            <a:r>
              <a:rPr lang="ja-JP" altLang="en-US" sz="3200" dirty="0" smtClean="0">
                <a:latin typeface="HGP創英角ｺﾞｼｯｸUB" pitchFamily="50" charset="-128"/>
                <a:ea typeface="HGP創英角ｺﾞｼｯｸUB" pitchFamily="50" charset="-128"/>
              </a:rPr>
              <a:t>どんなことができないと思いますか？</a:t>
            </a:r>
          </a:p>
        </p:txBody>
      </p:sp>
      <p:pic>
        <p:nvPicPr>
          <p:cNvPr id="10255" name="Picture 10"/>
          <p:cNvPicPr>
            <a:picLocks noChangeAspect="1" noChangeArrowheads="1"/>
          </p:cNvPicPr>
          <p:nvPr/>
        </p:nvPicPr>
        <p:blipFill>
          <a:blip r:embed="rId3" cstate="print"/>
          <a:srcRect r="27" b="1808"/>
          <a:stretch>
            <a:fillRect/>
          </a:stretch>
        </p:blipFill>
        <p:spPr bwMode="auto">
          <a:xfrm>
            <a:off x="0" y="6742113"/>
            <a:ext cx="9144000" cy="115887"/>
          </a:xfrm>
          <a:prstGeom prst="rect">
            <a:avLst/>
          </a:prstGeom>
          <a:noFill/>
          <a:ln w="9525">
            <a:noFill/>
            <a:miter lim="800000"/>
            <a:headEnd/>
            <a:tailEnd/>
          </a:ln>
        </p:spPr>
      </p:pic>
      <p:grpSp>
        <p:nvGrpSpPr>
          <p:cNvPr id="10256" name="Group 22"/>
          <p:cNvGrpSpPr>
            <a:grpSpLocks/>
          </p:cNvGrpSpPr>
          <p:nvPr/>
        </p:nvGrpSpPr>
        <p:grpSpPr bwMode="auto">
          <a:xfrm>
            <a:off x="395288" y="188913"/>
            <a:ext cx="1584325" cy="304800"/>
            <a:chOff x="249" y="119"/>
            <a:chExt cx="908" cy="192"/>
          </a:xfrm>
        </p:grpSpPr>
        <p:sp>
          <p:nvSpPr>
            <p:cNvPr id="10257" name="AutoShape 23"/>
            <p:cNvSpPr>
              <a:spLocks noChangeArrowheads="1"/>
            </p:cNvSpPr>
            <p:nvPr/>
          </p:nvSpPr>
          <p:spPr bwMode="auto">
            <a:xfrm>
              <a:off x="249" y="119"/>
              <a:ext cx="907" cy="181"/>
            </a:xfrm>
            <a:prstGeom prst="roundRect">
              <a:avLst>
                <a:gd name="adj" fmla="val 16667"/>
              </a:avLst>
            </a:prstGeom>
            <a:solidFill>
              <a:schemeClr val="accent1">
                <a:alpha val="0"/>
              </a:schemeClr>
            </a:solidFill>
            <a:ln w="9525">
              <a:solidFill>
                <a:schemeClr val="tx1"/>
              </a:solidFill>
              <a:round/>
              <a:headEnd/>
              <a:tailEnd/>
            </a:ln>
            <a:effectLst/>
          </p:spPr>
          <p:txBody>
            <a:bodyPr wrap="none" anchor="ctr"/>
            <a:lstStyle/>
            <a:p>
              <a:endParaRPr lang="ja-JP" altLang="en-US"/>
            </a:p>
          </p:txBody>
        </p:sp>
        <p:sp>
          <p:nvSpPr>
            <p:cNvPr id="10258" name="Text Box 24"/>
            <p:cNvSpPr txBox="1">
              <a:spLocks noChangeArrowheads="1"/>
            </p:cNvSpPr>
            <p:nvPr/>
          </p:nvSpPr>
          <p:spPr bwMode="auto">
            <a:xfrm>
              <a:off x="295" y="119"/>
              <a:ext cx="862" cy="192"/>
            </a:xfrm>
            <a:prstGeom prst="rect">
              <a:avLst/>
            </a:prstGeom>
            <a:noFill/>
            <a:ln w="9525">
              <a:noFill/>
              <a:miter lim="800000"/>
              <a:headEnd/>
              <a:tailEnd/>
            </a:ln>
            <a:effectLst/>
          </p:spPr>
          <p:txBody>
            <a:bodyPr>
              <a:spAutoFit/>
            </a:bodyPr>
            <a:lstStyle/>
            <a:p>
              <a:pPr>
                <a:spcBef>
                  <a:spcPct val="50000"/>
                </a:spcBef>
              </a:pPr>
              <a:r>
                <a:rPr lang="ja-JP" altLang="en-US" sz="1400">
                  <a:solidFill>
                    <a:schemeClr val="bg2"/>
                  </a:solidFill>
                </a:rPr>
                <a:t>アクティビティ</a:t>
              </a:r>
              <a:r>
                <a:rPr lang="en-US" altLang="ja-JP" sz="1400">
                  <a:solidFill>
                    <a:schemeClr val="bg2"/>
                  </a:solidFill>
                </a:rPr>
                <a:t>2-A</a:t>
              </a:r>
            </a:p>
          </p:txBody>
        </p:sp>
      </p:grpSp>
      <p:pic>
        <p:nvPicPr>
          <p:cNvPr id="19" name="Picture 16"/>
          <p:cNvPicPr>
            <a:picLocks noChangeAspect="1" noChangeArrowheads="1"/>
          </p:cNvPicPr>
          <p:nvPr/>
        </p:nvPicPr>
        <p:blipFill>
          <a:blip r:embed="rId4" cstate="print"/>
          <a:srcRect/>
          <a:stretch>
            <a:fillRect/>
          </a:stretch>
        </p:blipFill>
        <p:spPr bwMode="auto">
          <a:xfrm>
            <a:off x="395536" y="908720"/>
            <a:ext cx="678636" cy="1001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4192</Words>
  <Application>Microsoft Office PowerPoint</Application>
  <PresentationFormat>画面に合わせる (4:3)</PresentationFormat>
  <Paragraphs>431</Paragraphs>
  <Slides>25</Slides>
  <Notes>23</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標準デザイン</vt:lpstr>
      <vt:lpstr>スライド 1</vt:lpstr>
      <vt:lpstr>世界一大きな授業とは？</vt:lpstr>
      <vt:lpstr>やってみよう！「世界一大きな授業」４択クイズ</vt:lpstr>
      <vt:lpstr>やってみよう！「世界一大きな授業」４択クイズ </vt:lpstr>
      <vt:lpstr>やってみよう！「世界一大きな授業」クイズ </vt:lpstr>
      <vt:lpstr>やってみよう！「世界一大きな授業」４択クイズ </vt:lpstr>
      <vt:lpstr>やってみよう！「世界一大きな授業」４択クイズ </vt:lpstr>
      <vt:lpstr>文字の読み書きができないと… どんなことがあるでしょう？</vt:lpstr>
      <vt:lpstr>読み書きができないと… どんなことができないと思いますか？</vt:lpstr>
      <vt:lpstr>読み書きができないと… どんなことができないと思いますか？</vt:lpstr>
      <vt:lpstr>クイズ</vt:lpstr>
      <vt:lpstr>スライド 12</vt:lpstr>
      <vt:lpstr>スライド 13</vt:lpstr>
      <vt:lpstr>パキスタンの１６才の女の子  マララ・ユスフザイさんのストーリー </vt:lpstr>
      <vt:lpstr>子どもの問題に子どもが取り組む 日本の子どもたちのストーリー </vt:lpstr>
      <vt:lpstr>マララ・ユスフザイさんの国連本部でのスピーチ </vt:lpstr>
      <vt:lpstr>わたしの気持ちは…</vt:lpstr>
      <vt:lpstr>スライド 18</vt:lpstr>
      <vt:lpstr>スライド 19</vt:lpstr>
      <vt:lpstr>スライド 20</vt:lpstr>
      <vt:lpstr>スライド 21</vt:lpstr>
      <vt:lpstr>スライド 22</vt:lpstr>
      <vt:lpstr>スライド 23</vt:lpstr>
      <vt:lpstr>世界中の子どもが学校に通えるために‥ あなたが「大切だ」と思うことから◇の中にA～Iを記入して、 順番に並び替えてみましょう。</vt:lpstr>
      <vt:lpstr>政策提言してみよう</vt:lpstr>
    </vt:vector>
  </TitlesOfParts>
  <Company>Plan Japan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COMWK071V</dc:creator>
  <cp:lastModifiedBy>dear02</cp:lastModifiedBy>
  <cp:revision>36</cp:revision>
  <dcterms:created xsi:type="dcterms:W3CDTF">2013-04-09T01:11:42Z</dcterms:created>
  <dcterms:modified xsi:type="dcterms:W3CDTF">2014-02-05T08:33:28Z</dcterms:modified>
</cp:coreProperties>
</file>