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258" r:id="rId4"/>
    <p:sldId id="259" r:id="rId5"/>
    <p:sldId id="260" r:id="rId6"/>
    <p:sldId id="261" r:id="rId7"/>
    <p:sldId id="262" r:id="rId8"/>
    <p:sldId id="263" r:id="rId9"/>
    <p:sldId id="264" r:id="rId10"/>
    <p:sldId id="270" r:id="rId11"/>
    <p:sldId id="284" r:id="rId12"/>
    <p:sldId id="265" r:id="rId13"/>
    <p:sldId id="266" r:id="rId14"/>
    <p:sldId id="267" r:id="rId15"/>
    <p:sldId id="289" r:id="rId16"/>
    <p:sldId id="269" r:id="rId17"/>
    <p:sldId id="271" r:id="rId18"/>
    <p:sldId id="272" r:id="rId19"/>
    <p:sldId id="280" r:id="rId20"/>
    <p:sldId id="285" r:id="rId21"/>
    <p:sldId id="287" r:id="rId22"/>
    <p:sldId id="282" r:id="rId23"/>
    <p:sldId id="283" r:id="rId24"/>
    <p:sldId id="288" r:id="rId25"/>
    <p:sldId id="274" r:id="rId26"/>
    <p:sldId id="275" r:id="rId2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59483" autoAdjust="0"/>
  </p:normalViewPr>
  <p:slideViewPr>
    <p:cSldViewPr showGuides="1">
      <p:cViewPr varScale="1">
        <p:scale>
          <a:sx n="63" d="100"/>
          <a:sy n="63" d="100"/>
        </p:scale>
        <p:origin x="-15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Microsoft%20Word%20&#20869;&#12398;&#12464;&#12521;&#1250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Youth literacy rate</c:v>
                </c:pt>
              </c:strCache>
            </c:strRef>
          </c:tx>
          <c:spPr>
            <a:solidFill>
              <a:srgbClr val="0070C0"/>
            </a:solidFill>
          </c:spPr>
          <c:invertIfNegative val="0"/>
          <c:cat>
            <c:strRef>
              <c:f>Sheet1!$A$2:$A$9</c:f>
              <c:strCache>
                <c:ptCount val="8"/>
                <c:pt idx="0">
                  <c:v>Sub-Sahara Africa</c:v>
                </c:pt>
                <c:pt idx="1">
                  <c:v>South Asia/Southeast Asia</c:v>
                </c:pt>
                <c:pt idx="2">
                  <c:v>Middle East </c:v>
                </c:pt>
                <c:pt idx="3">
                  <c:v>Latin America</c:v>
                </c:pt>
                <c:pt idx="4">
                  <c:v>East Asia</c:v>
                </c:pt>
                <c:pt idx="5">
                  <c:v>Central/East Europe</c:v>
                </c:pt>
                <c:pt idx="6">
                  <c:v>Central Asia</c:v>
                </c:pt>
                <c:pt idx="7">
                  <c:v>The World</c:v>
                </c:pt>
              </c:strCache>
            </c:strRef>
          </c:cat>
          <c:val>
            <c:numRef>
              <c:f>Sheet1!$B$2:$B$9</c:f>
              <c:numCache>
                <c:formatCode>0%</c:formatCode>
                <c:ptCount val="8"/>
                <c:pt idx="0">
                  <c:v>0.69</c:v>
                </c:pt>
                <c:pt idx="1">
                  <c:v>0.8</c:v>
                </c:pt>
                <c:pt idx="2">
                  <c:v>0.9</c:v>
                </c:pt>
                <c:pt idx="3">
                  <c:v>0.98</c:v>
                </c:pt>
                <c:pt idx="4">
                  <c:v>0.99</c:v>
                </c:pt>
                <c:pt idx="5">
                  <c:v>1</c:v>
                </c:pt>
                <c:pt idx="6">
                  <c:v>1</c:v>
                </c:pt>
                <c:pt idx="7">
                  <c:v>0.89</c:v>
                </c:pt>
              </c:numCache>
            </c:numRef>
          </c:val>
        </c:ser>
        <c:ser>
          <c:idx val="1"/>
          <c:order val="1"/>
          <c:tx>
            <c:strRef>
              <c:f>Sheet1!$C$1</c:f>
              <c:strCache>
                <c:ptCount val="1"/>
                <c:pt idx="0">
                  <c:v>Adult literacy rate</c:v>
                </c:pt>
              </c:strCache>
            </c:strRef>
          </c:tx>
          <c:spPr>
            <a:solidFill>
              <a:srgbClr val="FF0000"/>
            </a:solidFill>
          </c:spPr>
          <c:invertIfNegative val="0"/>
          <c:cat>
            <c:strRef>
              <c:f>Sheet1!$A$2:$A$9</c:f>
              <c:strCache>
                <c:ptCount val="8"/>
                <c:pt idx="0">
                  <c:v>Sub-Sahara Africa</c:v>
                </c:pt>
                <c:pt idx="1">
                  <c:v>South Asia/Southeast Asia</c:v>
                </c:pt>
                <c:pt idx="2">
                  <c:v>Middle East </c:v>
                </c:pt>
                <c:pt idx="3">
                  <c:v>Latin America</c:v>
                </c:pt>
                <c:pt idx="4">
                  <c:v>East Asia</c:v>
                </c:pt>
                <c:pt idx="5">
                  <c:v>Central/East Europe</c:v>
                </c:pt>
                <c:pt idx="6">
                  <c:v>Central Asia</c:v>
                </c:pt>
                <c:pt idx="7">
                  <c:v>The World</c:v>
                </c:pt>
              </c:strCache>
            </c:strRef>
          </c:cat>
          <c:val>
            <c:numRef>
              <c:f>Sheet1!$C$2:$C$9</c:f>
              <c:numCache>
                <c:formatCode>0%</c:formatCode>
                <c:ptCount val="8"/>
                <c:pt idx="0">
                  <c:v>0.59</c:v>
                </c:pt>
                <c:pt idx="1">
                  <c:v>0.63</c:v>
                </c:pt>
                <c:pt idx="2">
                  <c:v>0.78</c:v>
                </c:pt>
                <c:pt idx="3">
                  <c:v>0.92</c:v>
                </c:pt>
                <c:pt idx="4">
                  <c:v>0.95</c:v>
                </c:pt>
                <c:pt idx="5">
                  <c:v>0.99</c:v>
                </c:pt>
                <c:pt idx="6">
                  <c:v>1</c:v>
                </c:pt>
                <c:pt idx="7">
                  <c:v>0.84</c:v>
                </c:pt>
              </c:numCache>
            </c:numRef>
          </c:val>
        </c:ser>
        <c:dLbls>
          <c:showLegendKey val="0"/>
          <c:showVal val="1"/>
          <c:showCatName val="0"/>
          <c:showSerName val="0"/>
          <c:showPercent val="0"/>
          <c:showBubbleSize val="0"/>
        </c:dLbls>
        <c:gapWidth val="75"/>
        <c:axId val="40936192"/>
        <c:axId val="40937728"/>
      </c:barChart>
      <c:catAx>
        <c:axId val="40936192"/>
        <c:scaling>
          <c:orientation val="minMax"/>
        </c:scaling>
        <c:delete val="0"/>
        <c:axPos val="l"/>
        <c:majorTickMark val="none"/>
        <c:minorTickMark val="none"/>
        <c:tickLblPos val="nextTo"/>
        <c:crossAx val="40937728"/>
        <c:crosses val="autoZero"/>
        <c:auto val="1"/>
        <c:lblAlgn val="ctr"/>
        <c:lblOffset val="100"/>
        <c:noMultiLvlLbl val="0"/>
      </c:catAx>
      <c:valAx>
        <c:axId val="40937728"/>
        <c:scaling>
          <c:orientation val="minMax"/>
          <c:max val="1"/>
        </c:scaling>
        <c:delete val="0"/>
        <c:axPos val="b"/>
        <c:numFmt formatCode="0%" sourceLinked="1"/>
        <c:majorTickMark val="none"/>
        <c:minorTickMark val="none"/>
        <c:tickLblPos val="nextTo"/>
        <c:crossAx val="40936192"/>
        <c:crosses val="autoZero"/>
        <c:crossBetween val="between"/>
      </c:valAx>
    </c:plotArea>
    <c:legend>
      <c:legendPos val="b"/>
      <c:layout>
        <c:manualLayout>
          <c:xMode val="edge"/>
          <c:yMode val="edge"/>
          <c:x val="0.44161518285407908"/>
          <c:y val="0.92019227596550435"/>
          <c:w val="0.53608234350772621"/>
          <c:h val="7.9807682615838968E-2"/>
        </c:manualLayout>
      </c:layout>
      <c:overlay val="0"/>
    </c:legend>
    <c:plotVisOnly val="1"/>
    <c:dispBlanksAs val="gap"/>
    <c:showDLblsOverMax val="0"/>
  </c:chart>
  <c:txPr>
    <a:bodyPr/>
    <a:lstStyle/>
    <a:p>
      <a:pPr>
        <a:defRPr sz="14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800"/>
            </a:pPr>
            <a:r>
              <a:rPr lang="en-US" altLang="ja-JP" sz="1800" dirty="0" smtClean="0"/>
              <a:t>Break</a:t>
            </a:r>
            <a:r>
              <a:rPr lang="en-US" altLang="ja-JP" sz="1800" baseline="0" dirty="0" smtClean="0"/>
              <a:t>down of the ODA for educational sector</a:t>
            </a:r>
            <a:endParaRPr lang="ja-JP" sz="1800" dirty="0"/>
          </a:p>
        </c:rich>
      </c:tx>
      <c:layout>
        <c:manualLayout>
          <c:xMode val="edge"/>
          <c:yMode val="edge"/>
          <c:x val="0.20315724506519925"/>
          <c:y val="6.2464124356552977E-2"/>
        </c:manualLayout>
      </c:layout>
      <c:overlay val="0"/>
    </c:title>
    <c:autoTitleDeleted val="0"/>
    <c:plotArea>
      <c:layout/>
      <c:barChart>
        <c:barDir val="bar"/>
        <c:grouping val="stacked"/>
        <c:varyColors val="0"/>
        <c:ser>
          <c:idx val="0"/>
          <c:order val="0"/>
          <c:tx>
            <c:strRef>
              <c:f>Sheet1!$B$1</c:f>
              <c:strCache>
                <c:ptCount val="1"/>
                <c:pt idx="0">
                  <c:v>基礎教育</c:v>
                </c:pt>
              </c:strCache>
            </c:strRef>
          </c:tx>
          <c:spPr>
            <a:solidFill>
              <a:srgbClr val="FF0000"/>
            </a:solidFill>
          </c:spPr>
          <c:invertIfNegative val="0"/>
          <c:dLbls>
            <c:dLbl>
              <c:idx val="1"/>
              <c:layout/>
              <c:tx>
                <c:rich>
                  <a:bodyPr/>
                  <a:lstStyle/>
                  <a:p>
                    <a:pPr>
                      <a:defRPr sz="1400" b="1">
                        <a:solidFill>
                          <a:schemeClr val="accent3"/>
                        </a:solidFill>
                      </a:defRPr>
                    </a:pPr>
                    <a:r>
                      <a:rPr lang="en-US" altLang="ja-JP" dirty="0" smtClean="0"/>
                      <a:t>Basic</a:t>
                    </a:r>
                    <a:r>
                      <a:rPr lang="en-US" altLang="ja-JP" baseline="0" dirty="0" smtClean="0"/>
                      <a:t> education</a:t>
                    </a:r>
                    <a:r>
                      <a:rPr lang="en-US" altLang="ja-JP" dirty="0" smtClean="0"/>
                      <a:t>, </a:t>
                    </a:r>
                    <a:r>
                      <a:rPr lang="en-US" altLang="ja-JP" dirty="0"/>
                      <a:t>27%</a:t>
                    </a:r>
                    <a:endParaRPr lang="ja-JP" altLang="en-US" dirty="0"/>
                  </a:p>
                </c:rich>
              </c:tx>
              <c:spPr/>
              <c:showLegendKey val="0"/>
              <c:showVal val="1"/>
              <c:showCatName val="0"/>
              <c:showSerName val="1"/>
              <c:showPercent val="0"/>
              <c:showBubbleSize val="0"/>
            </c:dLbl>
            <c:txPr>
              <a:bodyPr/>
              <a:lstStyle/>
              <a:p>
                <a:pPr>
                  <a:defRPr sz="1400" b="1"/>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Sheet1!$B$2:$B$3</c:f>
              <c:numCache>
                <c:formatCode>0%</c:formatCode>
                <c:ptCount val="2"/>
                <c:pt idx="0">
                  <c:v>0.15000000000000022</c:v>
                </c:pt>
                <c:pt idx="1">
                  <c:v>0.27</c:v>
                </c:pt>
              </c:numCache>
            </c:numRef>
          </c:val>
        </c:ser>
        <c:ser>
          <c:idx val="1"/>
          <c:order val="1"/>
          <c:tx>
            <c:strRef>
              <c:f>Sheet1!$C$1</c:f>
              <c:strCache>
                <c:ptCount val="1"/>
                <c:pt idx="0">
                  <c:v>中等教育</c:v>
                </c:pt>
              </c:strCache>
            </c:strRef>
          </c:tx>
          <c:spPr>
            <a:solidFill>
              <a:schemeClr val="accent6"/>
            </a:solidFill>
          </c:spPr>
          <c:invertIfNegative val="0"/>
          <c:dLbls>
            <c:dLbl>
              <c:idx val="1"/>
              <c:layout/>
              <c:tx>
                <c:rich>
                  <a:bodyPr/>
                  <a:lstStyle/>
                  <a:p>
                    <a:r>
                      <a:rPr lang="en-US" altLang="ja-JP" dirty="0" smtClean="0"/>
                      <a:t>Secondary</a:t>
                    </a:r>
                    <a:r>
                      <a:rPr lang="en-US" altLang="ja-JP" baseline="0" dirty="0" smtClean="0"/>
                      <a:t> education</a:t>
                    </a:r>
                    <a:r>
                      <a:rPr lang="en-US" altLang="ja-JP" dirty="0" smtClean="0"/>
                      <a:t>, </a:t>
                    </a:r>
                    <a:r>
                      <a:rPr lang="en-US" altLang="ja-JP" dirty="0"/>
                      <a:t>12%</a:t>
                    </a:r>
                    <a:endParaRPr lang="ja-JP" altLang="en-US" dirty="0"/>
                  </a:p>
                </c:rich>
              </c:tx>
              <c:showLegendKey val="0"/>
              <c:showVal val="1"/>
              <c:showCatName val="0"/>
              <c:showSerName val="1"/>
              <c:showPercent val="0"/>
              <c:showBubbleSize val="0"/>
            </c:dLbl>
            <c:txPr>
              <a:bodyPr/>
              <a:lstStyle/>
              <a:p>
                <a:pPr>
                  <a:defRPr sz="1400" b="1">
                    <a:solidFill>
                      <a:schemeClr val="accent3"/>
                    </a:solidFill>
                  </a:defRPr>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Sheet1!$C$2:$C$3</c:f>
              <c:numCache>
                <c:formatCode>0%</c:formatCode>
                <c:ptCount val="2"/>
                <c:pt idx="0">
                  <c:v>7.0000000000000021E-2</c:v>
                </c:pt>
                <c:pt idx="1">
                  <c:v>0.12000000000000002</c:v>
                </c:pt>
              </c:numCache>
            </c:numRef>
          </c:val>
        </c:ser>
        <c:ser>
          <c:idx val="2"/>
          <c:order val="2"/>
          <c:tx>
            <c:strRef>
              <c:f>Sheet1!$D$1</c:f>
              <c:strCache>
                <c:ptCount val="1"/>
                <c:pt idx="0">
                  <c:v>高等教育</c:v>
                </c:pt>
              </c:strCache>
            </c:strRef>
          </c:tx>
          <c:invertIfNegative val="0"/>
          <c:dLbls>
            <c:dLbl>
              <c:idx val="1"/>
              <c:layout/>
              <c:tx>
                <c:rich>
                  <a:bodyPr/>
                  <a:lstStyle/>
                  <a:p>
                    <a:r>
                      <a:rPr lang="en-US" altLang="ja-JP" dirty="0" smtClean="0"/>
                      <a:t>Higher</a:t>
                    </a:r>
                    <a:r>
                      <a:rPr lang="en-US" altLang="ja-JP" baseline="0" dirty="0" smtClean="0"/>
                      <a:t> education </a:t>
                    </a:r>
                    <a:r>
                      <a:rPr lang="en-US" altLang="ja-JP" dirty="0" smtClean="0"/>
                      <a:t>, </a:t>
                    </a:r>
                    <a:r>
                      <a:rPr lang="en-US" altLang="ja-JP" dirty="0"/>
                      <a:t>34%</a:t>
                    </a:r>
                    <a:endParaRPr lang="ja-JP" altLang="en-US" dirty="0"/>
                  </a:p>
                </c:rich>
              </c:tx>
              <c:showLegendKey val="0"/>
              <c:showVal val="1"/>
              <c:showCatName val="0"/>
              <c:showSerName val="1"/>
              <c:showPercent val="0"/>
              <c:showBubbleSize val="0"/>
            </c:dLbl>
            <c:txPr>
              <a:bodyPr/>
              <a:lstStyle/>
              <a:p>
                <a:pPr>
                  <a:defRPr sz="1400" b="1"/>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Sheet1!$D$2:$D$3</c:f>
              <c:numCache>
                <c:formatCode>0%</c:formatCode>
                <c:ptCount val="2"/>
                <c:pt idx="0">
                  <c:v>0.39000000000000051</c:v>
                </c:pt>
                <c:pt idx="1">
                  <c:v>0.34</c:v>
                </c:pt>
              </c:numCache>
            </c:numRef>
          </c:val>
        </c:ser>
        <c:ser>
          <c:idx val="3"/>
          <c:order val="3"/>
          <c:tx>
            <c:strRef>
              <c:f>Sheet1!$E$1</c:f>
              <c:strCache>
                <c:ptCount val="1"/>
                <c:pt idx="0">
                  <c:v>指定なし</c:v>
                </c:pt>
              </c:strCache>
            </c:strRef>
          </c:tx>
          <c:invertIfNegative val="0"/>
          <c:dLbls>
            <c:dLbl>
              <c:idx val="1"/>
              <c:layout/>
              <c:tx>
                <c:rich>
                  <a:bodyPr/>
                  <a:lstStyle/>
                  <a:p>
                    <a:r>
                      <a:rPr lang="en-US" altLang="ja-JP" dirty="0" smtClean="0"/>
                      <a:t>Not</a:t>
                    </a:r>
                    <a:r>
                      <a:rPr lang="en-US" altLang="ja-JP" baseline="0" dirty="0" smtClean="0"/>
                      <a:t> specified</a:t>
                    </a:r>
                    <a:r>
                      <a:rPr lang="en-US" altLang="ja-JP" dirty="0" smtClean="0"/>
                      <a:t>, </a:t>
                    </a:r>
                    <a:r>
                      <a:rPr lang="en-US" altLang="ja-JP" dirty="0"/>
                      <a:t>27%</a:t>
                    </a:r>
                    <a:endParaRPr lang="ja-JP" altLang="en-US" dirty="0"/>
                  </a:p>
                </c:rich>
              </c:tx>
              <c:showLegendKey val="0"/>
              <c:showVal val="1"/>
              <c:showCatName val="0"/>
              <c:showSerName val="1"/>
              <c:showPercent val="0"/>
              <c:showBubbleSize val="0"/>
            </c:dLbl>
            <c:txPr>
              <a:bodyPr/>
              <a:lstStyle/>
              <a:p>
                <a:pPr>
                  <a:defRPr sz="1400" b="1">
                    <a:solidFill>
                      <a:schemeClr val="accent3"/>
                    </a:solidFill>
                  </a:defRPr>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Sheet1!$E$2:$E$3</c:f>
              <c:numCache>
                <c:formatCode>0%</c:formatCode>
                <c:ptCount val="2"/>
                <c:pt idx="0">
                  <c:v>0.39000000000000051</c:v>
                </c:pt>
                <c:pt idx="1">
                  <c:v>0.27</c:v>
                </c:pt>
              </c:numCache>
            </c:numRef>
          </c:val>
        </c:ser>
        <c:dLbls>
          <c:showLegendKey val="0"/>
          <c:showVal val="0"/>
          <c:showCatName val="0"/>
          <c:showSerName val="0"/>
          <c:showPercent val="0"/>
          <c:showBubbleSize val="0"/>
        </c:dLbls>
        <c:gapWidth val="55"/>
        <c:overlap val="100"/>
        <c:axId val="114699648"/>
        <c:axId val="151873408"/>
      </c:barChart>
      <c:catAx>
        <c:axId val="114699648"/>
        <c:scaling>
          <c:orientation val="minMax"/>
        </c:scaling>
        <c:delete val="0"/>
        <c:axPos val="l"/>
        <c:majorTickMark val="none"/>
        <c:minorTickMark val="none"/>
        <c:tickLblPos val="nextTo"/>
        <c:txPr>
          <a:bodyPr/>
          <a:lstStyle/>
          <a:p>
            <a:pPr>
              <a:defRPr sz="1400" b="1"/>
            </a:pPr>
            <a:endParaRPr lang="ja-JP"/>
          </a:p>
        </c:txPr>
        <c:crossAx val="151873408"/>
        <c:crosses val="autoZero"/>
        <c:auto val="1"/>
        <c:lblAlgn val="ctr"/>
        <c:lblOffset val="100"/>
        <c:noMultiLvlLbl val="0"/>
      </c:catAx>
      <c:valAx>
        <c:axId val="151873408"/>
        <c:scaling>
          <c:orientation val="minMax"/>
          <c:max val="1"/>
        </c:scaling>
        <c:delete val="0"/>
        <c:axPos val="b"/>
        <c:majorGridlines/>
        <c:numFmt formatCode="0%" sourceLinked="1"/>
        <c:majorTickMark val="none"/>
        <c:minorTickMark val="none"/>
        <c:tickLblPos val="nextTo"/>
        <c:txPr>
          <a:bodyPr/>
          <a:lstStyle/>
          <a:p>
            <a:pPr>
              <a:defRPr sz="1400"/>
            </a:pPr>
            <a:endParaRPr lang="ja-JP"/>
          </a:p>
        </c:txPr>
        <c:crossAx val="11469964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68"/>
          <c:y val="3.4530055932553899E-2"/>
        </c:manualLayout>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037560641410194E-3"/>
          <c:y val="1.285686453518047E-3"/>
          <c:w val="0.99109624393585893"/>
          <c:h val="0.87080421016022369"/>
        </c:manualLayout>
      </c:layout>
      <c:barChart>
        <c:barDir val="col"/>
        <c:grouping val="clustered"/>
        <c:varyColors val="0"/>
        <c:ser>
          <c:idx val="0"/>
          <c:order val="0"/>
          <c:invertIfNegative val="0"/>
          <c:cat>
            <c:strRef>
              <c:f>'[Microsoft Word 内のグラフ]Sheet2'!$B$6:$B$17</c:f>
              <c:strCache>
                <c:ptCount val="12"/>
                <c:pt idx="0">
                  <c:v>England</c:v>
                </c:pt>
                <c:pt idx="1">
                  <c:v>Denmark</c:v>
                </c:pt>
                <c:pt idx="2">
                  <c:v>The US</c:v>
                </c:pt>
                <c:pt idx="3">
                  <c:v>Norway</c:v>
                </c:pt>
                <c:pt idx="4">
                  <c:v>Sweden</c:v>
                </c:pt>
                <c:pt idx="5">
                  <c:v>Australia</c:v>
                </c:pt>
                <c:pt idx="6">
                  <c:v>Bellgique</c:v>
                </c:pt>
                <c:pt idx="7">
                  <c:v>Germany</c:v>
                </c:pt>
                <c:pt idx="8">
                  <c:v>Swiss</c:v>
                </c:pt>
                <c:pt idx="9">
                  <c:v>Ireland</c:v>
                </c:pt>
                <c:pt idx="10">
                  <c:v>Finland</c:v>
                </c:pt>
                <c:pt idx="11">
                  <c:v>Japan</c:v>
                </c:pt>
              </c:strCache>
            </c:strRef>
          </c:cat>
          <c:val>
            <c:numRef>
              <c:f>'[Microsoft Word 内のグラフ]Sheet2'!$C$6:$C$17</c:f>
              <c:numCache>
                <c:formatCode>0</c:formatCode>
                <c:ptCount val="12"/>
                <c:pt idx="0">
                  <c:v>132</c:v>
                </c:pt>
                <c:pt idx="1">
                  <c:v>85.41</c:v>
                </c:pt>
                <c:pt idx="2">
                  <c:v>58.5</c:v>
                </c:pt>
                <c:pt idx="3">
                  <c:v>56.297799999999995</c:v>
                </c:pt>
                <c:pt idx="4">
                  <c:v>52.65</c:v>
                </c:pt>
                <c:pt idx="5">
                  <c:v>32.200000000000003</c:v>
                </c:pt>
                <c:pt idx="6">
                  <c:v>11.97</c:v>
                </c:pt>
                <c:pt idx="7">
                  <c:v>9.31</c:v>
                </c:pt>
                <c:pt idx="8">
                  <c:v>8.4239999999999995</c:v>
                </c:pt>
                <c:pt idx="9">
                  <c:v>5.32</c:v>
                </c:pt>
                <c:pt idx="10">
                  <c:v>5.32</c:v>
                </c:pt>
                <c:pt idx="11">
                  <c:v>2.8548</c:v>
                </c:pt>
              </c:numCache>
            </c:numRef>
          </c:val>
        </c:ser>
        <c:dLbls>
          <c:showLegendKey val="0"/>
          <c:showVal val="0"/>
          <c:showCatName val="0"/>
          <c:showSerName val="0"/>
          <c:showPercent val="0"/>
          <c:showBubbleSize val="0"/>
        </c:dLbls>
        <c:gapWidth val="150"/>
        <c:axId val="66124032"/>
        <c:axId val="69025792"/>
      </c:barChart>
      <c:catAx>
        <c:axId val="66124032"/>
        <c:scaling>
          <c:orientation val="minMax"/>
        </c:scaling>
        <c:delete val="0"/>
        <c:axPos val="b"/>
        <c:majorTickMark val="out"/>
        <c:minorTickMark val="none"/>
        <c:tickLblPos val="nextTo"/>
        <c:crossAx val="69025792"/>
        <c:crosses val="autoZero"/>
        <c:auto val="1"/>
        <c:lblAlgn val="ctr"/>
        <c:lblOffset val="100"/>
        <c:noMultiLvlLbl val="0"/>
      </c:catAx>
      <c:valAx>
        <c:axId val="69025792"/>
        <c:scaling>
          <c:orientation val="minMax"/>
        </c:scaling>
        <c:delete val="1"/>
        <c:axPos val="l"/>
        <c:majorGridlines>
          <c:spPr>
            <a:ln>
              <a:noFill/>
            </a:ln>
          </c:spPr>
        </c:majorGridlines>
        <c:numFmt formatCode="0" sourceLinked="1"/>
        <c:majorTickMark val="out"/>
        <c:minorTickMark val="none"/>
        <c:tickLblPos val="nextTo"/>
        <c:crossAx val="66124032"/>
        <c:crosses val="autoZero"/>
        <c:crossBetween val="between"/>
      </c:valAx>
      <c:spPr>
        <a:ln>
          <a:noFill/>
        </a:ln>
      </c:spPr>
    </c:plotArea>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0.13008</cdr:x>
      <cdr:y>0.14083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90476" cy="28571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0.00491</cdr:y>
    </cdr:from>
    <cdr:to>
      <cdr:x>1</cdr:x>
      <cdr:y>1</cdr:y>
    </cdr:to>
    <cdr:sp macro="" textlink="">
      <cdr:nvSpPr>
        <cdr:cNvPr id="2" name="テキスト ボックス 12"/>
        <cdr:cNvSpPr txBox="1"/>
      </cdr:nvSpPr>
      <cdr:spPr>
        <a:xfrm xmlns:a="http://schemas.openxmlformats.org/drawingml/2006/main">
          <a:off x="0" y="617922"/>
          <a:ext cx="8424936" cy="4585871"/>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xmlns:a="http://schemas.openxmlformats.org/drawingml/2006/main">
          <a:pPr algn="ctr">
            <a:defRPr/>
          </a:pPr>
          <a:r>
            <a:rPr lang="en-US" altLang="ja-JP" sz="2800" dirty="0" smtClean="0">
              <a:ea typeface="ＭＳ Ｐゴシック" pitchFamily="50" charset="-128"/>
            </a:rPr>
            <a:t>JNNE, Japanese NGO Network, which is working for education strongly urges the Japanese government to:</a:t>
          </a:r>
          <a:endParaRPr lang="ja-JP" altLang="ja-JP" sz="2800" dirty="0" smtClean="0">
            <a:ea typeface="ＭＳ Ｐゴシック" pitchFamily="50" charset="-128"/>
          </a:endParaRPr>
        </a:p>
        <a:p xmlns:a="http://schemas.openxmlformats.org/drawingml/2006/main">
          <a:pPr>
            <a:defRPr/>
          </a:pPr>
          <a:r>
            <a:rPr lang="en-US" altLang="ja-JP" sz="2800" dirty="0"/>
            <a:t/>
          </a:r>
          <a:br>
            <a:rPr lang="en-US" altLang="ja-JP" sz="2800" dirty="0"/>
          </a:br>
          <a:r>
            <a:rPr lang="en-US" altLang="ja-JP" sz="2800" dirty="0" smtClean="0"/>
            <a:t>1.  Increase allocation of ODA to basic education.</a:t>
          </a:r>
          <a:endParaRPr lang="en-US" altLang="ja-JP" sz="2800" dirty="0">
            <a:ea typeface="ＭＳ Ｐゴシック" pitchFamily="50" charset="-128"/>
          </a:endParaRPr>
        </a:p>
        <a:p xmlns:a="http://schemas.openxmlformats.org/drawingml/2006/main">
          <a:pPr marL="457200" indent="-457200">
            <a:buAutoNum type="arabicPeriod" startAt="2"/>
            <a:defRPr/>
          </a:pPr>
          <a:r>
            <a:rPr lang="en-US" altLang="ja-JP" sz="2800" dirty="0" smtClean="0">
              <a:ea typeface="ＭＳ Ｐゴシック" pitchFamily="50" charset="-128"/>
            </a:rPr>
            <a:t>Prioritize low income countries and fragile states.</a:t>
          </a:r>
        </a:p>
        <a:p xmlns:a="http://schemas.openxmlformats.org/drawingml/2006/main">
          <a:pPr marL="457200" indent="-457200">
            <a:buAutoNum type="arabicPeriod" startAt="2"/>
            <a:defRPr/>
          </a:pPr>
          <a:r>
            <a:rPr lang="en-US" altLang="ja-JP" sz="2800" dirty="0" smtClean="0">
              <a:ea typeface="ＭＳ Ｐゴシック" pitchFamily="50" charset="-128"/>
            </a:rPr>
            <a:t>Expand financial support.</a:t>
          </a:r>
          <a:endParaRPr lang="en-US" altLang="ja-JP" sz="2800" dirty="0">
            <a:ea typeface="ＭＳ Ｐゴシック" pitchFamily="50" charset="-128"/>
          </a:endParaRPr>
        </a:p>
        <a:p xmlns:a="http://schemas.openxmlformats.org/drawingml/2006/main">
          <a:pPr marL="457200" indent="-457200">
            <a:buAutoNum type="arabicPeriod" startAt="2"/>
            <a:defRPr/>
          </a:pPr>
          <a:r>
            <a:rPr lang="en-US" altLang="ja-JP" sz="2800" dirty="0" smtClean="0">
              <a:ea typeface="ＭＳ Ｐゴシック" pitchFamily="50" charset="-128"/>
            </a:rPr>
            <a:t>Contribute more to the Global Partnership for Education Fund (GPE fund).</a:t>
          </a:r>
          <a:endParaRPr lang="ja-JP" altLang="ja-JP" sz="2800" dirty="0">
            <a:ea typeface="ＭＳ Ｐゴシック" pitchFamily="50" charset="-128"/>
          </a:endParaRPr>
        </a:p>
        <a:p xmlns:a="http://schemas.openxmlformats.org/drawingml/2006/main">
          <a:pPr>
            <a:defRPr/>
          </a:pPr>
          <a:r>
            <a:rPr lang="en-US" altLang="ja-JP" sz="2800" dirty="0">
              <a:ea typeface="ＭＳ Ｐゴシック" pitchFamily="50" charset="-128"/>
            </a:rPr>
            <a:t> </a:t>
          </a:r>
          <a:endParaRPr lang="ja-JP" altLang="ja-JP" sz="2800" dirty="0">
            <a:ea typeface="ＭＳ Ｐゴシック" pitchFamily="50" charset="-128"/>
          </a:endParaRPr>
        </a:p>
        <a:p xmlns:a="http://schemas.openxmlformats.org/drawingml/2006/main">
          <a:pPr>
            <a:defRPr/>
          </a:pPr>
          <a:r>
            <a:rPr lang="en-US" altLang="ja-JP" sz="1200" dirty="0">
              <a:ea typeface="ＭＳ Ｐゴシック" pitchFamily="50" charset="-128"/>
            </a:rPr>
            <a:t>※</a:t>
          </a:r>
          <a:r>
            <a:rPr lang="en-US" altLang="ja-JP" sz="1200" dirty="0" smtClean="0">
              <a:ea typeface="ＭＳ Ｐゴシック" pitchFamily="50" charset="-128"/>
            </a:rPr>
            <a:t>GPE</a:t>
          </a:r>
          <a:r>
            <a:rPr lang="en-US" altLang="ja-JP" sz="1200" dirty="0">
              <a:ea typeface="ＭＳ Ｐゴシック" pitchFamily="50" charset="-128"/>
            </a:rPr>
            <a:t> </a:t>
          </a:r>
          <a:r>
            <a:rPr lang="en-US" altLang="ja-JP" sz="1200" dirty="0" smtClean="0">
              <a:ea typeface="ＭＳ Ｐゴシック" pitchFamily="50" charset="-128"/>
            </a:rPr>
            <a:t>fund</a:t>
          </a:r>
          <a:r>
            <a:rPr lang="ja-JP" altLang="ja-JP" sz="1200" dirty="0" smtClean="0">
              <a:ea typeface="ＭＳ Ｐゴシック" pitchFamily="50" charset="-128"/>
            </a:rPr>
            <a:t>：</a:t>
          </a:r>
          <a:r>
            <a:rPr lang="en-US" altLang="ja-JP" sz="1200" dirty="0" smtClean="0">
              <a:ea typeface="ＭＳ Ｐゴシック" pitchFamily="50" charset="-128"/>
            </a:rPr>
            <a:t>The multilateral partnership devoted to getting all children in the poorest countries into quality education. </a:t>
          </a:r>
          <a:endParaRPr lang="ja-JP" altLang="ja-JP" sz="1200" dirty="0">
            <a:latin typeface="+mn-lt"/>
            <a:ea typeface="ＭＳ ゴシック" pitchFamily="49"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0.09074</cdr:x>
      <cdr:y>0.04023</cdr:y>
    </cdr:from>
    <cdr:to>
      <cdr:x>0.17967</cdr:x>
      <cdr:y>0.08333</cdr:y>
    </cdr:to>
    <cdr:sp macro="" textlink="">
      <cdr:nvSpPr>
        <cdr:cNvPr id="2" name="テキスト ボックス 1"/>
        <cdr:cNvSpPr txBox="1"/>
      </cdr:nvSpPr>
      <cdr:spPr>
        <a:xfrm xmlns:a="http://schemas.openxmlformats.org/drawingml/2006/main">
          <a:off x="476250" y="133350"/>
          <a:ext cx="466725"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0.01664</cdr:x>
      <cdr:y>0.01449</cdr:y>
    </cdr:from>
    <cdr:to>
      <cdr:x>0.26709</cdr:x>
      <cdr:y>0.07997</cdr:y>
    </cdr:to>
    <cdr:sp macro="" textlink="">
      <cdr:nvSpPr>
        <cdr:cNvPr id="3" name="テキスト ボックス 2"/>
        <cdr:cNvSpPr txBox="1"/>
      </cdr:nvSpPr>
      <cdr:spPr>
        <a:xfrm xmlns:a="http://schemas.openxmlformats.org/drawingml/2006/main">
          <a:off x="143768" y="72008"/>
          <a:ext cx="2164129" cy="325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1.32</a:t>
          </a:r>
          <a:r>
            <a:rPr lang="en-US" altLang="ja-JP" sz="1100" baseline="0" dirty="0"/>
            <a:t> billion yen </a:t>
          </a:r>
          <a:endParaRPr lang="ja-JP" altLang="en-US" sz="1100" dirty="0"/>
        </a:p>
      </cdr:txBody>
    </cdr:sp>
  </cdr:relSizeAnchor>
  <cdr:relSizeAnchor xmlns:cdr="http://schemas.openxmlformats.org/drawingml/2006/chartDrawing">
    <cdr:from>
      <cdr:x>0.92697</cdr:x>
      <cdr:y>0.73397</cdr:y>
    </cdr:from>
    <cdr:to>
      <cdr:x>0.94551</cdr:x>
      <cdr:y>0.80769</cdr:y>
    </cdr:to>
    <cdr:sp macro="" textlink="">
      <cdr:nvSpPr>
        <cdr:cNvPr id="4" name="テキスト ボックス 1"/>
        <cdr:cNvSpPr txBox="1"/>
      </cdr:nvSpPr>
      <cdr:spPr>
        <a:xfrm xmlns:a="http://schemas.openxmlformats.org/drawingml/2006/main">
          <a:off x="5715000" y="2181225"/>
          <a:ext cx="114300" cy="219075"/>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0.16334</cdr:x>
      <cdr:y>0.2702</cdr:y>
    </cdr:from>
    <cdr:to>
      <cdr:x>0.30127</cdr:x>
      <cdr:y>0.32576</cdr:y>
    </cdr:to>
    <cdr:sp macro="" textlink="">
      <cdr:nvSpPr>
        <cdr:cNvPr id="5" name="テキスト ボックス 4"/>
        <cdr:cNvSpPr txBox="1"/>
      </cdr:nvSpPr>
      <cdr:spPr>
        <a:xfrm xmlns:a="http://schemas.openxmlformats.org/drawingml/2006/main">
          <a:off x="857250" y="1019175"/>
          <a:ext cx="7239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0.00968</cdr:x>
      <cdr:y>0.01347</cdr:y>
    </cdr:from>
    <cdr:to>
      <cdr:x>0.14761</cdr:x>
      <cdr:y>0.06902</cdr:y>
    </cdr:to>
    <cdr:sp macro="" textlink="">
      <cdr:nvSpPr>
        <cdr:cNvPr id="6" name="テキスト ボックス 1"/>
        <cdr:cNvSpPr txBox="1"/>
      </cdr:nvSpPr>
      <cdr:spPr>
        <a:xfrm xmlns:a="http://schemas.openxmlformats.org/drawingml/2006/main">
          <a:off x="50800" y="50800"/>
          <a:ext cx="723900" cy="209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a:p>
      </cdr:txBody>
    </cdr:sp>
  </cdr:relSizeAnchor>
  <cdr:relSizeAnchor xmlns:cdr="http://schemas.openxmlformats.org/drawingml/2006/chartDrawing">
    <cdr:from>
      <cdr:x>0.08333</cdr:x>
      <cdr:y>0.27536</cdr:y>
    </cdr:from>
    <cdr:to>
      <cdr:x>0.24867</cdr:x>
      <cdr:y>0.32905</cdr:y>
    </cdr:to>
    <cdr:sp macro="" textlink="">
      <cdr:nvSpPr>
        <cdr:cNvPr id="7" name="テキスト ボックス 6"/>
        <cdr:cNvSpPr txBox="1"/>
      </cdr:nvSpPr>
      <cdr:spPr>
        <a:xfrm xmlns:a="http://schemas.openxmlformats.org/drawingml/2006/main">
          <a:off x="720080" y="1368152"/>
          <a:ext cx="1428690" cy="266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8.5billion</a:t>
          </a:r>
          <a:r>
            <a:rPr lang="en-US" altLang="ja-JP" sz="1100" baseline="0" dirty="0"/>
            <a:t> yen </a:t>
          </a:r>
          <a:endParaRPr lang="ja-JP" altLang="en-US" sz="1100" dirty="0"/>
        </a:p>
      </cdr:txBody>
    </cdr:sp>
  </cdr:relSizeAnchor>
  <cdr:relSizeAnchor xmlns:cdr="http://schemas.openxmlformats.org/drawingml/2006/chartDrawing">
    <cdr:from>
      <cdr:x>0.14167</cdr:x>
      <cdr:y>0.44928</cdr:y>
    </cdr:from>
    <cdr:to>
      <cdr:x>0.3</cdr:x>
      <cdr:y>0.50296</cdr:y>
    </cdr:to>
    <cdr:sp macro="" textlink="">
      <cdr:nvSpPr>
        <cdr:cNvPr id="8" name="テキスト ボックス 7"/>
        <cdr:cNvSpPr txBox="1"/>
      </cdr:nvSpPr>
      <cdr:spPr>
        <a:xfrm xmlns:a="http://schemas.openxmlformats.org/drawingml/2006/main">
          <a:off x="1224137" y="2232248"/>
          <a:ext cx="1368152" cy="266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5.9billion yen</a:t>
          </a:r>
          <a:endParaRPr lang="ja-JP" altLang="en-US" sz="1100" dirty="0"/>
        </a:p>
      </cdr:txBody>
    </cdr:sp>
  </cdr:relSizeAnchor>
  <cdr:relSizeAnchor xmlns:cdr="http://schemas.openxmlformats.org/drawingml/2006/chartDrawing">
    <cdr:from>
      <cdr:x>0.23593</cdr:x>
      <cdr:y>0.45707</cdr:y>
    </cdr:from>
    <cdr:to>
      <cdr:x>0.29946</cdr:x>
      <cdr:y>0.49747</cdr:y>
    </cdr:to>
    <cdr:sp macro="" textlink="">
      <cdr:nvSpPr>
        <cdr:cNvPr id="9" name="テキスト ボックス 8"/>
        <cdr:cNvSpPr txBox="1"/>
      </cdr:nvSpPr>
      <cdr:spPr>
        <a:xfrm xmlns:a="http://schemas.openxmlformats.org/drawingml/2006/main">
          <a:off x="1238250" y="1724025"/>
          <a:ext cx="33337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0.25</cdr:x>
      <cdr:y>0.44928</cdr:y>
    </cdr:from>
    <cdr:to>
      <cdr:x>0.39167</cdr:x>
      <cdr:y>0.51998</cdr:y>
    </cdr:to>
    <cdr:sp macro="" textlink="">
      <cdr:nvSpPr>
        <cdr:cNvPr id="10" name="テキスト ボックス 9"/>
        <cdr:cNvSpPr txBox="1"/>
      </cdr:nvSpPr>
      <cdr:spPr>
        <a:xfrm xmlns:a="http://schemas.openxmlformats.org/drawingml/2006/main">
          <a:off x="2160240" y="2232248"/>
          <a:ext cx="1224136" cy="3512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5.6billion yen</a:t>
          </a:r>
          <a:endParaRPr lang="ja-JP" altLang="en-US" sz="1100" dirty="0"/>
        </a:p>
      </cdr:txBody>
    </cdr:sp>
  </cdr:relSizeAnchor>
  <cdr:relSizeAnchor xmlns:cdr="http://schemas.openxmlformats.org/drawingml/2006/chartDrawing">
    <cdr:from>
      <cdr:x>0.325</cdr:x>
      <cdr:y>0.49275</cdr:y>
    </cdr:from>
    <cdr:to>
      <cdr:x>0.56638</cdr:x>
      <cdr:y>0.56346</cdr:y>
    </cdr:to>
    <cdr:sp macro="" textlink="">
      <cdr:nvSpPr>
        <cdr:cNvPr id="11" name="テキスト ボックス 10"/>
        <cdr:cNvSpPr txBox="1"/>
      </cdr:nvSpPr>
      <cdr:spPr>
        <a:xfrm xmlns:a="http://schemas.openxmlformats.org/drawingml/2006/main">
          <a:off x="2808312" y="2448272"/>
          <a:ext cx="2085755" cy="351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5.3 billion yen</a:t>
          </a:r>
          <a:endParaRPr lang="ja-JP" altLang="en-US" sz="1100" dirty="0"/>
        </a:p>
      </cdr:txBody>
    </cdr:sp>
  </cdr:relSizeAnchor>
  <cdr:relSizeAnchor xmlns:cdr="http://schemas.openxmlformats.org/drawingml/2006/chartDrawing">
    <cdr:from>
      <cdr:x>0.39963</cdr:x>
      <cdr:y>0.6087</cdr:y>
    </cdr:from>
    <cdr:to>
      <cdr:x>0.55833</cdr:x>
      <cdr:y>0.66173</cdr:y>
    </cdr:to>
    <cdr:sp macro="" textlink="">
      <cdr:nvSpPr>
        <cdr:cNvPr id="12" name="テキスト ボックス 11"/>
        <cdr:cNvSpPr txBox="1"/>
      </cdr:nvSpPr>
      <cdr:spPr>
        <a:xfrm xmlns:a="http://schemas.openxmlformats.org/drawingml/2006/main">
          <a:off x="3453191" y="3024336"/>
          <a:ext cx="1371345" cy="2634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3.2billion</a:t>
          </a:r>
          <a:r>
            <a:rPr lang="en-US" altLang="ja-JP" sz="1100" baseline="0" dirty="0"/>
            <a:t> yen</a:t>
          </a:r>
          <a:endParaRPr lang="ja-JP" altLang="en-US" sz="1100" dirty="0"/>
        </a:p>
      </cdr:txBody>
    </cdr:sp>
  </cdr:relSizeAnchor>
  <cdr:relSizeAnchor xmlns:cdr="http://schemas.openxmlformats.org/drawingml/2006/chartDrawing">
    <cdr:from>
      <cdr:x>0.48333</cdr:x>
      <cdr:y>0.71014</cdr:y>
    </cdr:from>
    <cdr:to>
      <cdr:x>0.64167</cdr:x>
      <cdr:y>0.78337</cdr:y>
    </cdr:to>
    <cdr:sp macro="" textlink="">
      <cdr:nvSpPr>
        <cdr:cNvPr id="13" name="テキスト ボックス 12"/>
        <cdr:cNvSpPr txBox="1"/>
      </cdr:nvSpPr>
      <cdr:spPr>
        <a:xfrm xmlns:a="http://schemas.openxmlformats.org/drawingml/2006/main">
          <a:off x="4176464" y="3528392"/>
          <a:ext cx="1368152" cy="3638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1.2</a:t>
          </a:r>
          <a:r>
            <a:rPr lang="en-US" altLang="ja-JP" sz="1000" dirty="0"/>
            <a:t>billion</a:t>
          </a:r>
          <a:r>
            <a:rPr lang="en-US" altLang="ja-JP" sz="1000" baseline="0" dirty="0"/>
            <a:t> yen</a:t>
          </a:r>
          <a:endParaRPr lang="ja-JP" altLang="en-US" sz="1000" dirty="0"/>
        </a:p>
      </cdr:txBody>
    </cdr:sp>
  </cdr:relSizeAnchor>
  <cdr:relSizeAnchor xmlns:cdr="http://schemas.openxmlformats.org/drawingml/2006/chartDrawing">
    <cdr:from>
      <cdr:x>0.55833</cdr:x>
      <cdr:y>0.73913</cdr:y>
    </cdr:from>
    <cdr:to>
      <cdr:x>0.76523</cdr:x>
      <cdr:y>0.80731</cdr:y>
    </cdr:to>
    <cdr:sp macro="" textlink="">
      <cdr:nvSpPr>
        <cdr:cNvPr id="14" name="テキスト ボックス 13"/>
        <cdr:cNvSpPr txBox="1"/>
      </cdr:nvSpPr>
      <cdr:spPr>
        <a:xfrm xmlns:a="http://schemas.openxmlformats.org/drawingml/2006/main">
          <a:off x="4824536" y="3672408"/>
          <a:ext cx="1787815" cy="338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0.9</a:t>
          </a:r>
          <a:r>
            <a:rPr lang="en-US" altLang="ja-JP" sz="1000" dirty="0"/>
            <a:t>billion yen</a:t>
          </a:r>
          <a:endParaRPr lang="ja-JP" altLang="en-US" sz="1000" dirty="0"/>
        </a:p>
      </cdr:txBody>
    </cdr:sp>
  </cdr:relSizeAnchor>
  <cdr:relSizeAnchor xmlns:cdr="http://schemas.openxmlformats.org/drawingml/2006/chartDrawing">
    <cdr:from>
      <cdr:x>0.64167</cdr:x>
      <cdr:y>0.76812</cdr:y>
    </cdr:from>
    <cdr:to>
      <cdr:x>0.80446</cdr:x>
      <cdr:y>0.81777</cdr:y>
    </cdr:to>
    <cdr:sp macro="" textlink="">
      <cdr:nvSpPr>
        <cdr:cNvPr id="15" name="テキスト ボックス 14"/>
        <cdr:cNvSpPr txBox="1"/>
      </cdr:nvSpPr>
      <cdr:spPr>
        <a:xfrm xmlns:a="http://schemas.openxmlformats.org/drawingml/2006/main">
          <a:off x="5544616" y="3816424"/>
          <a:ext cx="1406661" cy="246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0.8</a:t>
          </a:r>
          <a:r>
            <a:rPr lang="en-US" altLang="ja-JP" sz="1000" dirty="0"/>
            <a:t>billion yen</a:t>
          </a:r>
          <a:endParaRPr lang="ja-JP" altLang="en-US" sz="1000" dirty="0"/>
        </a:p>
      </cdr:txBody>
    </cdr:sp>
  </cdr:relSizeAnchor>
  <cdr:relSizeAnchor xmlns:cdr="http://schemas.openxmlformats.org/drawingml/2006/chartDrawing">
    <cdr:from>
      <cdr:x>0.74525</cdr:x>
      <cdr:y>0.78261</cdr:y>
    </cdr:from>
    <cdr:to>
      <cdr:x>0.9696</cdr:x>
      <cdr:y>0.84408</cdr:y>
    </cdr:to>
    <cdr:sp macro="" textlink="">
      <cdr:nvSpPr>
        <cdr:cNvPr id="16" name="テキスト ボックス 15"/>
        <cdr:cNvSpPr txBox="1"/>
      </cdr:nvSpPr>
      <cdr:spPr>
        <a:xfrm xmlns:a="http://schemas.openxmlformats.org/drawingml/2006/main">
          <a:off x="6439655" y="3888432"/>
          <a:ext cx="1938600" cy="305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smtClean="0"/>
            <a:t>0.5</a:t>
          </a:r>
          <a:r>
            <a:rPr lang="en-US" altLang="ja-JP" sz="1000" dirty="0" smtClean="0"/>
            <a:t>billion yen</a:t>
          </a:r>
          <a:endParaRPr lang="ja-JP" altLang="en-US" sz="1000" dirty="0"/>
        </a:p>
      </cdr:txBody>
    </cdr:sp>
  </cdr:relSizeAnchor>
  <cdr:relSizeAnchor xmlns:cdr="http://schemas.openxmlformats.org/drawingml/2006/chartDrawing">
    <cdr:from>
      <cdr:x>0.09074</cdr:x>
      <cdr:y>0.04023</cdr:y>
    </cdr:from>
    <cdr:to>
      <cdr:x>0.17967</cdr:x>
      <cdr:y>0.08333</cdr:y>
    </cdr:to>
    <cdr:sp macro="" textlink="">
      <cdr:nvSpPr>
        <cdr:cNvPr id="17" name="テキスト ボックス 1"/>
        <cdr:cNvSpPr txBox="1"/>
      </cdr:nvSpPr>
      <cdr:spPr>
        <a:xfrm xmlns:a="http://schemas.openxmlformats.org/drawingml/2006/main">
          <a:off x="476250" y="133350"/>
          <a:ext cx="466725"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0.92697</cdr:x>
      <cdr:y>0.73397</cdr:y>
    </cdr:from>
    <cdr:to>
      <cdr:x>0.94551</cdr:x>
      <cdr:y>0.80769</cdr:y>
    </cdr:to>
    <cdr:sp macro="" textlink="">
      <cdr:nvSpPr>
        <cdr:cNvPr id="19" name="テキスト ボックス 1"/>
        <cdr:cNvSpPr txBox="1"/>
      </cdr:nvSpPr>
      <cdr:spPr>
        <a:xfrm xmlns:a="http://schemas.openxmlformats.org/drawingml/2006/main">
          <a:off x="5715000" y="2181225"/>
          <a:ext cx="114300" cy="219075"/>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0.16334</cdr:x>
      <cdr:y>0.2702</cdr:y>
    </cdr:from>
    <cdr:to>
      <cdr:x>0.30127</cdr:x>
      <cdr:y>0.32576</cdr:y>
    </cdr:to>
    <cdr:sp macro="" textlink="">
      <cdr:nvSpPr>
        <cdr:cNvPr id="20" name="テキスト ボックス 4"/>
        <cdr:cNvSpPr txBox="1"/>
      </cdr:nvSpPr>
      <cdr:spPr>
        <a:xfrm xmlns:a="http://schemas.openxmlformats.org/drawingml/2006/main">
          <a:off x="857250" y="1019175"/>
          <a:ext cx="7239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0.00968</cdr:x>
      <cdr:y>0.01347</cdr:y>
    </cdr:from>
    <cdr:to>
      <cdr:x>0.14761</cdr:x>
      <cdr:y>0.06902</cdr:y>
    </cdr:to>
    <cdr:sp macro="" textlink="">
      <cdr:nvSpPr>
        <cdr:cNvPr id="21" name="テキスト ボックス 1"/>
        <cdr:cNvSpPr txBox="1"/>
      </cdr:nvSpPr>
      <cdr:spPr>
        <a:xfrm xmlns:a="http://schemas.openxmlformats.org/drawingml/2006/main">
          <a:off x="50800" y="50800"/>
          <a:ext cx="723900" cy="209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a:p>
      </cdr:txBody>
    </cdr:sp>
  </cdr:relSizeAnchor>
  <cdr:relSizeAnchor xmlns:cdr="http://schemas.openxmlformats.org/drawingml/2006/chartDrawing">
    <cdr:from>
      <cdr:x>0.83311</cdr:x>
      <cdr:y>0.70213</cdr:y>
    </cdr:from>
    <cdr:to>
      <cdr:x>0.93297</cdr:x>
      <cdr:y>0.75177</cdr:y>
    </cdr:to>
    <cdr:sp macro="" textlink="">
      <cdr:nvSpPr>
        <cdr:cNvPr id="22" name="テキスト ボックス 21"/>
        <cdr:cNvSpPr txBox="1"/>
      </cdr:nvSpPr>
      <cdr:spPr>
        <a:xfrm xmlns:a="http://schemas.openxmlformats.org/drawingml/2006/main">
          <a:off x="5800725" y="2828925"/>
          <a:ext cx="69532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0.80833</cdr:x>
      <cdr:y>0.73913</cdr:y>
    </cdr:from>
    <cdr:to>
      <cdr:x>0.99711</cdr:x>
      <cdr:y>0.80769</cdr:y>
    </cdr:to>
    <cdr:sp macro="" textlink="">
      <cdr:nvSpPr>
        <cdr:cNvPr id="23" name="テキスト ボックス 22"/>
        <cdr:cNvSpPr txBox="1"/>
      </cdr:nvSpPr>
      <cdr:spPr>
        <a:xfrm xmlns:a="http://schemas.openxmlformats.org/drawingml/2006/main">
          <a:off x="6984776" y="3672408"/>
          <a:ext cx="1631240" cy="340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ja-JP" sz="1100" dirty="0">
              <a:effectLst/>
              <a:latin typeface="+mn-lt"/>
              <a:ea typeface="+mn-ea"/>
              <a:cs typeface="+mn-cs"/>
            </a:rPr>
            <a:t>0.5</a:t>
          </a:r>
          <a:r>
            <a:rPr lang="en-US" altLang="ja-JP" sz="1000" dirty="0">
              <a:effectLst/>
              <a:latin typeface="+mn-lt"/>
              <a:ea typeface="+mn-ea"/>
              <a:cs typeface="+mn-cs"/>
            </a:rPr>
            <a:t>billion yen</a:t>
          </a:r>
          <a:endParaRPr lang="ja-JP" altLang="ja-JP" sz="1000" dirty="0">
            <a:effectLst/>
          </a:endParaRPr>
        </a:p>
        <a:p xmlns:a="http://schemas.openxmlformats.org/drawingml/2006/main">
          <a:endParaRPr lang="ja-JP" altLang="en-US" sz="1100" dirty="0"/>
        </a:p>
      </cdr:txBody>
    </cdr:sp>
  </cdr:relSizeAnchor>
  <cdr:relSizeAnchor xmlns:cdr="http://schemas.openxmlformats.org/drawingml/2006/chartDrawing">
    <cdr:from>
      <cdr:x>0.83333</cdr:x>
      <cdr:y>0.57971</cdr:y>
    </cdr:from>
    <cdr:to>
      <cdr:x>1</cdr:x>
      <cdr:y>0.66718</cdr:y>
    </cdr:to>
    <cdr:sp macro="" textlink="">
      <cdr:nvSpPr>
        <cdr:cNvPr id="24" name="テキスト ボックス 23"/>
        <cdr:cNvSpPr txBox="1"/>
      </cdr:nvSpPr>
      <cdr:spPr>
        <a:xfrm xmlns:a="http://schemas.openxmlformats.org/drawingml/2006/main">
          <a:off x="7200800" y="2880320"/>
          <a:ext cx="1440160" cy="434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altLang="ja-JP" sz="1400" b="1" dirty="0">
              <a:solidFill>
                <a:srgbClr val="FF0000"/>
              </a:solidFill>
            </a:rPr>
            <a:t>0.3billion</a:t>
          </a:r>
          <a:r>
            <a:rPr lang="en-US" altLang="ja-JP" sz="1400" b="1" baseline="0" dirty="0">
              <a:solidFill>
                <a:srgbClr val="FF0000"/>
              </a:solidFill>
            </a:rPr>
            <a:t> yen</a:t>
          </a:r>
          <a:endParaRPr lang="ja-JP" altLang="en-US" sz="1400" b="1" dirty="0">
            <a:solidFill>
              <a:srgbClr val="FF0000"/>
            </a:solidFill>
          </a:endParaRPr>
        </a:p>
      </cdr:txBody>
    </cdr:sp>
  </cdr:relSizeAnchor>
  <cdr:relSizeAnchor xmlns:cdr="http://schemas.openxmlformats.org/drawingml/2006/chartDrawing">
    <cdr:from>
      <cdr:x>0.94167</cdr:x>
      <cdr:y>0.65217</cdr:y>
    </cdr:from>
    <cdr:to>
      <cdr:x>0.97964</cdr:x>
      <cdr:y>0.84058</cdr:y>
    </cdr:to>
    <cdr:sp macro="" textlink="">
      <cdr:nvSpPr>
        <cdr:cNvPr id="25" name="下矢印 24"/>
        <cdr:cNvSpPr/>
      </cdr:nvSpPr>
      <cdr:spPr>
        <a:xfrm xmlns:a="http://schemas.openxmlformats.org/drawingml/2006/main">
          <a:off x="8136904" y="3240360"/>
          <a:ext cx="328092" cy="936104"/>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BA34C5-D128-4108-8F6B-F18B24DEAE5F}" type="slidenum">
              <a:rPr lang="en-US" altLang="ja-JP"/>
              <a:pPr>
                <a:defRPr/>
              </a:pPr>
              <a:t>‹#›</a:t>
            </a:fld>
            <a:endParaRPr lang="en-US" altLang="ja-JP"/>
          </a:p>
        </p:txBody>
      </p:sp>
    </p:spTree>
    <p:extLst>
      <p:ext uri="{BB962C8B-B14F-4D97-AF65-F5344CB8AC3E}">
        <p14:creationId xmlns:p14="http://schemas.microsoft.com/office/powerpoint/2010/main" val="55715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77A8021-F1BB-4EA9-9DED-8987D1404A1D}" type="slidenum">
              <a:rPr lang="en-US" altLang="ja-JP" smtClean="0"/>
              <a:pPr/>
              <a:t>1</a:t>
            </a:fld>
            <a:endParaRPr lang="en-US" altLang="ja-JP" smtClean="0"/>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756" tIns="45379" rIns="90756" bIns="45379" anchor="b"/>
          <a:lstStyle/>
          <a:p>
            <a:pPr algn="r"/>
            <a:fld id="{099A2781-2598-4E99-9B7B-C8E9B2F9EE60}" type="slidenum">
              <a:rPr lang="en-US" altLang="ja-JP" sz="1200"/>
              <a:pPr algn="r"/>
              <a:t>1</a:t>
            </a:fld>
            <a:endParaRPr lang="en-US" altLang="ja-JP"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0756" tIns="45379" rIns="90756" bIns="45379"/>
          <a:lstStyle/>
          <a:p>
            <a:pPr eaLnBrk="1" hangingPunct="1"/>
            <a:r>
              <a:rPr lang="ja-JP" altLang="en-US" dirty="0" smtClean="0"/>
              <a:t>「これから授業を始めます。」授業のねらいを確認し、世界一大きな授業について説明する。 </a:t>
            </a:r>
          </a:p>
          <a:p>
            <a:pPr eaLnBrk="1" hangingPunct="1"/>
            <a:endParaRPr lang="ja-JP" altLang="en-US" dirty="0" smtClean="0"/>
          </a:p>
          <a:p>
            <a:r>
              <a:rPr kumimoji="1" lang="en-US" altLang="ja-JP" sz="1200" b="1"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■Purpose of this teaching material</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To learn about the educational situation in the world and consider the importance of education.</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To be aware that there are children who are working for a better world and to think about what we can do ourselves.</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To learn about current Japanese educational assistance. </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en-US" altLang="ja-JP" dirty="0" smtClean="0"/>
          </a:p>
          <a:p>
            <a:pPr eaLnBrk="1" hangingPunct="1"/>
            <a:endParaRPr lang="en-US" altLang="ja-JP" dirty="0" smtClean="0"/>
          </a:p>
          <a:p>
            <a:r>
              <a:rPr lang="en-US" altLang="ja-JP" sz="1200" dirty="0" smtClean="0"/>
              <a:t>“Why is it that countries which we call strong" are so powerful in creating wars but are so weak in bringing peace? Why is it that giving guns is so easy but giving books is so hard? Why is it, why is it that making tanks is so easy, but building schools is so hard?”</a:t>
            </a:r>
          </a:p>
          <a:p>
            <a:pPr>
              <a:spcAft>
                <a:spcPts val="0"/>
              </a:spcAft>
            </a:pPr>
            <a:r>
              <a:rPr lang="en-US" altLang="ja-JP" sz="1200" b="1" kern="100" dirty="0" smtClean="0">
                <a:latin typeface="Arial"/>
                <a:ea typeface="ＭＳ ゴシック"/>
                <a:cs typeface="Times New Roman"/>
              </a:rPr>
              <a:t> </a:t>
            </a:r>
            <a:r>
              <a:rPr lang="en-US" altLang="ja-JP" sz="1200" b="1" kern="100" dirty="0" err="1" smtClean="0">
                <a:latin typeface="Arial"/>
                <a:ea typeface="ＭＳ ゴシック"/>
                <a:cs typeface="Times New Roman"/>
              </a:rPr>
              <a:t>Malala’s</a:t>
            </a:r>
            <a:r>
              <a:rPr lang="en-US" altLang="ja-JP" sz="1200" b="1" kern="100" dirty="0" smtClean="0">
                <a:latin typeface="Arial"/>
                <a:ea typeface="ＭＳ ゴシック"/>
                <a:cs typeface="Times New Roman"/>
              </a:rPr>
              <a:t> </a:t>
            </a:r>
            <a:r>
              <a:rPr lang="en-US" altLang="ja-JP" sz="1200" b="1" kern="100" dirty="0" smtClean="0">
                <a:latin typeface="Century"/>
                <a:ea typeface="ＭＳ ゴシック"/>
                <a:cs typeface="Times New Roman"/>
              </a:rPr>
              <a:t>Speech:</a:t>
            </a:r>
            <a:endParaRPr lang="ja-JP" altLang="ja-JP" sz="1100" kern="100" dirty="0" smtClean="0">
              <a:latin typeface="Century"/>
              <a:ea typeface="ＭＳ 明朝"/>
              <a:cs typeface="Century"/>
            </a:endParaRPr>
          </a:p>
          <a:p>
            <a:pPr eaLnBrk="1" hangingPunct="1"/>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11</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kumimoji="1" lang="ja-JP" altLang="ja-JP" sz="1000" b="1" kern="1200" dirty="0" smtClean="0">
                <a:solidFill>
                  <a:schemeClr val="tx1"/>
                </a:solidFill>
                <a:effectLst/>
                <a:latin typeface="Arial" charset="0"/>
                <a:ea typeface="ＭＳ Ｐ明朝" pitchFamily="18" charset="-128"/>
                <a:cs typeface="+mn-cs"/>
              </a:rPr>
              <a:t>■</a:t>
            </a:r>
            <a:r>
              <a:rPr kumimoji="1" lang="en-US" altLang="ja-JP" sz="1000" b="1" kern="1200" dirty="0" smtClean="0">
                <a:solidFill>
                  <a:schemeClr val="tx1"/>
                </a:solidFill>
                <a:effectLst/>
                <a:latin typeface="Arial" charset="0"/>
                <a:ea typeface="ＭＳ Ｐ明朝" pitchFamily="18" charset="-128"/>
                <a:cs typeface="+mn-cs"/>
              </a:rPr>
              <a:t>Commentary: What is literacy?</a:t>
            </a:r>
            <a:endParaRPr kumimoji="1" lang="ja-JP" altLang="ja-JP" sz="1000" kern="1200" dirty="0" smtClean="0">
              <a:solidFill>
                <a:schemeClr val="tx1"/>
              </a:solidFill>
              <a:effectLst/>
              <a:latin typeface="Arial" charset="0"/>
              <a:ea typeface="ＭＳ Ｐ明朝" pitchFamily="18" charset="-128"/>
              <a:cs typeface="+mn-cs"/>
            </a:endParaRPr>
          </a:p>
          <a:p>
            <a:r>
              <a:rPr kumimoji="1" lang="en-US" altLang="ja-JP" sz="1000" b="1" kern="1200" dirty="0" smtClean="0">
                <a:solidFill>
                  <a:schemeClr val="tx1"/>
                </a:solidFill>
                <a:effectLst/>
                <a:latin typeface="Arial" charset="0"/>
                <a:ea typeface="ＭＳ Ｐ明朝" pitchFamily="18" charset="-128"/>
                <a:cs typeface="+mn-cs"/>
              </a:rPr>
              <a:t>What is literacy?</a:t>
            </a:r>
            <a:endParaRPr kumimoji="1" lang="ja-JP" altLang="ja-JP" sz="1000" kern="1200" dirty="0" smtClean="0">
              <a:solidFill>
                <a:schemeClr val="tx1"/>
              </a:solidFill>
              <a:effectLst/>
              <a:latin typeface="Arial"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0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Literacy is the ability to read, write and calculate which are all essential in daily life. Currently, </a:t>
            </a:r>
            <a:r>
              <a:rPr kumimoji="1" lang="en-US" altLang="ja-JP" sz="1200" u="sng" kern="1200" dirty="0" smtClean="0">
                <a:solidFill>
                  <a:schemeClr val="tx1"/>
                </a:solidFill>
                <a:effectLst/>
                <a:latin typeface="Arial" charset="0"/>
                <a:ea typeface="ＭＳ Ｐ明朝" pitchFamily="18" charset="-128"/>
                <a:cs typeface="+mn-cs"/>
              </a:rPr>
              <a:t>780 million adults, which equates to one in six, are illiterate</a:t>
            </a:r>
            <a:r>
              <a:rPr kumimoji="1" lang="en-US" altLang="ja-JP" sz="1200" kern="1200" dirty="0" smtClean="0">
                <a:solidFill>
                  <a:schemeClr val="tx1"/>
                </a:solidFill>
                <a:effectLst/>
                <a:latin typeface="Arial" charset="0"/>
                <a:ea typeface="ＭＳ Ｐ明朝" pitchFamily="18" charset="-128"/>
                <a:cs typeface="+mn-cs"/>
              </a:rPr>
              <a:t>. The number of illiterate students has decreased by 12% since 1990, but only 1% of this decrease has been accomplished since 2000. Particularly, 59% of adults in Sub-Saharan Africa have literacy and 41% of them are illiterate. Moreover, </a:t>
            </a:r>
            <a:r>
              <a:rPr kumimoji="1" lang="en-US" altLang="ja-JP" sz="1200" u="sng" kern="1200" dirty="0" smtClean="0">
                <a:solidFill>
                  <a:schemeClr val="tx1"/>
                </a:solidFill>
                <a:effectLst/>
                <a:latin typeface="Arial" charset="0"/>
                <a:ea typeface="ＭＳ Ｐ明朝" pitchFamily="18" charset="-128"/>
                <a:cs typeface="+mn-cs"/>
              </a:rPr>
              <a:t>60% of illiterate people are women</a:t>
            </a:r>
            <a:r>
              <a:rPr kumimoji="1" lang="en-US" altLang="ja-JP" sz="1200" kern="1200" dirty="0" smtClean="0">
                <a:solidFill>
                  <a:schemeClr val="tx1"/>
                </a:solidFill>
                <a:effectLst/>
                <a:latin typeface="Arial" charset="0"/>
                <a:ea typeface="ＭＳ Ｐ明朝" pitchFamily="18" charset="-128"/>
                <a:cs typeface="+mn-cs"/>
              </a:rPr>
              <a:t>. When you are illiterate, you are not only disadvantaged as you cannot get access to essential information but you also cannot convey your own opinion on documents, which restricts your social rights. As this has negative effects not only to individuals, but also to the development of the country and the region, </a:t>
            </a:r>
            <a:r>
              <a:rPr kumimoji="1" lang="en-US" altLang="ja-JP" sz="1200" u="sng" kern="1200" dirty="0" smtClean="0">
                <a:solidFill>
                  <a:schemeClr val="tx1"/>
                </a:solidFill>
                <a:effectLst/>
                <a:latin typeface="Arial" charset="0"/>
                <a:ea typeface="ＭＳ Ｐ明朝" pitchFamily="18" charset="-128"/>
                <a:cs typeface="+mn-cs"/>
              </a:rPr>
              <a:t>literacy rate is used as a measurement of how much basic education is spread in the country. </a:t>
            </a:r>
            <a:endParaRPr kumimoji="1" lang="ja-JP" altLang="ja-JP" sz="1200" u="sng" kern="1200" dirty="0" smtClean="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12</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50000"/>
              </a:spcBef>
            </a:pPr>
            <a:r>
              <a:rPr lang="en-US" altLang="ja-JP" u="sng" dirty="0" smtClean="0">
                <a:solidFill>
                  <a:schemeClr val="bg2"/>
                </a:solidFill>
              </a:rPr>
              <a:t>Activity</a:t>
            </a:r>
            <a:r>
              <a:rPr lang="en-US" altLang="ja-JP" u="sng" baseline="0" dirty="0" smtClean="0">
                <a:solidFill>
                  <a:schemeClr val="bg2"/>
                </a:solidFill>
              </a:rPr>
              <a:t> </a:t>
            </a:r>
            <a:r>
              <a:rPr lang="en-US" altLang="ja-JP" u="sng" dirty="0" smtClean="0">
                <a:solidFill>
                  <a:schemeClr val="bg2"/>
                </a:solidFill>
              </a:rPr>
              <a:t>2-</a:t>
            </a:r>
            <a:r>
              <a:rPr lang="ja-JP" altLang="en-US" u="sng" dirty="0" smtClean="0">
                <a:solidFill>
                  <a:schemeClr val="bg2"/>
                </a:solidFill>
              </a:rPr>
              <a:t>Ｂ</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Answer</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C</a:t>
            </a:r>
            <a:r>
              <a:rPr kumimoji="1" lang="ja-JP" altLang="ja-JP" sz="1200" kern="1200" dirty="0" err="1"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5 trillion yen</a:t>
            </a:r>
            <a:r>
              <a:rPr kumimoji="1" lang="ja-JP" altLang="ja-JP" sz="1200" kern="1200" dirty="0" smtClean="0">
                <a:solidFill>
                  <a:schemeClr val="tx1"/>
                </a:solidFill>
                <a:effectLst/>
                <a:latin typeface="Arial" charset="0"/>
                <a:ea typeface="ＭＳ Ｐ明朝" pitchFamily="18" charset="-128"/>
                <a:cs typeface="+mn-cs"/>
              </a:rPr>
              <a:t>）</a:t>
            </a:r>
          </a:p>
          <a:p>
            <a:pPr eaLnBrk="1" hangingPunct="1"/>
            <a:endParaRPr lang="en-US" altLang="ja-JP" dirty="0" smtClean="0"/>
          </a:p>
          <a:p>
            <a:r>
              <a:rPr kumimoji="1" lang="en-US" altLang="ja-JP" sz="1200" b="1" kern="1200" dirty="0" smtClean="0">
                <a:solidFill>
                  <a:schemeClr val="tx1"/>
                </a:solidFill>
                <a:effectLst/>
                <a:latin typeface="Arial" charset="0"/>
                <a:ea typeface="ＭＳ Ｐ明朝" pitchFamily="18" charset="-128"/>
                <a:cs typeface="+mn-cs"/>
              </a:rPr>
              <a:t>■Introduction</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Start with introductory phrases, such as “Through the previous quiz, we learned why children cannot go to school. One of the reasons was that the number of teachers and schools is insufficient. There are some problems which can be solved by increasing budgets and funds.”</a:t>
            </a:r>
            <a:endParaRPr kumimoji="1" lang="ja-JP" altLang="ja-JP" sz="1200" kern="1200" dirty="0" smtClean="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D13160C-4509-4EB7-ACC0-07C5DE5F1BB4}" type="slidenum">
              <a:rPr lang="en-US" altLang="ja-JP" smtClean="0"/>
              <a:pPr/>
              <a:t>13</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■Commentary: Funds for education</a:t>
            </a:r>
          </a:p>
          <a:p>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For all children in the world to go to school and for all the adults to learn how to read and write, 5.3 trillion yen per year is necessary. Of this, th</a:t>
            </a:r>
            <a:r>
              <a:rPr kumimoji="1" lang="en-US" altLang="ja-JP" sz="1200" u="sng" kern="1200" dirty="0" smtClean="0">
                <a:solidFill>
                  <a:schemeClr val="tx1"/>
                </a:solidFill>
                <a:effectLst/>
                <a:latin typeface="Arial" charset="0"/>
                <a:ea typeface="ＭＳ Ｐ明朝" pitchFamily="18" charset="-128"/>
                <a:cs typeface="+mn-cs"/>
              </a:rPr>
              <a:t>e governments in developing nations can spend 4 trillion yen by increasing their educational budgets</a:t>
            </a:r>
            <a:r>
              <a:rPr kumimoji="1" lang="en-US" altLang="ja-JP" sz="1200" kern="1200" dirty="0" smtClean="0">
                <a:solidFill>
                  <a:schemeClr val="tx1"/>
                </a:solidFill>
                <a:effectLst/>
                <a:latin typeface="Arial" charset="0"/>
                <a:ea typeface="ＭＳ Ｐ明朝" pitchFamily="18" charset="-128"/>
                <a:cs typeface="+mn-cs"/>
              </a:rPr>
              <a:t> but as for the remaining </a:t>
            </a:r>
            <a:r>
              <a:rPr kumimoji="1" lang="en-US" altLang="ja-JP" sz="1200" u="sng" kern="1200" dirty="0" smtClean="0">
                <a:solidFill>
                  <a:schemeClr val="tx1"/>
                </a:solidFill>
                <a:effectLst/>
                <a:latin typeface="Arial" charset="0"/>
                <a:ea typeface="ＭＳ Ｐ明朝" pitchFamily="18" charset="-128"/>
                <a:cs typeface="+mn-cs"/>
              </a:rPr>
              <a:t>1.3 trillion yen, the developed nations need assistance.</a:t>
            </a:r>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Of the necessary amount, however,</a:t>
            </a:r>
            <a:r>
              <a:rPr kumimoji="1" lang="en-US" altLang="ja-JP" sz="1200" u="sng" kern="1200" dirty="0" smtClean="0">
                <a:solidFill>
                  <a:schemeClr val="tx1"/>
                </a:solidFill>
                <a:effectLst/>
                <a:latin typeface="Arial" charset="0"/>
                <a:ea typeface="ＭＳ Ｐ明朝" pitchFamily="18" charset="-128"/>
                <a:cs typeface="+mn-cs"/>
              </a:rPr>
              <a:t> only 300 billion yen </a:t>
            </a:r>
            <a:r>
              <a:rPr kumimoji="1" lang="en-US" altLang="ja-JP" sz="1200" kern="1200" dirty="0" smtClean="0">
                <a:solidFill>
                  <a:schemeClr val="tx1"/>
                </a:solidFill>
                <a:effectLst/>
                <a:latin typeface="Arial" charset="0"/>
                <a:ea typeface="ＭＳ Ｐ明朝" pitchFamily="18" charset="-128"/>
                <a:cs typeface="+mn-cs"/>
              </a:rPr>
              <a:t>has been spent in reality. Developed nations need to spend another 1 trillion yen. </a:t>
            </a:r>
            <a:r>
              <a:rPr kumimoji="1" lang="en-US" altLang="ja-JP" sz="1200" u="sng" kern="1200" dirty="0" smtClean="0">
                <a:solidFill>
                  <a:schemeClr val="tx1"/>
                </a:solidFill>
                <a:effectLst/>
                <a:latin typeface="Arial" charset="0"/>
                <a:ea typeface="ＭＳ Ｐ明朝" pitchFamily="18" charset="-128"/>
                <a:cs typeface="+mn-cs"/>
              </a:rPr>
              <a:t>If developed nations shared the amount of money following the wealth of each country, Japan would need to provide 130 billion yen. However, the Japanese government currently supplies only 10.9 billion yen (2013). Japan needs to provide 12 times more than this.</a:t>
            </a:r>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The percentage of ODA for basic education is only 0.6%, which is less than half of 1.9% of other developed nations. On the other hand, a public opinion poll (Association of International Cooperation, 2009) shows that 39% of Japanese people think that the ODA needs to be used for educational support. Japanese people do think the ODA should be spent on helping poverty, public health, refugees, education, and those who are suffering from natural disasters. (Resource</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OECD/DAC Data Base</a:t>
            </a:r>
            <a:r>
              <a:rPr kumimoji="1" lang="ja-JP" altLang="en-US" sz="1200" kern="1200" baseline="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2013, EFA Global Monitoring Report)</a:t>
            </a:r>
            <a:endParaRPr kumimoji="1" lang="ja-JP" altLang="ja-JP" sz="1200" kern="1200" dirty="0" smtClean="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14</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■How to lead the activity</a:t>
            </a:r>
            <a:endParaRPr kumimoji="1" lang="ja-JP" altLang="ja-JP" sz="1400" kern="1200" dirty="0" smtClean="0">
              <a:solidFill>
                <a:schemeClr val="tx1"/>
              </a:solidFill>
              <a:effectLst/>
              <a:latin typeface="Arial"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charset="0"/>
                <a:ea typeface="ＭＳ Ｐ明朝" pitchFamily="18" charset="-128"/>
                <a:cs typeface="+mn-cs"/>
              </a:rPr>
              <a:t>3.  Compare the length of the ribbons: “How much is 1.3 trillion yen? Let’s compare it with the size of the video game market and military funds all over the world. Ask 3 pairs of students (six students in total) to come to the front of the class and pass the rolled ribbons to each pair. Ask one student to hold one end, have the ribbons stretched out in order and finally compare the lengths. </a:t>
            </a:r>
            <a:endParaRPr kumimoji="1" lang="ja-JP" altLang="ja-JP" sz="1200" kern="1200" dirty="0" smtClean="0">
              <a:solidFill>
                <a:schemeClr val="tx1"/>
              </a:solidFill>
              <a:effectLst/>
              <a:latin typeface="Arial"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It is effective to make the long ribbons straight so that everyone in the room can see the whole length of them. Also, before this activity begins, you should hide the actual size of each ribbon by putting them in a box or an envelope, so that everyone can enjoy the surprise.</a:t>
            </a:r>
            <a:endParaRPr kumimoji="1" lang="ja-JP" altLang="ja-JP" sz="14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The necessary amount for children all over the world to go to school for a year with the</a:t>
            </a:r>
            <a:endParaRPr kumimoji="1" lang="ja-JP" altLang="ja-JP" sz="1400" kern="1200" dirty="0" smtClean="0">
              <a:solidFill>
                <a:schemeClr val="tx1"/>
              </a:solidFill>
              <a:effectLst/>
              <a:latin typeface="Arial" charset="0"/>
              <a:ea typeface="ＭＳ Ｐ明朝" pitchFamily="18" charset="-128"/>
              <a:cs typeface="+mn-cs"/>
            </a:endParaRPr>
          </a:p>
          <a:p>
            <a:pPr marL="228600" indent="-228600">
              <a:buAutoNum type="circleNumDbPlain"/>
            </a:pPr>
            <a:r>
              <a:rPr kumimoji="1" lang="en-US" altLang="ja-JP" sz="1200" kern="1200" dirty="0" smtClean="0">
                <a:solidFill>
                  <a:schemeClr val="tx1"/>
                </a:solidFill>
                <a:effectLst/>
                <a:latin typeface="Arial" charset="0"/>
                <a:ea typeface="ＭＳ Ｐ明朝" pitchFamily="18" charset="-128"/>
                <a:cs typeface="+mn-cs"/>
              </a:rPr>
              <a:t>The education  funds for all the children in the world can go to school for a year.: 1.3 trillion yen →13cm</a:t>
            </a:r>
            <a:endParaRPr kumimoji="1" lang="en-US" altLang="ja-JP" sz="1400" kern="1200" dirty="0" smtClean="0">
              <a:solidFill>
                <a:schemeClr val="tx1"/>
              </a:solidFill>
              <a:effectLst/>
              <a:latin typeface="Arial" charset="0"/>
              <a:ea typeface="ＭＳ Ｐ明朝" pitchFamily="18" charset="-128"/>
              <a:cs typeface="+mn-cs"/>
            </a:endParaRPr>
          </a:p>
          <a:p>
            <a:pPr marL="228600" indent="-228600">
              <a:buAutoNum type="circleNumDbPlain"/>
            </a:pPr>
            <a:r>
              <a:rPr kumimoji="1" lang="en-US" altLang="ja-JP" sz="1200" kern="1200" dirty="0" smtClean="0">
                <a:solidFill>
                  <a:schemeClr val="tx1"/>
                </a:solidFill>
                <a:effectLst/>
                <a:latin typeface="Arial" charset="0"/>
                <a:ea typeface="ＭＳ Ｐ明朝" pitchFamily="18" charset="-128"/>
                <a:cs typeface="+mn-cs"/>
              </a:rPr>
              <a:t>Global video game market: 6.3 trillion yen (</a:t>
            </a:r>
            <a:r>
              <a:rPr kumimoji="1" lang="en-US" altLang="ja-JP" sz="1200" kern="1200" dirty="0" err="1" smtClean="0">
                <a:solidFill>
                  <a:schemeClr val="tx1"/>
                </a:solidFill>
                <a:effectLst/>
                <a:latin typeface="Arial" charset="0"/>
                <a:ea typeface="ＭＳ Ｐ明朝" pitchFamily="18" charset="-128"/>
                <a:cs typeface="+mn-cs"/>
              </a:rPr>
              <a:t>Famitsu</a:t>
            </a:r>
            <a:r>
              <a:rPr kumimoji="1" lang="en-US" altLang="ja-JP" sz="1200" kern="1200" dirty="0" smtClean="0">
                <a:solidFill>
                  <a:schemeClr val="tx1"/>
                </a:solidFill>
                <a:effectLst/>
                <a:latin typeface="Arial" charset="0"/>
                <a:ea typeface="ＭＳ Ｐ明朝" pitchFamily="18" charset="-128"/>
                <a:cs typeface="+mn-cs"/>
              </a:rPr>
              <a:t>, 2014) →63 cm</a:t>
            </a:r>
            <a:endParaRPr kumimoji="1" lang="en-US" altLang="ja-JP" sz="1400" kern="1200" dirty="0" smtClean="0">
              <a:solidFill>
                <a:schemeClr val="tx1"/>
              </a:solidFill>
              <a:effectLst/>
              <a:latin typeface="Arial" charset="0"/>
              <a:ea typeface="ＭＳ Ｐ明朝" pitchFamily="18" charset="-128"/>
              <a:cs typeface="+mn-cs"/>
            </a:endParaRPr>
          </a:p>
          <a:p>
            <a:pPr marL="228600" indent="-228600">
              <a:buAutoNum type="circleNumDbPlain"/>
            </a:pPr>
            <a:r>
              <a:rPr kumimoji="1" lang="en-US" altLang="ja-JP" sz="1200" kern="1200" dirty="0" smtClean="0">
                <a:solidFill>
                  <a:schemeClr val="tx1"/>
                </a:solidFill>
                <a:effectLst/>
                <a:latin typeface="Arial" charset="0"/>
                <a:ea typeface="ＭＳ Ｐ明朝" pitchFamily="18" charset="-128"/>
                <a:cs typeface="+mn-cs"/>
              </a:rPr>
              <a:t>C: 177 trillion yen (Stockholm International Peace Research Institute, 2013)→17m</a:t>
            </a:r>
            <a:endParaRPr kumimoji="1" lang="ja-JP" altLang="ja-JP" sz="14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4   Tell the participants that children all over the world can go to school for a year with the military funds of just 3 days.</a:t>
            </a:r>
            <a:endParaRPr kumimoji="1" lang="ja-JP" altLang="ja-JP" sz="14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5.  Reflection: Ask the whole class what they thought of the activity.</a:t>
            </a:r>
            <a:endParaRPr kumimoji="1" lang="ja-JP" altLang="ja-JP" sz="14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6.  Exchange opinions: Discuss what might be possible if the educational funds increased.</a:t>
            </a:r>
            <a:endParaRPr kumimoji="1" lang="ja-JP" altLang="ja-JP" sz="1400" kern="1200" dirty="0" smtClean="0">
              <a:solidFill>
                <a:schemeClr val="tx1"/>
              </a:solidFill>
              <a:effectLst/>
              <a:latin typeface="Arial" charset="0"/>
              <a:ea typeface="ＭＳ Ｐ明朝" pitchFamily="18" charset="-128"/>
              <a:cs typeface="+mn-cs"/>
            </a:endParaRPr>
          </a:p>
          <a:p>
            <a:pPr eaLnBrk="1" hangingPunct="1"/>
            <a:endParaRPr lang="en-US" altLang="ja-JP" b="1" dirty="0" smtClean="0"/>
          </a:p>
          <a:p>
            <a:pPr eaLnBrk="1" hangingPunct="1"/>
            <a:endParaRPr lang="en-US" altLang="ja-JP" b="1" dirty="0" smtClean="0"/>
          </a:p>
          <a:p>
            <a:pPr eaLnBrk="1" hangingPunct="1"/>
            <a:endParaRPr lang="en-US" altLang="ja-JP" b="1" dirty="0" smtClean="0"/>
          </a:p>
          <a:p>
            <a:pPr eaLnBrk="1" hangingPunct="1"/>
            <a:endParaRPr lang="en-US" altLang="ja-JP" b="1" dirty="0" smtClean="0"/>
          </a:p>
          <a:p>
            <a:pPr eaLnBrk="1" hangingPunct="1"/>
            <a:endParaRPr lang="en-US" altLang="ja-JP" b="1" dirty="0" smtClean="0"/>
          </a:p>
          <a:p>
            <a:pPr eaLnBrk="1" hangingPunct="1"/>
            <a:endParaRPr lang="en-US" altLang="ja-JP" b="1" dirty="0" smtClean="0"/>
          </a:p>
          <a:p>
            <a:pPr eaLnBrk="1" hangingPunct="1"/>
            <a:endParaRPr lang="en-US" altLang="ja-JP" b="1" dirty="0" smtClean="0"/>
          </a:p>
          <a:p>
            <a:pPr eaLnBrk="1" hangingPunct="1"/>
            <a:endParaRPr lang="en-US" altLang="ja-JP"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15</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kumimoji="1" lang="en-US" altLang="ja-JP" sz="1200" kern="1200" dirty="0" smtClean="0">
                <a:solidFill>
                  <a:schemeClr val="tx1"/>
                </a:solidFill>
                <a:latin typeface="Arial" charset="0"/>
                <a:ea typeface="ＭＳ Ｐ明朝" pitchFamily="18" charset="-128"/>
                <a:cs typeface="+mn-cs"/>
              </a:rPr>
              <a:t>In fact, all the children</a:t>
            </a:r>
            <a:r>
              <a:rPr kumimoji="1" lang="en-US" altLang="ja-JP" sz="1200" kern="1200" baseline="0" dirty="0" smtClean="0">
                <a:solidFill>
                  <a:schemeClr val="tx1"/>
                </a:solidFill>
                <a:latin typeface="Arial" charset="0"/>
                <a:ea typeface="ＭＳ Ｐ明朝" pitchFamily="18" charset="-128"/>
                <a:cs typeface="+mn-cs"/>
              </a:rPr>
              <a:t> in the world can go to school </a:t>
            </a:r>
            <a:r>
              <a:rPr kumimoji="1" lang="en-US" altLang="ja-JP" sz="1200" kern="1200" dirty="0" smtClean="0">
                <a:solidFill>
                  <a:schemeClr val="tx1"/>
                </a:solidFill>
                <a:effectLst/>
                <a:latin typeface="Arial" charset="0"/>
                <a:ea typeface="ＭＳ Ｐ明朝" pitchFamily="18" charset="-128"/>
                <a:cs typeface="+mn-cs"/>
              </a:rPr>
              <a:t>for a year with the military funds of just 3 days.</a:t>
            </a:r>
            <a:endParaRPr kumimoji="1" lang="en-US" altLang="ja-JP" sz="1200" kern="1200" dirty="0" smtClean="0">
              <a:solidFill>
                <a:schemeClr val="tx1"/>
              </a:solidFill>
              <a:latin typeface="Arial" charset="0"/>
              <a:ea typeface="ＭＳ Ｐ明朝" pitchFamily="18" charset="-128"/>
              <a:cs typeface="+mn-cs"/>
            </a:endParaRPr>
          </a:p>
          <a:p>
            <a:pPr eaLnBrk="1" hangingPunct="1"/>
            <a:endParaRPr kumimoji="1" lang="en-US" altLang="ja-JP" sz="1200" kern="1200" dirty="0" smtClean="0">
              <a:solidFill>
                <a:schemeClr val="tx1"/>
              </a:solidFill>
              <a:latin typeface="Arial" charset="0"/>
              <a:ea typeface="ＭＳ Ｐ明朝" pitchFamily="18" charset="-128"/>
              <a:cs typeface="+mn-cs"/>
            </a:endParaRPr>
          </a:p>
          <a:p>
            <a:pPr eaLnBrk="1" hangingPunct="1"/>
            <a:endParaRPr kumimoji="1" lang="en-US"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16</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en-US" altLang="ja-JP" u="sng" dirty="0" smtClean="0">
                <a:solidFill>
                  <a:schemeClr val="bg2"/>
                </a:solidFill>
              </a:rPr>
              <a:t>Activity</a:t>
            </a:r>
            <a:r>
              <a:rPr lang="en-US" altLang="ja-JP" u="sng" baseline="0" dirty="0" smtClean="0">
                <a:solidFill>
                  <a:schemeClr val="bg2"/>
                </a:solidFill>
              </a:rPr>
              <a:t> 3</a:t>
            </a:r>
            <a:endParaRPr lang="en-US" altLang="ja-JP" u="sng" dirty="0" smtClean="0">
              <a:solidFill>
                <a:schemeClr val="bg2"/>
              </a:solidFill>
            </a:endParaRPr>
          </a:p>
          <a:p>
            <a:pPr eaLnBrk="1" hangingPunct="1"/>
            <a:endParaRPr lang="en-US" altLang="ja-JP" u="sng" dirty="0" smtClean="0"/>
          </a:p>
          <a:p>
            <a:pPr eaLnBrk="1" hangingPunct="1"/>
            <a:r>
              <a:rPr lang="en-US" altLang="ja-JP" dirty="0" smtClean="0"/>
              <a:t>※</a:t>
            </a:r>
            <a:r>
              <a:rPr lang="ja-JP" altLang="en-US" dirty="0" smtClean="0"/>
              <a:t>別紙資料を配布する</a:t>
            </a:r>
            <a:endParaRPr lang="en-US" altLang="ja-JP" dirty="0" smtClean="0"/>
          </a:p>
          <a:p>
            <a:pPr eaLnBrk="1" hangingPunct="1"/>
            <a:endParaRPr lang="en-US" altLang="ja-JP" dirty="0" smtClean="0"/>
          </a:p>
          <a:p>
            <a:r>
              <a:rPr kumimoji="1" lang="en-US" altLang="ja-JP" sz="1200" b="1" kern="1200" dirty="0" smtClean="0">
                <a:solidFill>
                  <a:schemeClr val="tx1"/>
                </a:solidFill>
                <a:effectLst/>
                <a:latin typeface="Arial" charset="0"/>
                <a:ea typeface="ＭＳ Ｐ明朝" pitchFamily="18" charset="-128"/>
                <a:cs typeface="+mn-cs"/>
              </a:rPr>
              <a:t>■How to lead the activity</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Hand out one of the two essays to each student. Tell them to read in silence.</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Ask the students if there are any difficult words which they do not know or understand. Share those questions with the whole class.</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Hand out the worksheet “How I am feeling now…”</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As a small group of 4-6 participants, share what you wrote.</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Share with the whole class.</a:t>
            </a:r>
          </a:p>
          <a:p>
            <a:pPr lvl="0"/>
            <a:endParaRPr lang="ja-JP" altLang="en-US" dirty="0" smtClean="0"/>
          </a:p>
          <a:p>
            <a:r>
              <a:rPr kumimoji="1" lang="en-US" altLang="ja-JP" sz="1200" b="1" kern="1200" dirty="0" smtClean="0">
                <a:solidFill>
                  <a:schemeClr val="tx1"/>
                </a:solidFill>
                <a:effectLst/>
                <a:latin typeface="Arial" charset="0"/>
                <a:ea typeface="ＭＳ Ｐ明朝" pitchFamily="18" charset="-128"/>
                <a:cs typeface="+mn-cs"/>
              </a:rPr>
              <a:t>■Materials</a:t>
            </a:r>
            <a:r>
              <a:rPr kumimoji="1" lang="ja-JP" altLang="ja-JP" sz="1200" b="1"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Essays (2kinds/ Provide 1 for each participant)</a:t>
            </a:r>
            <a:endParaRPr kumimoji="1" lang="ja-JP" altLang="ja-JP" sz="1200" kern="1200" dirty="0" smtClean="0">
              <a:solidFill>
                <a:schemeClr val="tx1"/>
              </a:solidFill>
              <a:effectLst/>
              <a:latin typeface="Arial" charset="0"/>
              <a:ea typeface="ＭＳ Ｐ明朝" pitchFamily="1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Worksheet – “How I am feeling now…”</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p.18</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1 for each participant</a:t>
            </a:r>
            <a:r>
              <a:rPr kumimoji="1" lang="ja-JP" altLang="ja-JP" sz="1200" kern="1200" dirty="0" smtClean="0">
                <a:solidFill>
                  <a:schemeClr val="tx1"/>
                </a:solidFill>
                <a:effectLst/>
                <a:latin typeface="Arial" charset="0"/>
                <a:ea typeface="ＭＳ Ｐ明朝" pitchFamily="18" charset="-128"/>
                <a:cs typeface="+mn-cs"/>
              </a:rPr>
              <a:t>）</a:t>
            </a:r>
            <a:endParaRPr lang="ja-JP" altLang="en-US" dirty="0" smtClean="0"/>
          </a:p>
          <a:p>
            <a:pPr eaLnBrk="1" hangingPunct="1"/>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9FE951B-AC08-48BB-857B-1F8064D4C71B}" type="slidenum">
              <a:rPr lang="en-US" altLang="ja-JP" smtClean="0"/>
              <a:pPr/>
              <a:t>17</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ja-JP" dirty="0" smtClean="0"/>
              <a:t>※</a:t>
            </a:r>
            <a:r>
              <a:rPr lang="ja-JP" altLang="en-US" dirty="0" smtClean="0"/>
              <a:t>別紙資料を配布する</a:t>
            </a:r>
          </a:p>
          <a:p>
            <a:pPr indent="17463" eaLnBrk="1" hangingPunct="1">
              <a:lnSpc>
                <a:spcPct val="80000"/>
              </a:lnSpc>
              <a:buFontTx/>
              <a:buNone/>
            </a:pPr>
            <a:endParaRPr lang="ja-JP" altLang="en-US" sz="1200" dirty="0" smtClean="0"/>
          </a:p>
          <a:p>
            <a:pPr eaLnBrk="1" hangingPunct="1"/>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08555DCE-A214-48A2-B61B-47189EBB68C2}" type="slidenum">
              <a:rPr lang="en-US" altLang="ja-JP" smtClean="0"/>
              <a:pPr/>
              <a:t>18</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spcBef>
                <a:spcPct val="50000"/>
              </a:spcBef>
            </a:pPr>
            <a:r>
              <a:rPr lang="en-US" altLang="ja-JP" u="sng" dirty="0" smtClean="0">
                <a:solidFill>
                  <a:schemeClr val="bg2"/>
                </a:solidFill>
              </a:rPr>
              <a:t>Activity</a:t>
            </a:r>
            <a:r>
              <a:rPr lang="en-US" altLang="ja-JP" u="sng" baseline="0" dirty="0" smtClean="0">
                <a:solidFill>
                  <a:schemeClr val="bg2"/>
                </a:solidFill>
              </a:rPr>
              <a:t> 3</a:t>
            </a:r>
            <a:endParaRPr lang="en-US" altLang="ja-JP" dirty="0" smtClean="0"/>
          </a:p>
          <a:p>
            <a:r>
              <a:rPr kumimoji="1" lang="en-US" altLang="ja-JP" sz="1200" kern="1200" dirty="0" smtClean="0">
                <a:solidFill>
                  <a:schemeClr val="tx1"/>
                </a:solidFill>
                <a:effectLst/>
                <a:latin typeface="Arial" charset="0"/>
                <a:ea typeface="ＭＳ Ｐ明朝" pitchFamily="18" charset="-128"/>
                <a:cs typeface="+mn-cs"/>
              </a:rPr>
              <a:t>After reading the essays, circle the three that best fit what you are feeling now.</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 can also write down any other feelings you have in the empty spaces.</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en-US"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19</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r>
              <a:rPr kumimoji="1" lang="en-US" altLang="ja-JP" sz="1200" b="1" u="sng" kern="1200" dirty="0" smtClean="0">
                <a:solidFill>
                  <a:schemeClr val="tx1"/>
                </a:solidFill>
                <a:effectLst/>
                <a:latin typeface="Arial" charset="0"/>
                <a:ea typeface="ＭＳ Ｐ明朝" pitchFamily="18" charset="-128"/>
                <a:cs typeface="+mn-cs"/>
              </a:rPr>
              <a:t>Activity 4</a:t>
            </a:r>
            <a:r>
              <a:rPr kumimoji="1" lang="ja-JP" altLang="ja-JP" sz="1200" b="1" u="sng" kern="1200" dirty="0" smtClean="0">
                <a:solidFill>
                  <a:schemeClr val="tx1"/>
                </a:solidFill>
                <a:effectLst/>
                <a:latin typeface="Arial" charset="0"/>
                <a:ea typeface="ＭＳ Ｐ明朝" pitchFamily="18" charset="-128"/>
                <a:cs typeface="+mn-cs"/>
              </a:rPr>
              <a:t>：</a:t>
            </a:r>
            <a:r>
              <a:rPr kumimoji="1" lang="en-US" altLang="ja-JP" sz="1200" b="1" u="sng" kern="1200" dirty="0" smtClean="0">
                <a:solidFill>
                  <a:schemeClr val="tx1"/>
                </a:solidFill>
                <a:effectLst/>
                <a:latin typeface="Arial" charset="0"/>
                <a:ea typeface="ＭＳ Ｐ明朝" pitchFamily="18" charset="-128"/>
                <a:cs typeface="+mn-cs"/>
              </a:rPr>
              <a:t>What is the necessary aid for education?</a:t>
            </a:r>
            <a:endParaRPr kumimoji="1" lang="ja-JP" altLang="ja-JP" sz="1200" u="sng" kern="1200" dirty="0" smtClean="0">
              <a:solidFill>
                <a:schemeClr val="tx1"/>
              </a:solidFill>
              <a:effectLst/>
              <a:latin typeface="Arial" charset="0"/>
              <a:ea typeface="ＭＳ Ｐ明朝" pitchFamily="18" charset="-128"/>
              <a:cs typeface="+mn-cs"/>
            </a:endParaRPr>
          </a:p>
          <a:p>
            <a:pPr eaLnBrk="1" hangingPunct="1">
              <a:spcBef>
                <a:spcPct val="50000"/>
              </a:spcBef>
            </a:pPr>
            <a:endParaRPr lang="en-US" altLang="ja-JP" u="sng" dirty="0" smtClean="0"/>
          </a:p>
          <a:p>
            <a:r>
              <a:rPr kumimoji="1" lang="en-US" altLang="ja-JP" sz="1200" b="1" kern="1200" dirty="0" smtClean="0">
                <a:solidFill>
                  <a:schemeClr val="tx1"/>
                </a:solidFill>
                <a:effectLst/>
                <a:latin typeface="Arial" charset="0"/>
                <a:ea typeface="ＭＳ Ｐ明朝" pitchFamily="18" charset="-128"/>
                <a:cs typeface="+mn-cs"/>
              </a:rPr>
              <a:t>■How to lead the activity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1. </a:t>
            </a:r>
            <a:r>
              <a:rPr kumimoji="1" lang="en-US" altLang="ja-JP" sz="1200" b="1" kern="1200" dirty="0" smtClean="0">
                <a:solidFill>
                  <a:schemeClr val="tx1"/>
                </a:solidFill>
                <a:effectLst/>
                <a:latin typeface="Arial" charset="0"/>
                <a:ea typeface="ＭＳ Ｐ明朝" pitchFamily="18" charset="-128"/>
                <a:cs typeface="+mn-cs"/>
              </a:rPr>
              <a:t>Preparation</a:t>
            </a:r>
            <a:r>
              <a:rPr kumimoji="1" lang="en-US" altLang="ja-JP" sz="1200" kern="1200" dirty="0" smtClean="0">
                <a:solidFill>
                  <a:schemeClr val="tx1"/>
                </a:solidFill>
                <a:effectLst/>
                <a:latin typeface="Arial" charset="0"/>
                <a:ea typeface="ＭＳ Ｐ明朝" pitchFamily="18" charset="-128"/>
                <a:cs typeface="+mn-cs"/>
              </a:rPr>
              <a:t>: Set 2 tables at center of the classroom (or front) and prepare 6 and 8 chairs for each.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2. </a:t>
            </a:r>
            <a:r>
              <a:rPr kumimoji="1" lang="en-US" altLang="ja-JP" sz="1200" b="1" kern="1200" dirty="0" smtClean="0">
                <a:solidFill>
                  <a:schemeClr val="tx1"/>
                </a:solidFill>
                <a:effectLst/>
                <a:latin typeface="Arial" charset="0"/>
                <a:ea typeface="ＭＳ Ｐ明朝" pitchFamily="18" charset="-128"/>
                <a:cs typeface="+mn-cs"/>
              </a:rPr>
              <a:t>Description: </a:t>
            </a:r>
            <a:r>
              <a:rPr kumimoji="1" lang="en-US" altLang="ja-JP" sz="1200" kern="1200" dirty="0" smtClean="0">
                <a:solidFill>
                  <a:schemeClr val="tx1"/>
                </a:solidFill>
                <a:effectLst/>
                <a:latin typeface="Arial" charset="0"/>
                <a:ea typeface="ＭＳ Ｐ明朝" pitchFamily="18" charset="-128"/>
                <a:cs typeface="+mn-cs"/>
              </a:rPr>
              <a:t>The facilitator says “Today, we carry out the conference for educational assistance for the economically poor country C” to everyone.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3. </a:t>
            </a:r>
            <a:r>
              <a:rPr kumimoji="1" lang="en-US" altLang="ja-JP" sz="1200" b="1" kern="1200" dirty="0" smtClean="0">
                <a:solidFill>
                  <a:schemeClr val="tx1"/>
                </a:solidFill>
                <a:effectLst/>
                <a:latin typeface="Arial" charset="0"/>
                <a:ea typeface="ＭＳ Ｐ明朝" pitchFamily="18" charset="-128"/>
                <a:cs typeface="+mn-cs"/>
              </a:rPr>
              <a:t>Sharing the situation</a:t>
            </a:r>
            <a:r>
              <a:rPr kumimoji="1" lang="en-US" altLang="ja-JP" sz="1200" kern="1200" dirty="0" smtClean="0">
                <a:solidFill>
                  <a:schemeClr val="tx1"/>
                </a:solidFill>
                <a:effectLst/>
                <a:latin typeface="Arial" charset="0"/>
                <a:ea typeface="ＭＳ Ｐ明朝" pitchFamily="18" charset="-128"/>
                <a:cs typeface="+mn-cs"/>
              </a:rPr>
              <a:t>:  Give the worksheet to everyone and the facilitator gives information about country C to everyone as well.</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4. </a:t>
            </a:r>
            <a:r>
              <a:rPr kumimoji="1" lang="en-US" altLang="ja-JP" sz="1200" b="1" kern="1200" dirty="0" smtClean="0">
                <a:solidFill>
                  <a:schemeClr val="tx1"/>
                </a:solidFill>
                <a:effectLst/>
                <a:latin typeface="Arial" charset="0"/>
                <a:ea typeface="ＭＳ Ｐ明朝" pitchFamily="18" charset="-128"/>
                <a:cs typeface="+mn-cs"/>
              </a:rPr>
              <a:t>Gather the members</a:t>
            </a:r>
            <a:r>
              <a:rPr kumimoji="1" lang="en-US" altLang="ja-JP" sz="1200" kern="1200" dirty="0" smtClean="0">
                <a:solidFill>
                  <a:schemeClr val="tx1"/>
                </a:solidFill>
                <a:effectLst/>
                <a:latin typeface="Arial" charset="0"/>
                <a:ea typeface="ＭＳ Ｐ明朝" pitchFamily="18" charset="-128"/>
                <a:cs typeface="+mn-cs"/>
              </a:rPr>
              <a:t>: The facilitator asks “now, I will gather 14 members for the conference, so those who want to attend the conference, please come up front” to everyone. The rest of the students stay outside of the conference as observers and take notes while the conference is held.</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5. </a:t>
            </a:r>
            <a:r>
              <a:rPr kumimoji="1" lang="en-US" altLang="ja-JP" sz="1200" b="1" kern="1200" dirty="0" smtClean="0">
                <a:solidFill>
                  <a:schemeClr val="tx1"/>
                </a:solidFill>
                <a:effectLst/>
                <a:latin typeface="Arial" charset="0"/>
                <a:ea typeface="ＭＳ Ｐ明朝" pitchFamily="18" charset="-128"/>
                <a:cs typeface="+mn-cs"/>
              </a:rPr>
              <a:t>Divide the role card A: </a:t>
            </a:r>
            <a:r>
              <a:rPr kumimoji="1" lang="en-US" altLang="ja-JP" sz="1200" kern="1200" dirty="0" smtClean="0">
                <a:solidFill>
                  <a:schemeClr val="tx1"/>
                </a:solidFill>
                <a:effectLst/>
                <a:latin typeface="Arial" charset="0"/>
                <a:ea typeface="ＭＳ Ｐ明朝" pitchFamily="18" charset="-128"/>
                <a:cs typeface="+mn-cs"/>
              </a:rPr>
              <a:t>each member is given a role card A face down.</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6. </a:t>
            </a:r>
            <a:r>
              <a:rPr kumimoji="1" lang="en-US" altLang="ja-JP" sz="1200" b="1" kern="1200" dirty="0" smtClean="0">
                <a:solidFill>
                  <a:schemeClr val="tx1"/>
                </a:solidFill>
                <a:effectLst/>
                <a:latin typeface="Arial" charset="0"/>
                <a:ea typeface="ＭＳ Ｐ明朝" pitchFamily="18" charset="-128"/>
                <a:cs typeface="+mn-cs"/>
              </a:rPr>
              <a:t>Sit down (14 members): </a:t>
            </a:r>
            <a:r>
              <a:rPr kumimoji="1" lang="en-US" altLang="ja-JP" sz="1200" kern="1200" dirty="0" smtClean="0">
                <a:solidFill>
                  <a:schemeClr val="tx1"/>
                </a:solidFill>
                <a:effectLst/>
                <a:latin typeface="Arial" charset="0"/>
                <a:ea typeface="ＭＳ Ｐ明朝" pitchFamily="18" charset="-128"/>
                <a:cs typeface="+mn-cs"/>
              </a:rPr>
              <a:t>Those who have “Recipient of assistance, the government of country C” and “The headmaster of country C” sit at one side of the table.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“Provider of assistance, the government of county A”, “Citizen of country A” and “NGO” sit at the opposite side of the table. “Provider of assistance, the government of country B” sits between them. The rest of “Citizen of country C” sits another table.</a:t>
            </a:r>
            <a:endParaRPr kumimoji="1" lang="ja-JP" altLang="ja-JP" sz="1200" kern="1200" dirty="0" smtClean="0">
              <a:solidFill>
                <a:schemeClr val="tx1"/>
              </a:solidFill>
              <a:effectLst/>
              <a:latin typeface="Arial" charset="0"/>
              <a:ea typeface="ＭＳ Ｐ明朝" pitchFamily="18" charset="-128"/>
              <a:cs typeface="+mn-cs"/>
            </a:endParaRPr>
          </a:p>
          <a:p>
            <a:pPr marL="0" marR="0" indent="0" algn="l" defTabSz="914400" rtl="0" eaLnBrk="1" fontAlgn="base" latinLnBrk="0" hangingPunct="1">
              <a:lnSpc>
                <a:spcPct val="100000"/>
              </a:lnSpc>
              <a:spcBef>
                <a:spcPct val="50000"/>
              </a:spcBef>
              <a:spcAft>
                <a:spcPct val="0"/>
              </a:spcAft>
              <a:buClrTx/>
              <a:buSzTx/>
              <a:buFontTx/>
              <a:buNone/>
              <a:tabLst/>
              <a:defRPr/>
            </a:pPr>
            <a:r>
              <a:rPr kumimoji="1" lang="en-US" altLang="ja-JP" sz="1200" kern="1200" dirty="0" smtClean="0">
                <a:solidFill>
                  <a:schemeClr val="tx1"/>
                </a:solidFill>
                <a:effectLst/>
                <a:latin typeface="Arial" charset="0"/>
                <a:ea typeface="ＭＳ Ｐ明朝" pitchFamily="18" charset="-128"/>
                <a:cs typeface="+mn-cs"/>
              </a:rPr>
              <a:t>7. </a:t>
            </a:r>
            <a:r>
              <a:rPr kumimoji="1" lang="en-US" altLang="ja-JP" sz="1200" b="1" kern="1200" dirty="0" smtClean="0">
                <a:solidFill>
                  <a:schemeClr val="tx1"/>
                </a:solidFill>
                <a:effectLst/>
                <a:latin typeface="Arial" charset="0"/>
                <a:ea typeface="ＭＳ Ｐ明朝" pitchFamily="18" charset="-128"/>
                <a:cs typeface="+mn-cs"/>
              </a:rPr>
              <a:t>Divide the pair of Role card B and Aid card:</a:t>
            </a:r>
            <a:r>
              <a:rPr kumimoji="1" lang="en-US" altLang="ja-JP" sz="1200" kern="1200" dirty="0" smtClean="0">
                <a:solidFill>
                  <a:schemeClr val="tx1"/>
                </a:solidFill>
                <a:effectLst/>
                <a:latin typeface="Arial" charset="0"/>
                <a:ea typeface="ＭＳ Ｐ明朝" pitchFamily="18" charset="-128"/>
                <a:cs typeface="+mn-cs"/>
              </a:rPr>
              <a:t> Give card B which has each role player’s description to the members as well as the Aid Card and let them read silently. </a:t>
            </a:r>
          </a:p>
          <a:p>
            <a:r>
              <a:rPr kumimoji="1" lang="en-US" altLang="ja-JP" sz="1200" kern="1200" dirty="0" smtClean="0">
                <a:solidFill>
                  <a:schemeClr val="tx1"/>
                </a:solidFill>
                <a:effectLst/>
                <a:latin typeface="Arial" charset="0"/>
                <a:ea typeface="ＭＳ Ｐ明朝" pitchFamily="18" charset="-128"/>
                <a:cs typeface="+mn-cs"/>
              </a:rPr>
              <a:t>8. </a:t>
            </a:r>
            <a:r>
              <a:rPr kumimoji="1" lang="en-US" altLang="ja-JP" sz="1200" b="1" kern="1200" dirty="0" smtClean="0">
                <a:solidFill>
                  <a:schemeClr val="tx1"/>
                </a:solidFill>
                <a:effectLst/>
                <a:latin typeface="Arial" charset="0"/>
                <a:ea typeface="ＭＳ Ｐ明朝" pitchFamily="18" charset="-128"/>
                <a:cs typeface="+mn-cs"/>
              </a:rPr>
              <a:t>Introduce each member and start the conference:</a:t>
            </a:r>
            <a:r>
              <a:rPr kumimoji="1" lang="en-US" altLang="ja-JP" sz="1200" kern="1200" dirty="0" smtClean="0">
                <a:solidFill>
                  <a:schemeClr val="tx1"/>
                </a:solidFill>
                <a:effectLst/>
                <a:latin typeface="Arial" charset="0"/>
                <a:ea typeface="ＭＳ Ｐ明朝" pitchFamily="18" charset="-128"/>
                <a:cs typeface="+mn-cs"/>
              </a:rPr>
              <a:t> The facilitator starts to introduce the description by saying “Now we are in county C. Today we are going to discuss the educational assistance for country C. Here are 6 members attending this conference on behalf of the government of each country, NGO, a citizen from country of A, and a headmaster of primary school in country C, so now let me introduce more about each member. (Each member stands and shows what they are going to be) There are also some people who come from country C. (Show everyone where they are sitting) Now, let’s let them start the meeting!!!! (Begin with the first speaker)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9.</a:t>
            </a:r>
            <a:r>
              <a:rPr kumimoji="1" lang="en-US" altLang="ja-JP" sz="1200" b="1" kern="1200" dirty="0" smtClean="0">
                <a:solidFill>
                  <a:schemeClr val="tx1"/>
                </a:solidFill>
                <a:effectLst/>
                <a:latin typeface="Arial" charset="0"/>
                <a:ea typeface="ＭＳ Ｐ明朝" pitchFamily="18" charset="-128"/>
                <a:cs typeface="+mn-cs"/>
              </a:rPr>
              <a:t> Carry out the conference (Role Play) &amp; show the Aid card: </a:t>
            </a:r>
            <a:r>
              <a:rPr kumimoji="1" lang="en-US" altLang="ja-JP" sz="1200" kern="1200" dirty="0" smtClean="0">
                <a:solidFill>
                  <a:schemeClr val="tx1"/>
                </a:solidFill>
                <a:effectLst/>
                <a:latin typeface="Arial" charset="0"/>
                <a:ea typeface="ＭＳ Ｐ明朝" pitchFamily="18" charset="-128"/>
                <a:cs typeface="+mn-cs"/>
              </a:rPr>
              <a:t>6 of the participants speak in order following the Role Card and at the same time, put the Aid Card on the table. The facilitator writes the content of each Aid card on the board so that everyone is able to understand each statement. Ex2</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10</a:t>
            </a:r>
            <a:r>
              <a:rPr kumimoji="1" lang="en-US" altLang="ja-JP" sz="1200" b="1" kern="1200" dirty="0" smtClean="0">
                <a:solidFill>
                  <a:schemeClr val="tx1"/>
                </a:solidFill>
                <a:effectLst/>
                <a:latin typeface="Arial" charset="0"/>
                <a:ea typeface="ＭＳ Ｐ明朝" pitchFamily="18" charset="-128"/>
                <a:cs typeface="+mn-cs"/>
              </a:rPr>
              <a:t>. Questions and Answers:</a:t>
            </a:r>
            <a:r>
              <a:rPr kumimoji="1" lang="en-US" altLang="ja-JP" sz="1200" kern="1200" dirty="0" smtClean="0">
                <a:solidFill>
                  <a:schemeClr val="tx1"/>
                </a:solidFill>
                <a:effectLst/>
                <a:latin typeface="Arial" charset="0"/>
                <a:ea typeface="ＭＳ Ｐ明朝" pitchFamily="18" charset="-128"/>
                <a:cs typeface="+mn-cs"/>
              </a:rPr>
              <a:t> After the NGO’s statement, the facilitator says “All right people, thank you so much. Now, let’s discuss the Educational Assistance for country C more with 6 members. Anyone who has questions to the members can start.” If no one has any then the facilitator can ask the members randomly.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11. </a:t>
            </a:r>
            <a:r>
              <a:rPr kumimoji="1" lang="en-US" altLang="ja-JP" sz="1200" b="1" kern="1200" dirty="0" smtClean="0">
                <a:solidFill>
                  <a:schemeClr val="tx1"/>
                </a:solidFill>
                <a:effectLst/>
                <a:latin typeface="Arial" charset="0"/>
                <a:ea typeface="ＭＳ Ｐ明朝" pitchFamily="18" charset="-128"/>
                <a:cs typeface="+mn-cs"/>
              </a:rPr>
              <a:t>Finishing the conference: </a:t>
            </a:r>
            <a:r>
              <a:rPr kumimoji="1" lang="en-US" altLang="ja-JP" sz="1200" kern="1200" dirty="0" smtClean="0">
                <a:solidFill>
                  <a:schemeClr val="tx1"/>
                </a:solidFill>
                <a:effectLst/>
                <a:latin typeface="Arial" charset="0"/>
                <a:ea typeface="ＭＳ Ｐ明朝" pitchFamily="18" charset="-128"/>
                <a:cs typeface="+mn-cs"/>
              </a:rPr>
              <a:t>If all the Questions and Answers are finished and the discussion can no longer continue, then the facilitator gives the headmaster of a primary school in country C the opportunity to speak.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charset="0"/>
                <a:ea typeface="ＭＳ Ｐ明朝" pitchFamily="18" charset="-128"/>
                <a:cs typeface="+mn-cs"/>
              </a:rPr>
              <a:t>12. </a:t>
            </a:r>
            <a:r>
              <a:rPr kumimoji="1" lang="en-US" altLang="ja-JP" sz="1200" b="1" kern="1200" dirty="0" smtClean="0">
                <a:solidFill>
                  <a:schemeClr val="tx1"/>
                </a:solidFill>
                <a:effectLst/>
                <a:latin typeface="Arial" charset="0"/>
                <a:ea typeface="ＭＳ Ｐ明朝" pitchFamily="18" charset="-128"/>
                <a:cs typeface="+mn-cs"/>
              </a:rPr>
              <a:t>Show everyone the statement for the citizens in country C &amp; the Aid Card:</a:t>
            </a:r>
            <a:r>
              <a:rPr kumimoji="1" lang="en-US" altLang="ja-JP" sz="1200" kern="1200" dirty="0" smtClean="0">
                <a:solidFill>
                  <a:schemeClr val="tx1"/>
                </a:solidFill>
                <a:effectLst/>
                <a:latin typeface="Arial" charset="0"/>
                <a:ea typeface="ＭＳ Ｐ明朝" pitchFamily="18" charset="-128"/>
                <a:cs typeface="+mn-cs"/>
              </a:rPr>
              <a:t> The facilitator says “So let’s ask to the people who come from country C about what they think. Please introduce yourselves.” The people of country C speak with the Role Card in random order and put the Aid Card on the table. The facilitator writes them down on the board so that everyone is able to understand.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13. </a:t>
            </a:r>
            <a:r>
              <a:rPr kumimoji="1" lang="en-US" altLang="ja-JP" sz="1200" b="1" kern="1200" dirty="0" smtClean="0">
                <a:solidFill>
                  <a:schemeClr val="tx1"/>
                </a:solidFill>
                <a:effectLst/>
                <a:latin typeface="Arial" charset="0"/>
                <a:ea typeface="ＭＳ Ｐ明朝" pitchFamily="18" charset="-128"/>
                <a:cs typeface="+mn-cs"/>
              </a:rPr>
              <a:t>Finishing the Role Play and Reflection: </a:t>
            </a:r>
            <a:r>
              <a:rPr kumimoji="1" lang="en-US" altLang="ja-JP" sz="1200" kern="1200" dirty="0" smtClean="0">
                <a:solidFill>
                  <a:schemeClr val="tx1"/>
                </a:solidFill>
                <a:effectLst/>
                <a:latin typeface="Arial" charset="0"/>
                <a:ea typeface="ＭＳ Ｐ明朝" pitchFamily="18" charset="-128"/>
                <a:cs typeface="+mn-cs"/>
              </a:rPr>
              <a:t>The facilitator says “Thank you so much for your attendance and your contribution to the meeting of Educational Assistance for country C. Now I will close the conference.”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 teacher asks the students the following questions as a reflection.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Those who were in country C, what were your feelings seeing the discussion?</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Were there any differences between the contents of educational assistance that </a:t>
            </a:r>
            <a:r>
              <a:rPr kumimoji="1" lang="en-US" altLang="ja-JP" sz="1200" strike="sngStrike" kern="1200" dirty="0" smtClean="0">
                <a:solidFill>
                  <a:schemeClr val="tx1"/>
                </a:solidFill>
                <a:effectLst/>
                <a:latin typeface="Arial" charset="0"/>
                <a:ea typeface="ＭＳ Ｐ明朝" pitchFamily="18" charset="-128"/>
                <a:cs typeface="+mn-cs"/>
              </a:rPr>
              <a:t>were</a:t>
            </a:r>
            <a:r>
              <a:rPr kumimoji="1" lang="en-US" altLang="ja-JP" sz="1200" kern="1200" dirty="0" smtClean="0">
                <a:solidFill>
                  <a:schemeClr val="tx1"/>
                </a:solidFill>
                <a:effectLst/>
                <a:latin typeface="Arial" charset="0"/>
                <a:ea typeface="ＭＳ Ｐ明朝" pitchFamily="18" charset="-128"/>
                <a:cs typeface="+mn-cs"/>
              </a:rPr>
              <a:t> discussed during the conference and the need of the recipient country?</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What country do you think country A represents?</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How is it possible to provide realistic educational assistance based on need?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IF YOU HAVE TIME…..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14. </a:t>
            </a:r>
            <a:r>
              <a:rPr kumimoji="1" lang="en-US" altLang="ja-JP" sz="1200" b="1" kern="1200" dirty="0" smtClean="0">
                <a:solidFill>
                  <a:schemeClr val="tx1"/>
                </a:solidFill>
                <a:effectLst/>
                <a:latin typeface="Arial" charset="0"/>
                <a:ea typeface="ＭＳ Ｐ明朝" pitchFamily="18" charset="-128"/>
                <a:cs typeface="+mn-cs"/>
              </a:rPr>
              <a:t>Let’s learn more about the Japanese government’s educational assistance:</a:t>
            </a:r>
            <a:r>
              <a:rPr kumimoji="1" lang="en-US" altLang="ja-JP" sz="1200"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Let’s learn more about the Japanese government’s educational assistance:</a:t>
            </a:r>
            <a:r>
              <a:rPr kumimoji="1" lang="en-US" altLang="ja-JP" sz="1200" kern="1200" dirty="0" smtClean="0">
                <a:solidFill>
                  <a:schemeClr val="tx1"/>
                </a:solidFill>
                <a:effectLst/>
                <a:latin typeface="Arial" charset="0"/>
                <a:ea typeface="ＭＳ Ｐ明朝" pitchFamily="18" charset="-128"/>
                <a:cs typeface="+mn-cs"/>
              </a:rPr>
              <a:t> Give the handout (source1) to everyone and tell them that country A represented the Japanese Government.</a:t>
            </a:r>
          </a:p>
          <a:p>
            <a:r>
              <a:rPr kumimoji="1" lang="en-US" altLang="ja-JP" sz="1200" kern="1200" dirty="0" smtClean="0">
                <a:solidFill>
                  <a:schemeClr val="tx1"/>
                </a:solidFill>
                <a:effectLst/>
                <a:latin typeface="Arial" charset="0"/>
                <a:ea typeface="ＭＳ Ｐ明朝" pitchFamily="18" charset="-128"/>
                <a:cs typeface="+mn-cs"/>
              </a:rPr>
              <a:t>15.</a:t>
            </a:r>
            <a:r>
              <a:rPr kumimoji="1" lang="en-US" altLang="ja-JP" sz="1200" kern="1200" baseline="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Read the NGO statement</a:t>
            </a:r>
            <a:r>
              <a:rPr kumimoji="1" lang="en-US" altLang="ja-JP" sz="1200" kern="1200" dirty="0" smtClean="0">
                <a:solidFill>
                  <a:schemeClr val="tx1"/>
                </a:solidFill>
                <a:effectLst/>
                <a:latin typeface="Arial" charset="0"/>
                <a:ea typeface="ＭＳ Ｐ明朝" pitchFamily="18" charset="-128"/>
                <a:cs typeface="+mn-cs"/>
              </a:rPr>
              <a:t>: Give the handout (source2) to everyone and introduce the NGO’s statement to the Japanese government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→it could also linked to “ Activity 5; Let’s propose policy</a:t>
            </a:r>
            <a:r>
              <a:rPr kumimoji="1" lang="en-US" altLang="ja-JP" sz="1200" b="1" kern="1200" dirty="0" smtClean="0">
                <a:solidFill>
                  <a:schemeClr val="tx1"/>
                </a:solidFill>
                <a:effectLst/>
                <a:latin typeface="Arial" charset="0"/>
                <a:ea typeface="ＭＳ Ｐ明朝" pitchFamily="18" charset="-128"/>
                <a:cs typeface="+mn-cs"/>
              </a:rPr>
              <a:t>”</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spcBef>
                <a:spcPct val="50000"/>
              </a:spcBef>
            </a:pPr>
            <a:endParaRPr lang="en-US" altLang="ja-JP" u="sng"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20</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altLang="ja-JP" u="sng" dirty="0" smtClean="0">
                <a:solidFill>
                  <a:schemeClr val="bg2"/>
                </a:solidFill>
              </a:rPr>
              <a:t>Activity4</a:t>
            </a:r>
          </a:p>
          <a:p>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What </a:t>
            </a:r>
            <a:r>
              <a:rPr kumimoji="1" lang="en-US" altLang="ja-JP" sz="1200" b="1" kern="1200" dirty="0" err="1" smtClean="0">
                <a:solidFill>
                  <a:schemeClr val="tx1"/>
                </a:solidFill>
                <a:effectLst/>
                <a:latin typeface="Arial" charset="0"/>
                <a:ea typeface="ＭＳ Ｐ明朝" pitchFamily="18" charset="-128"/>
                <a:cs typeface="+mn-cs"/>
              </a:rPr>
              <a:t>iscountry</a:t>
            </a:r>
            <a:r>
              <a:rPr kumimoji="1" lang="en-US" altLang="ja-JP" sz="1200" b="1" kern="1200" dirty="0" smtClean="0">
                <a:solidFill>
                  <a:schemeClr val="tx1"/>
                </a:solidFill>
                <a:effectLst/>
                <a:latin typeface="Arial" charset="0"/>
                <a:ea typeface="ＭＳ Ｐ明朝" pitchFamily="18" charset="-128"/>
                <a:cs typeface="+mn-cs"/>
              </a:rPr>
              <a:t> C like?</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Country C is a so-called “developing country.” It doesn’t have resources such as oil, natural gases, minerals, and it doesn’t develop industrially. This country has been independent for 30 years ago but civil wars have still continued. </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80% of citizens live by farming, but it can hardly be said their lives are rich because grounds go wild and crops wither in the dry season. In addition, the literary rate is low at 60% and there are many educational problems.</a:t>
            </a:r>
            <a:endParaRPr kumimoji="1" lang="ja-JP" altLang="ja-JP" sz="1200" kern="1200" dirty="0" smtClean="0">
              <a:solidFill>
                <a:schemeClr val="tx1"/>
              </a:solidFill>
              <a:effectLst/>
              <a:latin typeface="Arial" charset="0"/>
              <a:ea typeface="ＭＳ Ｐ明朝" pitchFamily="18" charset="-128"/>
              <a:cs typeface="+mn-cs"/>
            </a:endParaRPr>
          </a:p>
          <a:p>
            <a:endParaRPr lang="en-US" altLang="ja-JP" u="sn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FFCFF8-D883-49EE-B8F2-ED92852B6DC4}" type="slidenum">
              <a:rPr lang="en-US" altLang="ja-JP" smtClean="0"/>
              <a:pPr/>
              <a:t>3</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Q1</a:t>
            </a:r>
            <a:r>
              <a:rPr kumimoji="1" lang="ja-JP" altLang="ja-JP" sz="1200" b="1"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How many children in the world do not attend primary school?</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Answer</a:t>
            </a:r>
            <a:r>
              <a:rPr kumimoji="1" lang="ja-JP" altLang="ja-JP" sz="1200" b="1" kern="1200" dirty="0" smtClean="0">
                <a:solidFill>
                  <a:schemeClr val="tx1"/>
                </a:solidFill>
                <a:effectLst/>
                <a:latin typeface="Arial" charset="0"/>
                <a:ea typeface="ＭＳ Ｐ明朝" pitchFamily="18" charset="-128"/>
                <a:cs typeface="+mn-cs"/>
              </a:rPr>
              <a:t>：</a:t>
            </a:r>
            <a:r>
              <a:rPr kumimoji="1" lang="en-US" altLang="ja-JP" sz="1200" b="1" kern="1200" dirty="0" smtClean="0">
                <a:solidFill>
                  <a:schemeClr val="tx1"/>
                </a:solidFill>
                <a:effectLst/>
                <a:latin typeface="Arial" charset="0"/>
                <a:ea typeface="ＭＳ Ｐ明朝" pitchFamily="18" charset="-128"/>
                <a:cs typeface="+mn-cs"/>
              </a:rPr>
              <a:t>B.  One out of twelve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One out of twelve, which is approximately 57.8 million students are not able to go to primary school. The number of children who cannot go to school has decreased by 50 million since 1999 as a result of all developing nations, governments and international society’s efforts to increase educational funds, the abolishment of tuition fees and the rising quality of teachers. However, three quarters of this decrease was achieved from 1999 to 2004 and no progress has been seen between the years 2008 and 2010. There is no prospect of enrolling in school for the forty-seven out of a hundred students who cannot go to school today.</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21</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en-US" altLang="ja-JP" u="sng" dirty="0" smtClean="0">
                <a:solidFill>
                  <a:schemeClr val="bg2"/>
                </a:solidFill>
              </a:rPr>
              <a:t>Activity4</a:t>
            </a:r>
          </a:p>
          <a:p>
            <a:r>
              <a:rPr kumimoji="1" lang="en-US" altLang="ja-JP" sz="1200" b="1" kern="1200" dirty="0" smtClean="0">
                <a:solidFill>
                  <a:schemeClr val="tx1"/>
                </a:solidFill>
                <a:effectLst/>
                <a:latin typeface="Arial" charset="0"/>
                <a:ea typeface="ＭＳ Ｐ明朝" pitchFamily="18" charset="-128"/>
                <a:cs typeface="+mn-cs"/>
              </a:rPr>
              <a:t>Finishing the Role Play and Reflection: </a:t>
            </a:r>
            <a:r>
              <a:rPr kumimoji="1" lang="en-US" altLang="ja-JP" sz="1200" kern="1200" dirty="0" smtClean="0">
                <a:solidFill>
                  <a:schemeClr val="tx1"/>
                </a:solidFill>
                <a:effectLst/>
                <a:latin typeface="Arial" charset="0"/>
                <a:ea typeface="ＭＳ Ｐ明朝" pitchFamily="18" charset="-128"/>
                <a:cs typeface="+mn-cs"/>
              </a:rPr>
              <a:t>The facilitator says “Thank you so much for your attendance and your contribution to the meeting of Educational Assistance for country C. Now I will close the conference.”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 teacher asks the students the following questions as a reflection. </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en-US" altLang="ja-JP" u="sng" dirty="0" smtClean="0"/>
          </a:p>
          <a:p>
            <a:pPr lvl="0"/>
            <a:r>
              <a:rPr kumimoji="1" lang="en-US" altLang="ja-JP" sz="1200" kern="1200" dirty="0" smtClean="0">
                <a:solidFill>
                  <a:schemeClr val="tx1"/>
                </a:solidFill>
                <a:effectLst/>
                <a:latin typeface="Arial" charset="0"/>
                <a:ea typeface="ＭＳ Ｐ明朝" pitchFamily="18" charset="-128"/>
                <a:cs typeface="+mn-cs"/>
              </a:rPr>
              <a:t>1. Those who were in country C, what were your feelings seeing the discussion?</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2. Were there any differences between the contents of educational assistance that </a:t>
            </a:r>
            <a:r>
              <a:rPr kumimoji="1" lang="en-US" altLang="ja-JP" sz="1200" strike="sngStrike" kern="1200" dirty="0" smtClean="0">
                <a:solidFill>
                  <a:schemeClr val="tx1"/>
                </a:solidFill>
                <a:effectLst/>
                <a:latin typeface="Arial" charset="0"/>
                <a:ea typeface="ＭＳ Ｐ明朝" pitchFamily="18" charset="-128"/>
                <a:cs typeface="+mn-cs"/>
              </a:rPr>
              <a:t>were</a:t>
            </a:r>
            <a:r>
              <a:rPr kumimoji="1" lang="en-US" altLang="ja-JP" sz="1200" kern="1200" dirty="0" smtClean="0">
                <a:solidFill>
                  <a:schemeClr val="tx1"/>
                </a:solidFill>
                <a:effectLst/>
                <a:latin typeface="Arial" charset="0"/>
                <a:ea typeface="ＭＳ Ｐ明朝" pitchFamily="18" charset="-128"/>
                <a:cs typeface="+mn-cs"/>
              </a:rPr>
              <a:t> discussed during the conference and the need of the recipient country?</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3.</a:t>
            </a:r>
            <a:r>
              <a:rPr kumimoji="1" lang="en-US" altLang="ja-JP" sz="1200" kern="1200" baseline="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What country do you think country A represents?</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4.</a:t>
            </a:r>
            <a:r>
              <a:rPr kumimoji="1" lang="en-US" altLang="ja-JP" sz="1200" kern="1200" baseline="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How is it possible to provide realistic educational assistance based on need? </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en-US" altLang="ja-JP" u="sng" dirty="0" smtClean="0"/>
          </a:p>
          <a:p>
            <a:pPr eaLnBrk="1" hangingPunct="1"/>
            <a:endParaRPr lang="en-US" altLang="ja-JP" u="sng" dirty="0" smtClean="0"/>
          </a:p>
          <a:p>
            <a:pPr eaLnBrk="1" hangingPunct="1"/>
            <a:endParaRPr lang="en-US" altLang="ja-JP" u="sng"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22</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altLang="ja-JP" u="sng" dirty="0" smtClean="0">
                <a:solidFill>
                  <a:schemeClr val="bg2"/>
                </a:solidFill>
              </a:rPr>
              <a:t>Activity4</a:t>
            </a:r>
          </a:p>
          <a:p>
            <a:pPr marL="0" marR="0" indent="0" algn="l" defTabSz="914400" rtl="0" eaLnBrk="1" fontAlgn="base" latinLnBrk="0" hangingPunct="1">
              <a:lnSpc>
                <a:spcPct val="100000"/>
              </a:lnSpc>
              <a:spcBef>
                <a:spcPct val="50000"/>
              </a:spcBef>
              <a:spcAft>
                <a:spcPct val="0"/>
              </a:spcAft>
              <a:buClrTx/>
              <a:buSzTx/>
              <a:buFontTx/>
              <a:buNone/>
              <a:tabLst/>
              <a:defRPr/>
            </a:pPr>
            <a:endParaRPr lang="en-US" altLang="ja-JP" sz="1200" dirty="0" smtClean="0">
              <a:latin typeface="HGP創英角ｺﾞｼｯｸUB" pitchFamily="50" charset="-128"/>
              <a:ea typeface="HGP創英角ｺﾞｼｯｸUB" pitchFamily="50" charset="-128"/>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US" altLang="ja-JP" sz="1200" dirty="0" smtClean="0">
                <a:latin typeface="HGP創英角ｺﾞｼｯｸUB" pitchFamily="50" charset="-128"/>
                <a:ea typeface="HGP創英角ｺﾞｼｯｸUB" pitchFamily="50" charset="-128"/>
              </a:rPr>
              <a:t>What can we see from the educational aid of the Japanese government ?</a:t>
            </a:r>
            <a:endParaRPr lang="ja-JP" altLang="en-US" sz="1200" dirty="0" smtClean="0">
              <a:latin typeface="HGP創英角ｺﾞｼｯｸUB" pitchFamily="50" charset="-128"/>
              <a:ea typeface="HGP創英角ｺﾞｼｯｸUB" pitchFamily="50" charset="-128"/>
            </a:endParaRPr>
          </a:p>
          <a:p>
            <a:pPr eaLnBrk="1" hangingPunct="1">
              <a:spcBef>
                <a:spcPct val="50000"/>
              </a:spcBef>
            </a:pPr>
            <a:endParaRPr lang="en-US" altLang="ja-JP" u="sng" dirty="0" smtClean="0">
              <a:solidFill>
                <a:schemeClr val="bg2"/>
              </a:solidFill>
            </a:endParaRPr>
          </a:p>
          <a:p>
            <a:pPr lvl="0"/>
            <a:r>
              <a:rPr lang="en-US" altLang="ja-JP" sz="1200" dirty="0" smtClean="0"/>
              <a:t>1. The allocation to middle income countries (such as Asia) is bigger than the low income countries (such as Sub-Saharan Africa).</a:t>
            </a:r>
            <a:endParaRPr lang="ja-JP" altLang="ja-JP" sz="1200" dirty="0" smtClean="0"/>
          </a:p>
          <a:p>
            <a:pPr lvl="0"/>
            <a:r>
              <a:rPr kumimoji="1" lang="en-US" altLang="ja-JP" sz="1200" kern="1200" dirty="0" smtClean="0">
                <a:solidFill>
                  <a:schemeClr val="tx1"/>
                </a:solidFill>
                <a:effectLst/>
                <a:latin typeface="Arial" charset="0"/>
                <a:ea typeface="ＭＳ Ｐ明朝" pitchFamily="18" charset="-128"/>
                <a:cs typeface="+mn-cs"/>
              </a:rPr>
              <a:t>2. The allocation to higher education (specifically to scholarships for international students) is bigger, while that to basic education is smaller.</a:t>
            </a:r>
            <a:endParaRPr kumimoji="1" lang="ja-JP" altLang="ja-JP" sz="1200" kern="1200" dirty="0" smtClean="0">
              <a:solidFill>
                <a:schemeClr val="tx1"/>
              </a:solidFill>
              <a:effectLst/>
              <a:latin typeface="Arial" charset="0"/>
              <a:ea typeface="ＭＳ Ｐ明朝" pitchFamily="18" charset="-128"/>
              <a:cs typeface="+mn-cs"/>
            </a:endParaRPr>
          </a:p>
          <a:p>
            <a:pPr lvl="0"/>
            <a:endParaRPr kumimoji="1" lang="en-US"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23</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en-US" altLang="ja-JP" u="sng" dirty="0" smtClean="0">
                <a:solidFill>
                  <a:schemeClr val="bg2"/>
                </a:solidFill>
              </a:rPr>
              <a:t>Activity4</a:t>
            </a:r>
          </a:p>
          <a:p>
            <a:pPr eaLnBrk="1" hangingPunct="1">
              <a:spcBef>
                <a:spcPct val="50000"/>
              </a:spcBef>
            </a:pPr>
            <a:endParaRPr lang="en-US" altLang="ja-JP" sz="1200" u="sng" dirty="0" smtClean="0">
              <a:solidFill>
                <a:schemeClr val="bg2"/>
              </a:solidFill>
              <a:ea typeface="ＭＳ Ｐゴシック" pitchFamily="50" charset="-128"/>
            </a:endParaRPr>
          </a:p>
          <a:p>
            <a:pPr eaLnBrk="1" hangingPunct="1">
              <a:spcBef>
                <a:spcPct val="50000"/>
              </a:spcBef>
            </a:pPr>
            <a:r>
              <a:rPr lang="en-US" altLang="ja-JP" sz="1200" dirty="0" smtClean="0">
                <a:ea typeface="ＭＳ Ｐゴシック" pitchFamily="50" charset="-128"/>
              </a:rPr>
              <a:t>JNNE, Japanese NGO Network, which is working for education strongly urges the Japanese government to:</a:t>
            </a:r>
            <a:endParaRPr lang="ja-JP" altLang="ja-JP" sz="1200" dirty="0" smtClean="0">
              <a:ea typeface="ＭＳ Ｐゴシック" pitchFamily="50" charset="-128"/>
            </a:endParaRPr>
          </a:p>
          <a:p>
            <a:pPr eaLnBrk="1" hangingPunct="1">
              <a:spcBef>
                <a:spcPct val="50000"/>
              </a:spcBef>
            </a:pPr>
            <a:endParaRPr lang="en-US" altLang="ja-JP" u="sng" dirty="0" smtClean="0">
              <a:solidFill>
                <a:schemeClr val="bg2"/>
              </a:solidFill>
            </a:endParaRPr>
          </a:p>
          <a:p>
            <a:r>
              <a:rPr kumimoji="1" lang="en-US" altLang="ja-JP" sz="1200" kern="1200" dirty="0" smtClean="0">
                <a:solidFill>
                  <a:schemeClr val="tx1"/>
                </a:solidFill>
                <a:effectLst/>
                <a:latin typeface="Arial" charset="0"/>
                <a:ea typeface="ＭＳ Ｐ明朝" pitchFamily="18" charset="-128"/>
                <a:cs typeface="+mn-cs"/>
              </a:rPr>
              <a:t>1</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Increase allocation of ODA to basic education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2</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Prioritize low income countries and fragile states.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3</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Expand financial support.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4</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More contribution to Global Partnership for Education Fund (GPE Fund).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en-US" altLang="ja-JP"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u="sng" dirty="0" smtClean="0">
                <a:solidFill>
                  <a:schemeClr val="bg2"/>
                </a:solidFill>
              </a:rPr>
              <a:t>Activity4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u="sng" dirty="0" smtClean="0">
              <a:solidFill>
                <a:schemeClr val="bg2"/>
              </a:solidFill>
            </a:endParaRPr>
          </a:p>
          <a:p>
            <a:r>
              <a:rPr kumimoji="1" lang="en-US" altLang="ja-JP" sz="1200" kern="1200" dirty="0" smtClean="0">
                <a:solidFill>
                  <a:schemeClr val="tx1"/>
                </a:solidFill>
                <a:effectLst/>
                <a:latin typeface="Arial" charset="0"/>
                <a:ea typeface="ＭＳ Ｐ明朝" pitchFamily="18" charset="-128"/>
                <a:cs typeface="+mn-cs"/>
              </a:rPr>
              <a:t>GPE Fund is an international organization to increase the volume and efficiency of funds devoted to education and to ensure that every child can go to school and learn. </a:t>
            </a:r>
          </a:p>
          <a:p>
            <a:r>
              <a:rPr kumimoji="1" lang="en-US" altLang="ja-JP" sz="1200" kern="1200" dirty="0" smtClean="0">
                <a:solidFill>
                  <a:schemeClr val="tx1"/>
                </a:solidFill>
                <a:effectLst/>
                <a:latin typeface="Arial" charset="0"/>
                <a:ea typeface="ＭＳ Ｐ明朝" pitchFamily="18" charset="-128"/>
                <a:cs typeface="+mn-cs"/>
              </a:rPr>
              <a:t>It targets 60 low-income countries. Japan’s contribution is smaller than that of Ireland whose population is 4.8 million. (The amount of contribution was converted to Japanese yen using the exchange rate on February 2</a:t>
            </a:r>
            <a:r>
              <a:rPr kumimoji="1" lang="en-US" altLang="ja-JP" sz="1200" kern="1200" baseline="30000" dirty="0" smtClean="0">
                <a:solidFill>
                  <a:schemeClr val="tx1"/>
                </a:solidFill>
                <a:effectLst/>
                <a:latin typeface="Arial" charset="0"/>
                <a:ea typeface="ＭＳ Ｐ明朝" pitchFamily="18" charset="-128"/>
                <a:cs typeface="+mn-cs"/>
              </a:rPr>
              <a:t>nd</a:t>
            </a:r>
            <a:r>
              <a:rPr kumimoji="1" lang="en-US" altLang="ja-JP" sz="1200" kern="1200" dirty="0" smtClean="0">
                <a:solidFill>
                  <a:schemeClr val="tx1"/>
                </a:solidFill>
                <a:effectLst/>
                <a:latin typeface="Arial" charset="0"/>
                <a:ea typeface="ＭＳ Ｐ明朝" pitchFamily="18" charset="-128"/>
                <a:cs typeface="+mn-cs"/>
              </a:rPr>
              <a:t>, 2015.)</a:t>
            </a:r>
            <a:endParaRPr kumimoji="1" lang="ja-JP" altLang="ja-JP" sz="1200" kern="1200" dirty="0" smtClean="0">
              <a:solidFill>
                <a:schemeClr val="tx1"/>
              </a:solidFill>
              <a:effectLst/>
              <a:latin typeface="Arial"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effectLst/>
              <a:latin typeface="Arial"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78133B0-7B9C-4BBF-A686-985735A69E7D}" type="slidenum">
              <a:rPr lang="en-US" altLang="ja-JP" smtClean="0"/>
              <a:pPr/>
              <a:t>25</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u="sng" dirty="0" smtClean="0">
                <a:solidFill>
                  <a:schemeClr val="bg2"/>
                </a:solidFill>
              </a:rPr>
              <a:t>Activity4</a:t>
            </a:r>
          </a:p>
          <a:p>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b="1" kern="1200" dirty="0" smtClean="0">
                <a:solidFill>
                  <a:schemeClr val="tx1"/>
                </a:solidFill>
                <a:effectLst/>
                <a:latin typeface="Arial" charset="0"/>
                <a:ea typeface="ＭＳ Ｐ明朝" pitchFamily="18" charset="-128"/>
                <a:cs typeface="+mn-cs"/>
              </a:rPr>
              <a:t>How to lead this activity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The facilitator asks the question below, “Looking at the world, more than 57 million children cannot attend school. What can we do for all the children in the world to be able to go to school?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b="1" kern="1200" dirty="0" smtClean="0">
                <a:solidFill>
                  <a:schemeClr val="tx1"/>
                </a:solidFill>
                <a:effectLst/>
                <a:latin typeface="Arial" charset="0"/>
                <a:ea typeface="ＭＳ Ｐ明朝" pitchFamily="18" charset="-128"/>
                <a:cs typeface="+mn-cs"/>
              </a:rPr>
              <a:t>Diamond Ranking: </a:t>
            </a:r>
            <a:r>
              <a:rPr kumimoji="1" lang="en-US" altLang="ja-JP" sz="1200" kern="1200" dirty="0" smtClean="0">
                <a:solidFill>
                  <a:schemeClr val="tx1"/>
                </a:solidFill>
                <a:effectLst/>
                <a:latin typeface="Arial" charset="0"/>
                <a:ea typeface="ＭＳ Ｐ明朝" pitchFamily="18" charset="-128"/>
                <a:cs typeface="+mn-cs"/>
              </a:rPr>
              <a:t>Hand out the diamond ranking worksheet to each participant. Participants are to work on their own. Then, participants should make small groups of four to six participants and share what they wrote on the sheet within the group. They can ask each other questions if needed. Make sure to tell the participants to really listen to each other as there is no correct answer for the sheet.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b="1" kern="1200" dirty="0" smtClean="0">
                <a:solidFill>
                  <a:schemeClr val="tx1"/>
                </a:solidFill>
                <a:effectLst/>
                <a:latin typeface="Arial" charset="0"/>
                <a:ea typeface="ＭＳ Ｐ明朝" pitchFamily="18" charset="-128"/>
                <a:cs typeface="+mn-cs"/>
              </a:rPr>
              <a:t>Policy suggestion</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As a group, fill out the “policy suggestion worksheet” based on the previous discussion on the “diamond ranking”</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Share with the whole class.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b="1" kern="1200" dirty="0" smtClean="0">
                <a:solidFill>
                  <a:schemeClr val="tx1"/>
                </a:solidFill>
                <a:effectLst/>
                <a:latin typeface="Arial" charset="0"/>
                <a:ea typeface="ＭＳ Ｐ明朝" pitchFamily="18" charset="-128"/>
                <a:cs typeface="+mn-cs"/>
              </a:rPr>
              <a:t>Advanced Activity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 may read “the letter to Prime Minister </a:t>
            </a:r>
            <a:r>
              <a:rPr kumimoji="1" lang="en-US" altLang="ja-JP" sz="1200" kern="1200" dirty="0" err="1" smtClean="0">
                <a:solidFill>
                  <a:schemeClr val="tx1"/>
                </a:solidFill>
                <a:effectLst/>
                <a:latin typeface="Arial" charset="0"/>
                <a:ea typeface="ＭＳ Ｐ明朝" pitchFamily="18" charset="-128"/>
                <a:cs typeface="+mn-cs"/>
              </a:rPr>
              <a:t>Shinzo</a:t>
            </a:r>
            <a:r>
              <a:rPr kumimoji="1" lang="en-US" altLang="ja-JP" sz="1200" kern="1200" dirty="0" smtClean="0">
                <a:solidFill>
                  <a:schemeClr val="tx1"/>
                </a:solidFill>
                <a:effectLst/>
                <a:latin typeface="Arial" charset="0"/>
                <a:ea typeface="ＭＳ Ｐ明朝" pitchFamily="18" charset="-128"/>
                <a:cs typeface="+mn-cs"/>
              </a:rPr>
              <a:t> Abe from Ms. </a:t>
            </a:r>
            <a:r>
              <a:rPr kumimoji="1" lang="en-US" altLang="ja-JP" sz="1200" kern="1200" dirty="0" err="1" smtClean="0">
                <a:solidFill>
                  <a:schemeClr val="tx1"/>
                </a:solidFill>
                <a:effectLst/>
                <a:latin typeface="Arial" charset="0"/>
                <a:ea typeface="ＭＳ Ｐ明朝" pitchFamily="18" charset="-128"/>
                <a:cs typeface="+mn-cs"/>
              </a:rPr>
              <a:t>Malala</a:t>
            </a:r>
            <a:r>
              <a:rPr kumimoji="1" lang="en-US" altLang="ja-JP" sz="1200" kern="1200" dirty="0" smtClean="0">
                <a:solidFill>
                  <a:schemeClr val="tx1"/>
                </a:solidFill>
                <a:effectLst/>
                <a:latin typeface="Arial" charset="0"/>
                <a:ea typeface="ＭＳ Ｐ明朝" pitchFamily="18" charset="-128"/>
                <a:cs typeface="+mn-cs"/>
              </a:rPr>
              <a:t> </a:t>
            </a:r>
            <a:r>
              <a:rPr kumimoji="1" lang="en-US" altLang="ja-JP" sz="1200" kern="1200" dirty="0" err="1" smtClean="0">
                <a:solidFill>
                  <a:schemeClr val="tx1"/>
                </a:solidFill>
                <a:effectLst/>
                <a:latin typeface="Arial" charset="0"/>
                <a:ea typeface="ＭＳ Ｐ明朝" pitchFamily="18" charset="-128"/>
                <a:cs typeface="+mn-cs"/>
              </a:rPr>
              <a:t>Yousafzai”as</a:t>
            </a:r>
            <a:r>
              <a:rPr kumimoji="1" lang="en-US" altLang="ja-JP" sz="1200" kern="1200" dirty="0" smtClean="0">
                <a:solidFill>
                  <a:schemeClr val="tx1"/>
                </a:solidFill>
                <a:effectLst/>
                <a:latin typeface="Arial" charset="0"/>
                <a:ea typeface="ＭＳ Ｐ明朝" pitchFamily="18" charset="-128"/>
                <a:cs typeface="+mn-cs"/>
              </a:rPr>
              <a:t> an advanced activity. (p.37)</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en-US" altLang="ja-JP"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u="sng" dirty="0" smtClean="0">
                <a:solidFill>
                  <a:schemeClr val="bg2"/>
                </a:solidFill>
              </a:rPr>
              <a:t>Activity4</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A34C5-D128-4108-8F6B-F18B24DEAE5F}" type="slidenum">
              <a:rPr lang="en-US" altLang="ja-JP" smtClean="0"/>
              <a:pPr>
                <a:defRPr/>
              </a:pPr>
              <a:t>26</a:t>
            </a:fld>
            <a:endParaRPr lang="en-US" altLang="ja-JP"/>
          </a:p>
        </p:txBody>
      </p:sp>
    </p:spTree>
    <p:extLst>
      <p:ext uri="{BB962C8B-B14F-4D97-AF65-F5344CB8AC3E}">
        <p14:creationId xmlns:p14="http://schemas.microsoft.com/office/powerpoint/2010/main" val="328162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4E2AEAB-7E5F-42D7-B256-3F5CF4DF7DDC}" type="slidenum">
              <a:rPr lang="en-US" altLang="ja-JP" smtClean="0"/>
              <a:pPr/>
              <a:t>4</a:t>
            </a:fld>
            <a:endParaRPr lang="en-US" altLang="ja-JP"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Q2</a:t>
            </a:r>
            <a:r>
              <a:rPr kumimoji="1" lang="ja-JP" altLang="ja-JP" sz="1200" b="1"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 What </a:t>
            </a:r>
            <a:r>
              <a:rPr kumimoji="1" lang="en-US" altLang="ja-JP" sz="1200" b="1" kern="1200" smtClean="0">
                <a:solidFill>
                  <a:schemeClr val="tx1"/>
                </a:solidFill>
                <a:effectLst/>
                <a:latin typeface="Arial" charset="0"/>
                <a:ea typeface="ＭＳ Ｐ明朝" pitchFamily="18" charset="-128"/>
                <a:cs typeface="+mn-cs"/>
              </a:rPr>
              <a:t>are the possible </a:t>
            </a:r>
            <a:r>
              <a:rPr kumimoji="1" lang="en-US" altLang="ja-JP" sz="1200" b="1" kern="1200" dirty="0" smtClean="0">
                <a:solidFill>
                  <a:schemeClr val="tx1"/>
                </a:solidFill>
                <a:effectLst/>
                <a:latin typeface="Arial" charset="0"/>
                <a:ea typeface="ＭＳ Ｐ明朝" pitchFamily="18" charset="-128"/>
                <a:cs typeface="+mn-cs"/>
              </a:rPr>
              <a:t>reasons why children cannot go to primary school?</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Answer</a:t>
            </a:r>
            <a:r>
              <a:rPr kumimoji="1" lang="ja-JP" altLang="ja-JP" sz="1200" b="1" kern="1200" dirty="0" smtClean="0">
                <a:solidFill>
                  <a:schemeClr val="tx1"/>
                </a:solidFill>
                <a:effectLst/>
                <a:latin typeface="Arial" charset="0"/>
                <a:ea typeface="ＭＳ Ｐ明朝" pitchFamily="18" charset="-128"/>
                <a:cs typeface="+mn-cs"/>
              </a:rPr>
              <a:t>：</a:t>
            </a:r>
            <a:r>
              <a:rPr kumimoji="1" lang="en-US" altLang="ja-JP" sz="1200" b="1" kern="1200" dirty="0" smtClean="0">
                <a:solidFill>
                  <a:schemeClr val="tx1"/>
                </a:solidFill>
                <a:effectLst/>
                <a:latin typeface="Arial" charset="0"/>
                <a:ea typeface="ＭＳ Ｐ明朝" pitchFamily="18" charset="-128"/>
                <a:cs typeface="+mn-cs"/>
              </a:rPr>
              <a:t> All are correct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All of the answers are correct. Various problems have caused this situation, such as war, poverty, lack of understanding for education and social discrimination against the weak such as girls or those with disabilities. For girls, they are often attacked on the way to school, and need to do housework such as getting water. They are also discouraged from going to school because there are no ‘girls only’ toilets. They also may not be able to drink clean water and there are often very few female teachers at school. In particular half of students who cannot go to primary school live in conflict areas and these students have increased from 2008. Over the past decade, in at least 25 countries schools have been used as military sites, shooting sites, a weapon stores and jails. Furthermore, within the 5 years, schools in 70 counties have been damaged due to political issues, military influence, ideology, cliques, religion and ethnicity.</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BB1E415-D75B-4F7A-8E4F-C591C31854D3}" type="slidenum">
              <a:rPr lang="en-US" altLang="ja-JP" smtClean="0"/>
              <a:pPr/>
              <a:t>5</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Q3</a:t>
            </a:r>
            <a:r>
              <a:rPr kumimoji="1" lang="ja-JP" altLang="ja-JP" sz="1200" b="1"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 How many children in the world drop out of primary school?</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Answer</a:t>
            </a:r>
            <a:r>
              <a:rPr kumimoji="1" lang="ja-JP" altLang="ja-JP" sz="1200" b="1"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B. One out of four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 enrolment rate has increased significantly as a consequence of the efforts of people in developing countries, governments and international society. However, there is a large number of children who quit primary or junior high school due to poverty, household chores and lack of understanding from family or </a:t>
            </a:r>
            <a:r>
              <a:rPr kumimoji="1" lang="en-US" altLang="ja-JP" sz="1200" kern="1200" dirty="0" err="1" smtClean="0">
                <a:solidFill>
                  <a:schemeClr val="tx1"/>
                </a:solidFill>
                <a:effectLst/>
                <a:latin typeface="Arial" charset="0"/>
                <a:ea typeface="ＭＳ Ｐ明朝" pitchFamily="18" charset="-128"/>
                <a:cs typeface="+mn-cs"/>
              </a:rPr>
              <a:t>neighbours</a:t>
            </a:r>
            <a:r>
              <a:rPr kumimoji="1" lang="en-US" altLang="ja-JP" sz="1200" kern="1200" dirty="0" smtClean="0">
                <a:solidFill>
                  <a:schemeClr val="tx1"/>
                </a:solidFill>
                <a:effectLst/>
                <a:latin typeface="Arial" charset="0"/>
                <a:ea typeface="ＭＳ Ｐ明朝" pitchFamily="18" charset="-128"/>
                <a:cs typeface="+mn-cs"/>
              </a:rPr>
              <a:t> after they get in. Particularly, one out of three point five students in developing countries and one out of two in Sub-Saharan Africa, drop out of school. The quality of education has also come to be a fundamental issue since one third of elementary school-aged students cannot acquire basic academic skills whether they got to school or not. </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E35CEBB-8D90-40D4-A2F2-7FAA9AC840D0}" type="slidenum">
              <a:rPr lang="en-US" altLang="ja-JP" smtClean="0"/>
              <a:pPr/>
              <a:t>6</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Q4</a:t>
            </a:r>
            <a:r>
              <a:rPr kumimoji="1" lang="ja-JP" altLang="ja-JP" sz="1200" b="1"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How many teachers are needed to have all the children educated at school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Answer</a:t>
            </a:r>
            <a:r>
              <a:rPr kumimoji="1" lang="ja-JP" altLang="ja-JP" sz="1200" b="1"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D. 1.6million teachers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Improvement of quality of education depends on the quality of teachers, but in reality, there are few qualified teachers and the salary paid is also insufficient. In one third of countries in the world, the number of primary school teachers who are trained at national level of programs is less than 75%.</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5D70752-A742-458A-A82A-46EE1FD9BE3D}" type="slidenum">
              <a:rPr lang="en-US" altLang="ja-JP" smtClean="0"/>
              <a:pPr/>
              <a:t>7</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Q5</a:t>
            </a:r>
            <a:r>
              <a:rPr kumimoji="1" lang="ja-JP" altLang="ja-JP" sz="1200" b="1" kern="1200" dirty="0" smtClean="0">
                <a:solidFill>
                  <a:schemeClr val="tx1"/>
                </a:solidFill>
                <a:effectLst/>
                <a:latin typeface="Arial" charset="0"/>
                <a:ea typeface="ＭＳ Ｐ明朝" pitchFamily="18" charset="-128"/>
                <a:cs typeface="+mn-cs"/>
              </a:rPr>
              <a:t>　</a:t>
            </a:r>
            <a:r>
              <a:rPr kumimoji="1" lang="en-US" altLang="ja-JP" sz="1200" b="1" kern="1200" dirty="0" smtClean="0">
                <a:solidFill>
                  <a:schemeClr val="tx1"/>
                </a:solidFill>
                <a:effectLst/>
                <a:latin typeface="Arial" charset="0"/>
                <a:ea typeface="ＭＳ Ｐ明朝" pitchFamily="18" charset="-128"/>
                <a:cs typeface="+mn-cs"/>
              </a:rPr>
              <a:t> Approximately how many adults in the world cannot read or write?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Answer</a:t>
            </a:r>
            <a:r>
              <a:rPr kumimoji="1" lang="ja-JP" altLang="ja-JP" sz="1200" b="1" kern="1200" dirty="0" smtClean="0">
                <a:solidFill>
                  <a:schemeClr val="tx1"/>
                </a:solidFill>
                <a:effectLst/>
                <a:latin typeface="Arial" charset="0"/>
                <a:ea typeface="ＭＳ Ｐ明朝" pitchFamily="18" charset="-128"/>
                <a:cs typeface="+mn-cs"/>
              </a:rPr>
              <a:t>：</a:t>
            </a:r>
            <a:r>
              <a:rPr kumimoji="1" lang="en-US" altLang="ja-JP" sz="1200" b="1" kern="1200" dirty="0" smtClean="0">
                <a:solidFill>
                  <a:schemeClr val="tx1"/>
                </a:solidFill>
                <a:effectLst/>
                <a:latin typeface="Arial" charset="0"/>
                <a:ea typeface="ＭＳ Ｐ明朝" pitchFamily="18" charset="-128"/>
                <a:cs typeface="+mn-cs"/>
              </a:rPr>
              <a:t> B. One out of six</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780 million adults, which equals one out of six adults, are illiterate. Two thirds of them are women. When you are illiterate, you are not only disadvantaged as you cannot get access to essential information but you also cannot convey your own opinion on documents, which restricts your social rights. </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endParaRPr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106C80F-D488-4B0D-94AA-31EF48BC5A55}" type="slidenum">
              <a:rPr lang="en-US" altLang="ja-JP" smtClean="0"/>
              <a:pPr/>
              <a:t>8</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50000"/>
              </a:spcBef>
            </a:pPr>
            <a:r>
              <a:rPr lang="en-US" altLang="ja-JP" sz="1000" u="sng" dirty="0" smtClean="0">
                <a:solidFill>
                  <a:schemeClr val="bg2"/>
                </a:solidFill>
              </a:rPr>
              <a:t>Activity</a:t>
            </a:r>
            <a:r>
              <a:rPr lang="en-US" altLang="ja-JP" sz="1000" u="sng" baseline="0" dirty="0" smtClean="0">
                <a:solidFill>
                  <a:schemeClr val="bg2"/>
                </a:solidFill>
              </a:rPr>
              <a:t> </a:t>
            </a:r>
            <a:r>
              <a:rPr lang="en-US" altLang="ja-JP" sz="1000" u="sng" dirty="0" smtClean="0">
                <a:solidFill>
                  <a:schemeClr val="bg2"/>
                </a:solidFill>
              </a:rPr>
              <a:t>2-A</a:t>
            </a:r>
          </a:p>
          <a:p>
            <a:pPr eaLnBrk="1" hangingPunct="1">
              <a:lnSpc>
                <a:spcPct val="80000"/>
              </a:lnSpc>
            </a:pPr>
            <a:endParaRPr lang="en-US" altLang="ja-JP" sz="1000" u="sng" dirty="0" smtClean="0"/>
          </a:p>
          <a:p>
            <a:r>
              <a:rPr kumimoji="1" lang="en-US" altLang="ja-JP" sz="1200" b="1" kern="1200" dirty="0" smtClean="0">
                <a:solidFill>
                  <a:schemeClr val="tx1"/>
                </a:solidFill>
                <a:effectLst/>
                <a:latin typeface="Arial" charset="0"/>
                <a:ea typeface="ＭＳ Ｐ明朝" pitchFamily="18" charset="-128"/>
                <a:cs typeface="+mn-cs"/>
              </a:rPr>
              <a:t>■Introduction</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Start with introductory phrases, such as “Through the previous quiz, we learned that one out of every six adults is illiterate. What do you think would happen if you cannot read or write?”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Watch the video on how to proceed with this activity.</a:t>
            </a:r>
            <a:r>
              <a:rPr kumimoji="1" lang="en-US" altLang="ja-JP" sz="1200" kern="1200" dirty="0" smtClean="0">
                <a:solidFill>
                  <a:schemeClr val="tx1"/>
                </a:solidFill>
                <a:effectLst/>
                <a:latin typeface="Arial" charset="0"/>
                <a:ea typeface="ＭＳ Ｐ明朝" pitchFamily="18" charset="-128"/>
                <a:cs typeface="+mn-cs"/>
                <a:sym typeface="Wingdings"/>
              </a:rPr>
              <a:t></a:t>
            </a:r>
            <a:r>
              <a:rPr kumimoji="1" lang="en-US" altLang="ja-JP" sz="1200" kern="1200" dirty="0" smtClean="0">
                <a:solidFill>
                  <a:schemeClr val="tx1"/>
                </a:solidFill>
                <a:effectLst/>
                <a:latin typeface="Arial" charset="0"/>
                <a:ea typeface="ＭＳ Ｐ明朝" pitchFamily="18" charset="-128"/>
                <a:cs typeface="+mn-cs"/>
              </a:rPr>
              <a:t> http://youtu.be/yTOTD7hQgbc</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 </a:t>
            </a:r>
            <a:r>
              <a:rPr lang="ja-JP" altLang="ja-JP" sz="1000" dirty="0" smtClean="0">
                <a:effectLst/>
              </a:rPr>
              <a:t> </a:t>
            </a:r>
            <a:r>
              <a:rPr kumimoji="1" lang="en-US" altLang="ja-JP" sz="1200" b="1" kern="1200" dirty="0" smtClean="0">
                <a:solidFill>
                  <a:schemeClr val="tx1"/>
                </a:solidFill>
                <a:effectLst/>
                <a:latin typeface="Arial" charset="0"/>
                <a:ea typeface="ＭＳ Ｐ明朝" pitchFamily="18" charset="-128"/>
                <a:cs typeface="+mn-cs"/>
              </a:rPr>
              <a:t/>
            </a:r>
            <a:br>
              <a:rPr kumimoji="1" lang="en-US" altLang="ja-JP" sz="1200" b="1" kern="1200" dirty="0" smtClean="0">
                <a:solidFill>
                  <a:schemeClr val="tx1"/>
                </a:solidFill>
                <a:effectLst/>
                <a:latin typeface="Arial" charset="0"/>
                <a:ea typeface="ＭＳ Ｐ明朝" pitchFamily="18" charset="-128"/>
                <a:cs typeface="+mn-cs"/>
              </a:rPr>
            </a:br>
            <a:r>
              <a:rPr kumimoji="1" lang="en-US" altLang="ja-JP" sz="1200" b="1" kern="1200" dirty="0" smtClean="0">
                <a:solidFill>
                  <a:schemeClr val="tx1"/>
                </a:solidFill>
                <a:effectLst/>
                <a:latin typeface="Arial" charset="0"/>
                <a:ea typeface="ＭＳ Ｐ明朝" pitchFamily="18" charset="-128"/>
                <a:cs typeface="+mn-cs"/>
              </a:rPr>
              <a:t>■How to lead activity 1</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b="1" kern="1200" dirty="0" smtClean="0">
                <a:solidFill>
                  <a:schemeClr val="tx1"/>
                </a:solidFill>
                <a:effectLst/>
                <a:latin typeface="Arial" charset="0"/>
                <a:ea typeface="ＭＳ Ｐ明朝" pitchFamily="18" charset="-128"/>
                <a:cs typeface="+mn-cs"/>
              </a:rPr>
              <a:t>＜</a:t>
            </a:r>
            <a:r>
              <a:rPr kumimoji="1" lang="en-US" altLang="ja-JP" sz="1200" b="1" kern="1200" dirty="0" smtClean="0">
                <a:solidFill>
                  <a:schemeClr val="tx1"/>
                </a:solidFill>
                <a:effectLst/>
                <a:latin typeface="Arial" charset="0"/>
                <a:ea typeface="ＭＳ Ｐ明朝" pitchFamily="18" charset="-128"/>
                <a:cs typeface="+mn-cs"/>
              </a:rPr>
              <a:t>For primary/junior high school students, - Choosing a medicine bottle</a:t>
            </a:r>
            <a:r>
              <a:rPr kumimoji="1" lang="ja-JP" altLang="ja-JP" sz="1200" b="1" kern="1200" dirty="0" smtClean="0">
                <a:solidFill>
                  <a:schemeClr val="tx1"/>
                </a:solidFill>
                <a:effectLst/>
                <a:latin typeface="Arial" charset="0"/>
                <a:ea typeface="ＭＳ Ｐ明朝" pitchFamily="18" charset="-128"/>
                <a:cs typeface="+mn-cs"/>
              </a:rPr>
              <a: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Preparation</a:t>
            </a:r>
            <a:r>
              <a:rPr kumimoji="1" lang="ja-JP" altLang="ja-JP" sz="1200" b="1"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Put salt water, sugar water and just water in individual bottles. Cut off the labels below and attach label A, “poison,” to the salt water, label B, “antifebrile,” to the sugar water and label C, “nutrition,” to the water.</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1. Read the story</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 Facilitator to read out the story below to the whole class.</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2. Pick up a bottle</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 Either a group or an individual chooses which bottle to drink. Share which bottle they chose and why they chose the bottle with the whole class. After one representative of each group drinks from his/her bottle, the facilitator is to tell them the meaning of each label.</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3. Reflection</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 Discuss how they felt when they chose the bottle and knew the meaning of the label with the whole class.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Story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Your mother is suffering from a high fever. However, there is no doctor in the village. To get to a doctor, you have to walk through mountain roads for a whole day and take a bus for seven hours. In the village, a teacher keeps a little bit of medicine at her house and she shares them in emergency situations. You visit the teacher’s place but she is out to town. You see some medicine bottles on the shelf but no one except the teacher can read what is written on the bottles. Though there are three familiar bottles which the teacher gave to you when you had a fever before, you cannot tell the difference. What do you do? What would happen if your mother drank from the bottle you picked?</a:t>
            </a:r>
            <a:endParaRPr kumimoji="1" lang="ja-JP" altLang="ja-JP" sz="1200" kern="1200" dirty="0" smtClean="0">
              <a:solidFill>
                <a:schemeClr val="tx1"/>
              </a:solidFill>
              <a:effectLst/>
              <a:latin typeface="Arial" charset="0"/>
              <a:ea typeface="ＭＳ Ｐ明朝" pitchFamily="18" charset="-128"/>
              <a:cs typeface="+mn-cs"/>
            </a:endParaRPr>
          </a:p>
          <a:p>
            <a:r>
              <a:rPr lang="ja-JP" altLang="ja-JP" sz="1000" dirty="0" smtClean="0">
                <a:effectLst/>
              </a:rPr>
              <a:t/>
            </a:r>
            <a:br>
              <a:rPr lang="ja-JP" altLang="ja-JP" sz="1000" dirty="0" smtClean="0">
                <a:effectLst/>
              </a:rPr>
            </a:br>
            <a:r>
              <a:rPr kumimoji="1" lang="en-US" altLang="ja-JP" sz="1200" b="1" kern="1200" dirty="0" smtClean="0">
                <a:solidFill>
                  <a:schemeClr val="tx1"/>
                </a:solidFill>
                <a:effectLst/>
                <a:latin typeface="Arial" charset="0"/>
                <a:ea typeface="ＭＳ Ｐ明朝" pitchFamily="18" charset="-128"/>
                <a:cs typeface="+mn-cs"/>
              </a:rPr>
              <a:t>■Printing Labels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 labels on the bottles, written in the characters used in Nepal and India, each means “A: Poison (for mice), “B: Antifebrile” and “C: Nutrition.”</a:t>
            </a:r>
            <a:endParaRPr kumimoji="1" lang="ja-JP" altLang="ja-JP" sz="1200" kern="1200" dirty="0" smtClean="0">
              <a:solidFill>
                <a:schemeClr val="tx1"/>
              </a:solidFill>
              <a:effectLst/>
              <a:latin typeface="Arial" charset="0"/>
              <a:ea typeface="ＭＳ Ｐ明朝" pitchFamily="18" charset="-128"/>
              <a:cs typeface="+mn-cs"/>
            </a:endParaRPr>
          </a:p>
          <a:p>
            <a:endParaRPr lang="ja-JP" altLang="en-US" sz="1000" dirty="0" smtClean="0"/>
          </a:p>
          <a:p>
            <a:pPr eaLnBrk="1" hangingPunct="1">
              <a:lnSpc>
                <a:spcPct val="80000"/>
              </a:lnSpc>
            </a:pPr>
            <a:endParaRPr lang="en-US" altLang="ja-JP"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0B60D41-FE13-4CC5-A560-DCFB6717E9E5}" type="slidenum">
              <a:rPr lang="en-US" altLang="ja-JP" smtClean="0"/>
              <a:pPr/>
              <a:t>9</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kumimoji="1" lang="en-US" altLang="ja-JP" sz="1200" b="1" kern="1200" dirty="0" smtClean="0">
                <a:solidFill>
                  <a:schemeClr val="tx1"/>
                </a:solidFill>
                <a:effectLst/>
                <a:latin typeface="Arial" charset="0"/>
                <a:ea typeface="ＭＳ Ｐ明朝" pitchFamily="18" charset="-128"/>
                <a:cs typeface="+mn-cs"/>
              </a:rPr>
              <a:t>■Ask questions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“What do you think you cannot do if you cannot read or write?”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Cannot read books/ cannot write your own names/ cannot calculate/ cannot read maps/ cannot behave confidently etc.</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“What can you do when you can read and write?”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Can study, read books, use the internet, write letters, write emails, write novels, express yourself, get access to new information</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lnSpc>
                <a:spcPct val="90000"/>
              </a:lnSpc>
            </a:pPr>
            <a:endParaRPr lang="en-US" altLang="ja-JP" dirty="0" smtClean="0"/>
          </a:p>
          <a:p>
            <a:r>
              <a:rPr kumimoji="1" lang="en-US" altLang="ja-JP" sz="1200" b="1" kern="1200" dirty="0" smtClean="0">
                <a:solidFill>
                  <a:schemeClr val="tx1"/>
                </a:solidFill>
                <a:effectLst/>
                <a:latin typeface="Arial" charset="0"/>
                <a:ea typeface="ＭＳ Ｐ明朝" pitchFamily="18" charset="-128"/>
                <a:cs typeface="+mn-cs"/>
              </a:rPr>
              <a:t>■How to lead the activity 2 </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b="1" kern="1200" dirty="0" smtClean="0">
                <a:solidFill>
                  <a:schemeClr val="tx1"/>
                </a:solidFill>
                <a:effectLst/>
                <a:latin typeface="Arial" charset="0"/>
                <a:ea typeface="ＭＳ Ｐ明朝" pitchFamily="18" charset="-128"/>
                <a:cs typeface="+mn-cs"/>
              </a:rPr>
              <a:t>＜</a:t>
            </a:r>
            <a:r>
              <a:rPr kumimoji="1" lang="en-US" altLang="ja-JP" sz="1200" b="1" kern="1200" dirty="0" smtClean="0">
                <a:solidFill>
                  <a:schemeClr val="tx1"/>
                </a:solidFill>
                <a:effectLst/>
                <a:latin typeface="Arial" charset="0"/>
                <a:ea typeface="ＭＳ Ｐ明朝" pitchFamily="18" charset="-128"/>
                <a:cs typeface="+mn-cs"/>
              </a:rPr>
              <a:t>For high school/university students – Finding a job</a:t>
            </a:r>
            <a:r>
              <a:rPr kumimoji="1" lang="ja-JP" altLang="ja-JP" sz="1200" b="1" kern="1200" dirty="0" smtClean="0">
                <a:solidFill>
                  <a:schemeClr val="tx1"/>
                </a:solidFill>
                <a:effectLst/>
                <a:latin typeface="Arial" charset="0"/>
                <a:ea typeface="ＭＳ Ｐ明朝" pitchFamily="18" charset="-128"/>
                <a:cs typeface="+mn-cs"/>
              </a:rPr>
              <a:t>＞</a:t>
            </a:r>
            <a:endParaRPr kumimoji="1" lang="ja-JP" altLang="ja-JP" sz="1200" kern="1200" dirty="0" smtClean="0">
              <a:solidFill>
                <a:schemeClr val="tx1"/>
              </a:solidFill>
              <a:effectLst/>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charset="0"/>
                <a:ea typeface="ＭＳ Ｐ明朝" pitchFamily="18" charset="-128"/>
                <a:cs typeface="+mn-cs"/>
              </a:rPr>
              <a:t>Preparation: Print out the three advertisements A to C for all participants. Cut them into two pieces, tracing the perforated line (Thai / Japanese).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Read the ads</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Pass out the Thai parts on the left to the groups and ask them to try to read them.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As a group, they decide which job they would apply for.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Share which adverts they chose and why they chose them as a group with the whole class.</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 The facilitator should explain the meaning of adverts A to C.</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Reflection</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 Discuss with the whole class how they felt when they chose the adverts and found out the meaning of it. </a:t>
            </a:r>
            <a:endParaRPr kumimoji="1" lang="ja-JP" altLang="ja-JP" sz="1200" kern="1200" dirty="0" smtClean="0">
              <a:solidFill>
                <a:schemeClr val="tx1"/>
              </a:solidFill>
              <a:effectLst/>
              <a:latin typeface="Arial" charset="0"/>
              <a:ea typeface="ＭＳ Ｐ明朝" pitchFamily="18" charset="-128"/>
              <a:cs typeface="+mn-cs"/>
            </a:endParaRPr>
          </a:p>
          <a:p>
            <a:pPr lvl="0"/>
            <a:r>
              <a:rPr kumimoji="1" lang="en-US" altLang="ja-JP" sz="1200" kern="1200" dirty="0" smtClean="0">
                <a:solidFill>
                  <a:schemeClr val="tx1"/>
                </a:solidFill>
                <a:effectLst/>
                <a:latin typeface="Arial" charset="0"/>
                <a:ea typeface="ＭＳ Ｐ明朝" pitchFamily="18" charset="-128"/>
                <a:cs typeface="+mn-cs"/>
              </a:rPr>
              <a:t>Ask the question below and discuss with the whole class.</a:t>
            </a:r>
            <a:endParaRPr kumimoji="1" lang="ja-JP" altLang="ja-JP" sz="1200" kern="1200" dirty="0" smtClean="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10</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en-US" altLang="ja-JP" sz="1000" dirty="0" smtClean="0"/>
              <a:t>Job offer A ※Good salary</a:t>
            </a:r>
          </a:p>
          <a:p>
            <a:pPr eaLnBrk="1" hangingPunct="1">
              <a:lnSpc>
                <a:spcPct val="80000"/>
              </a:lnSpc>
            </a:pPr>
            <a:r>
              <a:rPr lang="en-US" altLang="ja-JP" sz="1000" dirty="0" smtClean="0"/>
              <a:t>Job</a:t>
            </a:r>
            <a:r>
              <a:rPr lang="en-US" altLang="ja-JP" sz="1000" baseline="0" dirty="0" smtClean="0"/>
              <a:t> offer B </a:t>
            </a:r>
            <a:r>
              <a:rPr lang="en-US" altLang="ja-JP" sz="1000" dirty="0" smtClean="0"/>
              <a:t>※</a:t>
            </a:r>
            <a:r>
              <a:rPr kumimoji="1" lang="en-US" altLang="ja-JP" sz="1200" kern="1200" dirty="0" smtClean="0">
                <a:solidFill>
                  <a:schemeClr val="tx1"/>
                </a:solidFill>
                <a:effectLst/>
                <a:latin typeface="Arial" charset="0"/>
                <a:ea typeface="ＭＳ Ｐ明朝" pitchFamily="18" charset="-128"/>
                <a:cs typeface="+mn-cs"/>
              </a:rPr>
              <a:t>Fair conditions</a:t>
            </a:r>
          </a:p>
          <a:p>
            <a:pPr eaLnBrk="1" hangingPunct="1">
              <a:lnSpc>
                <a:spcPct val="80000"/>
              </a:lnSpc>
            </a:pPr>
            <a:r>
              <a:rPr lang="en-US" altLang="ja-JP" sz="1000" dirty="0" smtClean="0"/>
              <a:t>Job</a:t>
            </a:r>
            <a:r>
              <a:rPr lang="en-US" altLang="ja-JP" sz="1000" baseline="0" dirty="0" smtClean="0"/>
              <a:t> offer C </a:t>
            </a:r>
            <a:r>
              <a:rPr lang="en-US" altLang="ja-JP" sz="1000" dirty="0" smtClean="0"/>
              <a:t>※</a:t>
            </a:r>
            <a:r>
              <a:rPr kumimoji="1" lang="en-US" altLang="ja-JP" sz="1200" kern="1200" dirty="0" smtClean="0">
                <a:solidFill>
                  <a:schemeClr val="tx1"/>
                </a:solidFill>
                <a:effectLst/>
                <a:latin typeface="Arial" charset="0"/>
                <a:ea typeface="ＭＳ Ｐ明朝" pitchFamily="18" charset="-128"/>
                <a:cs typeface="+mn-cs"/>
              </a:rPr>
              <a:t>Does not provide enough information.</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lnSpc>
                <a:spcPct val="80000"/>
              </a:lnSpc>
            </a:pPr>
            <a:endParaRPr lang="ja-JP" altLang="en-US" sz="1000" dirty="0" smtClean="0"/>
          </a:p>
          <a:p>
            <a:r>
              <a:rPr kumimoji="1" lang="ja-JP" altLang="ja-JP" sz="1200" b="1" kern="1200" dirty="0" smtClean="0">
                <a:solidFill>
                  <a:schemeClr val="tx1"/>
                </a:solidFill>
                <a:effectLst/>
                <a:latin typeface="Arial" charset="0"/>
                <a:ea typeface="ＭＳ Ｐ明朝" pitchFamily="18" charset="-128"/>
                <a:cs typeface="+mn-cs"/>
              </a:rPr>
              <a:t>■</a:t>
            </a:r>
            <a:r>
              <a:rPr kumimoji="1" lang="en-US" altLang="ja-JP" sz="1200" b="1" kern="1200" dirty="0" smtClean="0">
                <a:solidFill>
                  <a:schemeClr val="tx1"/>
                </a:solidFill>
                <a:effectLst/>
                <a:latin typeface="Arial" charset="0"/>
                <a:ea typeface="ＭＳ Ｐ明朝" pitchFamily="18" charset="-128"/>
                <a:cs typeface="+mn-cs"/>
              </a:rPr>
              <a:t>Commentary: What is literacy?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What is literacy?</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　</a:t>
            </a:r>
            <a:r>
              <a:rPr kumimoji="1" lang="en-US" altLang="ja-JP" sz="1200" kern="1200" dirty="0" smtClean="0">
                <a:solidFill>
                  <a:schemeClr val="tx1"/>
                </a:solidFill>
                <a:effectLst/>
                <a:latin typeface="Arial" charset="0"/>
                <a:ea typeface="ＭＳ Ｐ明朝" pitchFamily="18" charset="-128"/>
                <a:cs typeface="+mn-cs"/>
              </a:rPr>
              <a:t>Literacy is the ability to read, write and calculate which are all essential in daily life. Currently, 780 million adults, which equates to one in six, are illiterate. The number of illiterate students has decreased by 12% since 1990, but only 1% of this decrease has been accomplished since 2000. Particularly, 59% of adults in Sub-Saharan Africa have literacy and 41% of them are illiterate. Moreover, 60% of illiterate people are women. When you are illiterate, you are not only disadvantaged as you cannot get access to essential information but you also cannot convey your own opinion on documents, which restricts your social rights. As this has negative effects not only to individuals, but also to the development of the country and the region, literacy rate is used as a measurement of how much basic education is spread in the country. </a:t>
            </a:r>
            <a:endParaRPr kumimoji="1" lang="ja-JP" altLang="ja-JP" sz="1200" kern="1200" dirty="0" smtClean="0">
              <a:solidFill>
                <a:schemeClr val="tx1"/>
              </a:solidFill>
              <a:effectLst/>
              <a:latin typeface="Arial" charset="0"/>
              <a:ea typeface="ＭＳ Ｐ明朝" pitchFamily="18" charset="-128"/>
              <a:cs typeface="+mn-cs"/>
            </a:endParaRPr>
          </a:p>
          <a:p>
            <a:pPr eaLnBrk="1" hangingPunct="1">
              <a:lnSpc>
                <a:spcPct val="80000"/>
              </a:lnSpc>
            </a:pPr>
            <a:endParaRPr lang="en-US" altLang="ja-JP"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7462B-085B-4B4C-89C4-8DB78C7D896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FD8800-72E3-40A6-9AE9-BAAEB9EA349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1F1D08-9236-4200-B5D2-1AA22266691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1F86F1-60D7-480F-B494-CB1F24F9DB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53CFE-3100-4F2D-9243-9B996AF0A37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63115B-5A6A-45E5-9FEC-9BDA36528BE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1C48A3-AF8A-4106-9CE5-8EC27D1E7EA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54BF295-F56D-4814-95AF-E3CB49F390B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38719B-7F7D-4359-B8D0-632A0984C05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14FC94-C91D-481F-9824-B1C1BD806B2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10AA1D-3251-469C-8B9D-70D411547DF8}"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95991F-38DB-4909-8FFB-023AE422F04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BB23F5-C83D-4538-B246-E855FE4FC7A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2052" name="Picture 15"/>
          <p:cNvPicPr>
            <a:picLocks noChangeAspect="1" noChangeArrowheads="1"/>
          </p:cNvPicPr>
          <p:nvPr/>
        </p:nvPicPr>
        <p:blipFill>
          <a:blip r:embed="rId4" cstate="print"/>
          <a:srcRect/>
          <a:stretch>
            <a:fillRect/>
          </a:stretch>
        </p:blipFill>
        <p:spPr bwMode="auto">
          <a:xfrm>
            <a:off x="0" y="0"/>
            <a:ext cx="9144000" cy="115888"/>
          </a:xfrm>
          <a:prstGeom prst="rect">
            <a:avLst/>
          </a:prstGeom>
          <a:noFill/>
          <a:ln w="9525">
            <a:noFill/>
            <a:miter lim="800000"/>
            <a:headEnd/>
            <a:tailEnd/>
          </a:ln>
        </p:spPr>
      </p:pic>
      <p:pic>
        <p:nvPicPr>
          <p:cNvPr id="2053" name="Picture 16"/>
          <p:cNvPicPr>
            <a:picLocks noChangeAspect="1" noChangeArrowheads="1"/>
          </p:cNvPicPr>
          <p:nvPr/>
        </p:nvPicPr>
        <p:blipFill>
          <a:blip r:embed="rId4" cstate="print"/>
          <a:srcRect/>
          <a:stretch>
            <a:fillRect/>
          </a:stretch>
        </p:blipFill>
        <p:spPr bwMode="auto">
          <a:xfrm>
            <a:off x="0" y="6742113"/>
            <a:ext cx="9144000" cy="115887"/>
          </a:xfrm>
          <a:prstGeom prst="rect">
            <a:avLst/>
          </a:prstGeom>
          <a:noFill/>
          <a:ln w="9525">
            <a:noFill/>
            <a:miter lim="800000"/>
            <a:headEnd/>
            <a:tailEnd/>
          </a:ln>
        </p:spPr>
      </p:pic>
      <p:sp>
        <p:nvSpPr>
          <p:cNvPr id="2056"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©GCE</a:t>
            </a:r>
          </a:p>
          <a:p>
            <a:pPr algn="just"/>
            <a:endParaRPr lang="en-US" altLang="ja-JP" sz="1400"/>
          </a:p>
        </p:txBody>
      </p:sp>
      <p:sp>
        <p:nvSpPr>
          <p:cNvPr id="2057" name="Text Box 8"/>
          <p:cNvSpPr txBox="1">
            <a:spLocks noChangeArrowheads="1"/>
          </p:cNvSpPr>
          <p:nvPr/>
        </p:nvSpPr>
        <p:spPr bwMode="auto">
          <a:xfrm>
            <a:off x="7751763" y="5473700"/>
            <a:ext cx="622300" cy="301625"/>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©JNNE</a:t>
            </a:r>
          </a:p>
          <a:p>
            <a:pPr algn="just"/>
            <a:endParaRPr lang="en-US" altLang="ja-JP" sz="1400"/>
          </a:p>
        </p:txBody>
      </p:sp>
      <p:pic>
        <p:nvPicPr>
          <p:cNvPr id="11" name="図 10" descr="教材タイトル画像.jpg"/>
          <p:cNvPicPr>
            <a:picLocks noChangeAspect="1"/>
          </p:cNvPicPr>
          <p:nvPr/>
        </p:nvPicPr>
        <p:blipFill>
          <a:blip r:embed="rId5" cstate="print"/>
          <a:stretch>
            <a:fillRect/>
          </a:stretch>
        </p:blipFill>
        <p:spPr>
          <a:xfrm>
            <a:off x="629816" y="585916"/>
            <a:ext cx="7884368" cy="2915092"/>
          </a:xfrm>
          <a:prstGeom prst="rect">
            <a:avLst/>
          </a:prstGeom>
        </p:spPr>
      </p:pic>
      <p:pic>
        <p:nvPicPr>
          <p:cNvPr id="15" name="図 14"/>
          <p:cNvPicPr/>
          <p:nvPr/>
        </p:nvPicPr>
        <p:blipFill>
          <a:blip r:embed="rId6" cstate="print"/>
          <a:srcRect/>
          <a:stretch>
            <a:fillRect/>
          </a:stretch>
        </p:blipFill>
        <p:spPr bwMode="auto">
          <a:xfrm>
            <a:off x="467544" y="4005064"/>
            <a:ext cx="3888432" cy="2160240"/>
          </a:xfrm>
          <a:prstGeom prst="rect">
            <a:avLst/>
          </a:prstGeom>
          <a:noFill/>
          <a:ln w="9525">
            <a:noFill/>
            <a:miter lim="800000"/>
            <a:headEnd/>
            <a:tailEnd/>
          </a:ln>
        </p:spPr>
      </p:pic>
      <p:pic>
        <p:nvPicPr>
          <p:cNvPr id="16" name="図 15"/>
          <p:cNvPicPr/>
          <p:nvPr/>
        </p:nvPicPr>
        <p:blipFill>
          <a:blip r:embed="rId7" cstate="print"/>
          <a:srcRect/>
          <a:stretch>
            <a:fillRect/>
          </a:stretch>
        </p:blipFill>
        <p:spPr bwMode="auto">
          <a:xfrm>
            <a:off x="4644008" y="3933056"/>
            <a:ext cx="3888432"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smtClean="0"/>
              <a:t>・</a:t>
            </a:r>
            <a:r>
              <a:rPr lang="en-US" altLang="ja-JP" dirty="0"/>
              <a:t>Job Content: Waiter/Waitress</a:t>
            </a:r>
          </a:p>
          <a:p>
            <a:pPr algn="ctr"/>
            <a:r>
              <a:rPr lang="ja-JP" altLang="en-US" dirty="0"/>
              <a:t>・</a:t>
            </a:r>
            <a:r>
              <a:rPr lang="en-US" altLang="ja-JP" dirty="0"/>
              <a:t>Working hours: 8 hours/day</a:t>
            </a:r>
          </a:p>
          <a:p>
            <a:pPr algn="ctr"/>
            <a:r>
              <a:rPr lang="ja-JP" altLang="en-US" dirty="0"/>
              <a:t>・</a:t>
            </a:r>
            <a:r>
              <a:rPr lang="en-US" altLang="ja-JP" dirty="0"/>
              <a:t>Distance: 500 meters from the </a:t>
            </a:r>
            <a:r>
              <a:rPr lang="en-US" altLang="ja-JP" dirty="0" smtClean="0"/>
              <a:t>station</a:t>
            </a:r>
            <a:endParaRPr lang="en-US" altLang="ja-JP" dirty="0"/>
          </a:p>
        </p:txBody>
      </p:sp>
      <p:sp>
        <p:nvSpPr>
          <p:cNvPr id="11267"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smtClean="0"/>
              <a:t>・</a:t>
            </a:r>
            <a:r>
              <a:rPr lang="en-US" altLang="ja-JP" dirty="0"/>
              <a:t>Job Content: Desk Work</a:t>
            </a:r>
          </a:p>
          <a:p>
            <a:pPr algn="ctr"/>
            <a:r>
              <a:rPr lang="ja-JP" altLang="en-US" dirty="0"/>
              <a:t>・</a:t>
            </a:r>
            <a:r>
              <a:rPr lang="en-US" altLang="ja-JP" dirty="0"/>
              <a:t>Working hours: 10 hours/day</a:t>
            </a:r>
          </a:p>
          <a:p>
            <a:pPr algn="ctr"/>
            <a:r>
              <a:rPr lang="ja-JP" altLang="en-US" dirty="0"/>
              <a:t>・</a:t>
            </a:r>
            <a:r>
              <a:rPr lang="en-US" altLang="ja-JP" dirty="0"/>
              <a:t>Salary: 250 </a:t>
            </a:r>
            <a:r>
              <a:rPr lang="en-US" altLang="ja-JP" dirty="0" err="1" smtClean="0"/>
              <a:t>Bhat</a:t>
            </a:r>
            <a:endParaRPr lang="en-US" altLang="ja-JP" dirty="0"/>
          </a:p>
        </p:txBody>
      </p:sp>
      <p:sp>
        <p:nvSpPr>
          <p:cNvPr id="11268"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smtClean="0"/>
              <a:t>・</a:t>
            </a:r>
            <a:r>
              <a:rPr lang="en-US" altLang="ja-JP" dirty="0"/>
              <a:t>Job content: Desk work</a:t>
            </a:r>
          </a:p>
          <a:p>
            <a:pPr algn="ctr"/>
            <a:r>
              <a:rPr lang="ja-JP" altLang="en-US" dirty="0"/>
              <a:t>・</a:t>
            </a:r>
            <a:r>
              <a:rPr lang="en-US" altLang="ja-JP" dirty="0"/>
              <a:t>Working hours: 6 hours/day</a:t>
            </a:r>
          </a:p>
          <a:p>
            <a:pPr algn="ctr"/>
            <a:r>
              <a:rPr lang="ja-JP" altLang="en-US" dirty="0"/>
              <a:t>・</a:t>
            </a:r>
            <a:r>
              <a:rPr lang="en-US" altLang="ja-JP" dirty="0"/>
              <a:t>Salary: 550 </a:t>
            </a:r>
            <a:r>
              <a:rPr lang="en-US" altLang="ja-JP" dirty="0" err="1"/>
              <a:t>Bhat</a:t>
            </a:r>
            <a:endParaRPr lang="en-US" altLang="ja-JP" dirty="0"/>
          </a:p>
        </p:txBody>
      </p:sp>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dirty="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dirty="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2" name="Text Box 5"/>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1273" name="Text Box 6"/>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1274" name="Text Box 7"/>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1275" name="Line 11"/>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1276" name="Line 12"/>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1277" name="Line 13"/>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grpSp>
        <p:nvGrpSpPr>
          <p:cNvPr id="21" name="グループ化 20"/>
          <p:cNvGrpSpPr/>
          <p:nvPr/>
        </p:nvGrpSpPr>
        <p:grpSpPr>
          <a:xfrm>
            <a:off x="395288" y="188913"/>
            <a:ext cx="1584325" cy="304800"/>
            <a:chOff x="395288" y="188913"/>
            <a:chExt cx="1584325" cy="304800"/>
          </a:xfrm>
        </p:grpSpPr>
        <p:sp>
          <p:nvSpPr>
            <p:cNvPr id="22" name="AutoShape 8"/>
            <p:cNvSpPr>
              <a:spLocks noChangeArrowheads="1"/>
            </p:cNvSpPr>
            <p:nvPr/>
          </p:nvSpPr>
          <p:spPr bwMode="auto">
            <a:xfrm>
              <a:off x="395288" y="188913"/>
              <a:ext cx="1582580" cy="287338"/>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475551" y="188913"/>
              <a:ext cx="1504062" cy="304800"/>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2-A</a:t>
              </a:r>
              <a:endParaRPr lang="en-US" altLang="ja-JP" sz="1400" dirty="0">
                <a:solidFill>
                  <a:schemeClr val="bg2"/>
                </a:solidFill>
              </a:endParaRPr>
            </a:p>
          </p:txBody>
        </p:sp>
      </p:grpSp>
      <p:sp>
        <p:nvSpPr>
          <p:cNvPr id="25" name="Rectangle 19"/>
          <p:cNvSpPr>
            <a:spLocks noGrp="1" noChangeArrowheads="1"/>
          </p:cNvSpPr>
          <p:nvPr>
            <p:ph type="title"/>
          </p:nvPr>
        </p:nvSpPr>
        <p:spPr>
          <a:xfrm>
            <a:off x="457200" y="426081"/>
            <a:ext cx="8229600" cy="1143000"/>
          </a:xfrm>
        </p:spPr>
        <p:txBody>
          <a:bodyPr/>
          <a:lstStyle/>
          <a:p>
            <a:pPr eaLnBrk="1" hangingPunct="1"/>
            <a:r>
              <a:rPr lang="en-US" altLang="ja-JP" sz="3200" b="1" kern="1200" dirty="0">
                <a:solidFill>
                  <a:schemeClr val="tx1"/>
                </a:solidFill>
                <a:latin typeface="Arial" charset="0"/>
                <a:ea typeface="ＭＳ Ｐ明朝" pitchFamily="18" charset="-128"/>
              </a:rPr>
              <a:t>What do you think you cannot do if you cannot read or write</a:t>
            </a:r>
            <a:r>
              <a:rPr lang="en-US" altLang="ja-JP" sz="3200" b="1" kern="1200" dirty="0" smtClean="0">
                <a:solidFill>
                  <a:schemeClr val="tx1"/>
                </a:solidFill>
                <a:latin typeface="Arial" charset="0"/>
                <a:ea typeface="ＭＳ Ｐ明朝" pitchFamily="18" charset="-128"/>
              </a:rPr>
              <a:t>?</a:t>
            </a:r>
            <a:endParaRPr lang="ja-JP" altLang="en-US" sz="3200"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8" name="Rectangle 14"/>
          <p:cNvSpPr>
            <a:spLocks noGrp="1" noChangeArrowheads="1"/>
          </p:cNvSpPr>
          <p:nvPr>
            <p:ph type="title"/>
          </p:nvPr>
        </p:nvSpPr>
        <p:spPr/>
        <p:txBody>
          <a:bodyPr/>
          <a:lstStyle/>
          <a:p>
            <a:pPr eaLnBrk="1" hangingPunct="1"/>
            <a:r>
              <a:rPr lang="en-US" altLang="ja-JP" sz="4000" b="1" dirty="0" smtClean="0">
                <a:ea typeface="HGP創英角ｺﾞｼｯｸUB" pitchFamily="50" charset="-128"/>
              </a:rPr>
              <a:t>Literacy Rate in the World</a:t>
            </a:r>
            <a:endParaRPr lang="ja-JP" altLang="en-US" sz="4000" b="1" dirty="0" smtClean="0">
              <a:ea typeface="HGP創英角ｺﾞｼｯｸUB" pitchFamily="50" charset="-128"/>
            </a:endParaRP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 name="Picture 16"/>
          <p:cNvPicPr>
            <a:picLocks noChangeAspect="1" noChangeArrowheads="1"/>
          </p:cNvPicPr>
          <p:nvPr/>
        </p:nvPicPr>
        <p:blipFill>
          <a:blip r:embed="rId4" cstate="print"/>
          <a:srcRect/>
          <a:stretch>
            <a:fillRect/>
          </a:stretch>
        </p:blipFill>
        <p:spPr bwMode="auto">
          <a:xfrm>
            <a:off x="539552" y="764704"/>
            <a:ext cx="678636" cy="1001266"/>
          </a:xfrm>
          <a:prstGeom prst="rect">
            <a:avLst/>
          </a:prstGeom>
          <a:noFill/>
          <a:ln w="9525">
            <a:noFill/>
            <a:miter lim="800000"/>
            <a:headEnd/>
            <a:tailEnd/>
          </a:ln>
        </p:spPr>
      </p:pic>
      <p:sp>
        <p:nvSpPr>
          <p:cNvPr id="23" name="テキスト ボックス 22"/>
          <p:cNvSpPr txBox="1"/>
          <p:nvPr/>
        </p:nvSpPr>
        <p:spPr>
          <a:xfrm>
            <a:off x="3275856" y="6165304"/>
            <a:ext cx="5372951" cy="246221"/>
          </a:xfrm>
          <a:prstGeom prst="rect">
            <a:avLst/>
          </a:prstGeom>
          <a:noFill/>
        </p:spPr>
        <p:txBody>
          <a:bodyPr wrap="square" rtlCol="0">
            <a:spAutoFit/>
          </a:bodyPr>
          <a:lstStyle/>
          <a:p>
            <a:r>
              <a:rPr lang="en-US" altLang="ja-JP" sz="1000" dirty="0"/>
              <a:t>Resource</a:t>
            </a:r>
            <a:r>
              <a:rPr lang="ja-JP" altLang="ja-JP" sz="1000" dirty="0"/>
              <a:t>：</a:t>
            </a:r>
            <a:r>
              <a:rPr lang="en-US" altLang="ja-JP" sz="1000" dirty="0"/>
              <a:t>EFA Global Monitoring Report 2013/4</a:t>
            </a:r>
            <a:r>
              <a:rPr lang="ja-JP" altLang="ja-JP" sz="1000" dirty="0" err="1"/>
              <a:t>、</a:t>
            </a:r>
            <a:r>
              <a:rPr lang="en-US" altLang="ja-JP" sz="1000" dirty="0"/>
              <a:t>The UNESCO Institute od </a:t>
            </a:r>
            <a:r>
              <a:rPr lang="en-US" altLang="ja-JP" sz="1000" dirty="0" smtClean="0"/>
              <a:t>Statistics</a:t>
            </a:r>
            <a:endParaRPr lang="ja-JP" altLang="ja-JP" sz="1000" dirty="0"/>
          </a:p>
        </p:txBody>
      </p:sp>
      <p:graphicFrame>
        <p:nvGraphicFramePr>
          <p:cNvPr id="24" name="グラフ 23"/>
          <p:cNvGraphicFramePr/>
          <p:nvPr>
            <p:extLst>
              <p:ext uri="{D42A27DB-BD31-4B8C-83A1-F6EECF244321}">
                <p14:modId xmlns:p14="http://schemas.microsoft.com/office/powerpoint/2010/main" val="3462054776"/>
              </p:ext>
            </p:extLst>
          </p:nvPr>
        </p:nvGraphicFramePr>
        <p:xfrm>
          <a:off x="539552" y="1484784"/>
          <a:ext cx="8280920" cy="4464495"/>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グループ化 13"/>
          <p:cNvGrpSpPr/>
          <p:nvPr/>
        </p:nvGrpSpPr>
        <p:grpSpPr>
          <a:xfrm>
            <a:off x="395288" y="188913"/>
            <a:ext cx="1584325" cy="304800"/>
            <a:chOff x="395288" y="188913"/>
            <a:chExt cx="1584325" cy="304800"/>
          </a:xfrm>
        </p:grpSpPr>
        <p:sp>
          <p:nvSpPr>
            <p:cNvPr id="15" name="AutoShape 8"/>
            <p:cNvSpPr>
              <a:spLocks noChangeArrowheads="1"/>
            </p:cNvSpPr>
            <p:nvPr/>
          </p:nvSpPr>
          <p:spPr bwMode="auto">
            <a:xfrm>
              <a:off x="395288" y="188913"/>
              <a:ext cx="1582580" cy="287338"/>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9"/>
            <p:cNvSpPr txBox="1">
              <a:spLocks noChangeArrowheads="1"/>
            </p:cNvSpPr>
            <p:nvPr/>
          </p:nvSpPr>
          <p:spPr bwMode="auto">
            <a:xfrm>
              <a:off x="475551" y="188913"/>
              <a:ext cx="1504062" cy="304800"/>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2-A</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ja-JP" dirty="0" smtClean="0"/>
              <a:t>Quiz</a:t>
            </a:r>
            <a:endParaRPr lang="ja-JP" altLang="en-US" dirty="0" smtClean="0">
              <a:latin typeface="HGP創英角ｺﾞｼｯｸUB" pitchFamily="50" charset="-128"/>
              <a:ea typeface="HGP創英角ｺﾞｼｯｸUB" pitchFamily="50" charset="-128"/>
            </a:endParaRPr>
          </a:p>
        </p:txBody>
      </p:sp>
      <p:sp>
        <p:nvSpPr>
          <p:cNvPr id="12291" name="Rectangle 3"/>
          <p:cNvSpPr>
            <a:spLocks noGrp="1" noChangeArrowheads="1"/>
          </p:cNvSpPr>
          <p:nvPr>
            <p:ph type="body" idx="1"/>
          </p:nvPr>
        </p:nvSpPr>
        <p:spPr>
          <a:xfrm>
            <a:off x="395288" y="1600200"/>
            <a:ext cx="8497192" cy="4709120"/>
          </a:xfrm>
        </p:spPr>
        <p:txBody>
          <a:bodyPr/>
          <a:lstStyle/>
          <a:p>
            <a:pPr eaLnBrk="1" hangingPunct="1">
              <a:buNone/>
            </a:pPr>
            <a:r>
              <a:rPr lang="en-US" altLang="ja-JP" sz="4000" b="1" dirty="0" smtClean="0"/>
              <a:t>Q </a:t>
            </a:r>
            <a:r>
              <a:rPr lang="en-US" altLang="ja-JP" sz="2800" dirty="0"/>
              <a:t>How much do you think we need a year for all the children in the world to go to school and for all the adults to learn and how to read and write</a:t>
            </a:r>
            <a:r>
              <a:rPr lang="en-US" altLang="ja-JP" sz="2800" dirty="0" smtClean="0"/>
              <a:t>?</a:t>
            </a:r>
            <a:r>
              <a:rPr lang="ja-JP" altLang="en-US" sz="2800" dirty="0" smtClean="0"/>
              <a:t> </a:t>
            </a:r>
            <a:r>
              <a:rPr lang="en-US" altLang="ja-JP" sz="2800" dirty="0" smtClean="0"/>
              <a:t/>
            </a:r>
            <a:br>
              <a:rPr lang="en-US" altLang="ja-JP" sz="2800" dirty="0" smtClean="0"/>
            </a:br>
            <a:r>
              <a:rPr lang="en-US" altLang="ja-JP" sz="1600" dirty="0" smtClean="0"/>
              <a:t>※Hint</a:t>
            </a:r>
            <a:r>
              <a:rPr lang="en-US" altLang="ja-JP" sz="1600" dirty="0"/>
              <a:t>: Of the 95.9trillion yen of the whole Japanese budget, about 5.4 trillion yen was </a:t>
            </a:r>
            <a:r>
              <a:rPr lang="en-US" altLang="ja-JP" sz="1600" dirty="0" smtClean="0"/>
              <a:t>used for </a:t>
            </a:r>
            <a:r>
              <a:rPr lang="en-US" altLang="ja-JP" sz="1600" dirty="0"/>
              <a:t>education and science. </a:t>
            </a:r>
            <a:endParaRPr lang="en-US" altLang="ja-JP" sz="2800" dirty="0" smtClean="0"/>
          </a:p>
          <a:p>
            <a:pPr eaLnBrk="1" hangingPunct="1">
              <a:buFontTx/>
              <a:buNone/>
            </a:pPr>
            <a:endParaRPr lang="en-US" altLang="ja-JP" sz="2800" dirty="0" smtClean="0"/>
          </a:p>
          <a:p>
            <a:pPr eaLnBrk="1" hangingPunct="1">
              <a:buNone/>
            </a:pPr>
            <a:r>
              <a:rPr lang="en-US" altLang="ja-JP" sz="2800" dirty="0"/>
              <a:t>A</a:t>
            </a:r>
            <a:r>
              <a:rPr lang="ja-JP" altLang="ja-JP" sz="2800" dirty="0" err="1"/>
              <a:t>．</a:t>
            </a:r>
            <a:r>
              <a:rPr lang="en-US" altLang="ja-JP" sz="2800" dirty="0"/>
              <a:t>10 trillion yen</a:t>
            </a:r>
            <a:r>
              <a:rPr lang="ja-JP" altLang="ja-JP" sz="2800" dirty="0"/>
              <a:t>　　</a:t>
            </a:r>
            <a:endParaRPr lang="en-US" altLang="ja-JP" sz="2800" dirty="0" smtClean="0"/>
          </a:p>
          <a:p>
            <a:pPr eaLnBrk="1" hangingPunct="1">
              <a:buNone/>
            </a:pPr>
            <a:r>
              <a:rPr lang="en-US" altLang="ja-JP" sz="2800" dirty="0" smtClean="0"/>
              <a:t>B</a:t>
            </a:r>
            <a:r>
              <a:rPr lang="ja-JP" altLang="ja-JP" sz="2800" dirty="0" err="1"/>
              <a:t>．</a:t>
            </a:r>
            <a:r>
              <a:rPr lang="en-US" altLang="ja-JP" sz="2800" dirty="0"/>
              <a:t>8 trillion yen</a:t>
            </a:r>
            <a:r>
              <a:rPr lang="ja-JP" altLang="ja-JP" sz="2800" dirty="0"/>
              <a:t>　　</a:t>
            </a:r>
            <a:endParaRPr lang="en-US" altLang="ja-JP" sz="2800" dirty="0" smtClean="0"/>
          </a:p>
          <a:p>
            <a:pPr eaLnBrk="1" hangingPunct="1">
              <a:buNone/>
            </a:pPr>
            <a:r>
              <a:rPr lang="en-US" altLang="ja-JP" sz="2800" dirty="0" smtClean="0"/>
              <a:t>C</a:t>
            </a:r>
            <a:r>
              <a:rPr lang="ja-JP" altLang="ja-JP" sz="2800" dirty="0" err="1"/>
              <a:t>．</a:t>
            </a:r>
            <a:r>
              <a:rPr lang="en-US" altLang="ja-JP" sz="2800" dirty="0"/>
              <a:t>5 trillion yen</a:t>
            </a:r>
            <a:r>
              <a:rPr lang="ja-JP" altLang="ja-JP" sz="2800" dirty="0"/>
              <a:t>　　</a:t>
            </a:r>
            <a:endParaRPr lang="en-US" altLang="ja-JP" sz="2800" dirty="0" smtClean="0"/>
          </a:p>
          <a:p>
            <a:pPr eaLnBrk="1" hangingPunct="1">
              <a:buNone/>
            </a:pPr>
            <a:r>
              <a:rPr lang="en-US" altLang="ja-JP" sz="2800" dirty="0" smtClean="0"/>
              <a:t>D</a:t>
            </a:r>
            <a:r>
              <a:rPr lang="ja-JP" altLang="ja-JP" sz="2800" dirty="0" err="1"/>
              <a:t>．</a:t>
            </a:r>
            <a:r>
              <a:rPr lang="en-US" altLang="ja-JP" sz="2800" dirty="0"/>
              <a:t>1 trillion </a:t>
            </a:r>
            <a:r>
              <a:rPr lang="en-US" altLang="ja-JP" sz="2800" dirty="0" smtClean="0"/>
              <a:t>yen</a:t>
            </a:r>
            <a:endParaRPr lang="en-US" altLang="ja-JP" sz="2800" dirty="0"/>
          </a:p>
          <a:p>
            <a:pPr eaLnBrk="1" hangingPunct="1">
              <a:buFontTx/>
              <a:buNone/>
            </a:pPr>
            <a:endParaRPr lang="en-US" altLang="ja-JP" sz="2800" dirty="0" smtClean="0"/>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467296" y="5229200"/>
            <a:ext cx="432296" cy="42520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12295" name="Group 8"/>
          <p:cNvGrpSpPr>
            <a:grpSpLocks/>
          </p:cNvGrpSpPr>
          <p:nvPr/>
        </p:nvGrpSpPr>
        <p:grpSpPr bwMode="auto">
          <a:xfrm>
            <a:off x="395288" y="188913"/>
            <a:ext cx="1584325" cy="304800"/>
            <a:chOff x="249" y="119"/>
            <a:chExt cx="908" cy="192"/>
          </a:xfrm>
        </p:grpSpPr>
        <p:sp>
          <p:nvSpPr>
            <p:cNvPr id="12296" name="AutoShape 9"/>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2297" name="Text Box 10"/>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2-B</a:t>
              </a:r>
              <a:endParaRPr lang="en-US" altLang="ja-JP" sz="1400" dirty="0">
                <a:solidFill>
                  <a:schemeClr val="bg2"/>
                </a:solidFill>
              </a:endParaRPr>
            </a:p>
          </p:txBody>
        </p:sp>
      </p:grpSp>
      <p:pic>
        <p:nvPicPr>
          <p:cNvPr id="10" name="Picture 16"/>
          <p:cNvPicPr>
            <a:picLocks noChangeAspect="1" noChangeArrowheads="1"/>
          </p:cNvPicPr>
          <p:nvPr/>
        </p:nvPicPr>
        <p:blipFill>
          <a:blip r:embed="rId4" cstate="print"/>
          <a:srcRect/>
          <a:stretch>
            <a:fillRect/>
          </a:stretch>
        </p:blipFill>
        <p:spPr bwMode="auto">
          <a:xfrm>
            <a:off x="3640882" y="5470112"/>
            <a:ext cx="678636" cy="1001266"/>
          </a:xfrm>
          <a:prstGeom prst="rect">
            <a:avLst/>
          </a:prstGeom>
          <a:noFill/>
          <a:ln w="9525">
            <a:noFill/>
            <a:miter lim="800000"/>
            <a:headEnd/>
            <a:tailEnd/>
          </a:ln>
        </p:spPr>
      </p:pic>
      <p:sp>
        <p:nvSpPr>
          <p:cNvPr id="11" name="テキスト ボックス 10"/>
          <p:cNvSpPr txBox="1"/>
          <p:nvPr/>
        </p:nvSpPr>
        <p:spPr>
          <a:xfrm>
            <a:off x="4319519" y="4572805"/>
            <a:ext cx="4764324" cy="1569660"/>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It looks similar to</a:t>
            </a:r>
          </a:p>
          <a:p>
            <a:r>
              <a:rPr lang="en-US" altLang="ja-JP" sz="2400" dirty="0">
                <a:solidFill>
                  <a:srgbClr val="FF0000"/>
                </a:solidFill>
                <a:latin typeface="Meiryo UI" pitchFamily="50" charset="-128"/>
                <a:ea typeface="Meiryo UI" pitchFamily="50" charset="-128"/>
                <a:cs typeface="Meiryo UI" pitchFamily="50" charset="-128"/>
              </a:rPr>
              <a:t>t</a:t>
            </a:r>
            <a:r>
              <a:rPr lang="en-US" altLang="ja-JP" sz="2400" dirty="0" smtClean="0">
                <a:solidFill>
                  <a:srgbClr val="FF0000"/>
                </a:solidFill>
                <a:latin typeface="Meiryo UI" pitchFamily="50" charset="-128"/>
                <a:ea typeface="Meiryo UI" pitchFamily="50" charset="-128"/>
                <a:cs typeface="Meiryo UI" pitchFamily="50" charset="-128"/>
              </a:rPr>
              <a:t>he budget for Education and Scientific sector in Japan</a:t>
            </a:r>
          </a:p>
          <a:p>
            <a:endParaRPr lang="en-US" altLang="ja-JP"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395289" y="908050"/>
            <a:ext cx="7921128" cy="5293757"/>
          </a:xfrm>
          <a:prstGeom prst="rect">
            <a:avLst/>
          </a:prstGeom>
          <a:noFill/>
          <a:ln w="9525">
            <a:noFill/>
            <a:miter lim="800000"/>
            <a:headEnd/>
            <a:tailEnd/>
          </a:ln>
          <a:effectLst/>
        </p:spPr>
        <p:txBody>
          <a:bodyPr wrap="square">
            <a:spAutoFit/>
          </a:bodyPr>
          <a:lstStyle/>
          <a:p>
            <a:endParaRPr lang="en-US" altLang="ja-JP" dirty="0"/>
          </a:p>
          <a:p>
            <a:r>
              <a:rPr lang="en-US" altLang="ja-JP" sz="3200" dirty="0"/>
              <a:t>For all children in the world to go to school and for all </a:t>
            </a:r>
            <a:r>
              <a:rPr lang="en-US" altLang="ja-JP" sz="3200" dirty="0" smtClean="0"/>
              <a:t>adults </a:t>
            </a:r>
            <a:r>
              <a:rPr lang="en-US" altLang="ja-JP" sz="3200" dirty="0"/>
              <a:t>to learn how to read and write, </a:t>
            </a:r>
            <a:r>
              <a:rPr lang="en-US" altLang="ja-JP" sz="3200" b="1" dirty="0" smtClean="0">
                <a:solidFill>
                  <a:schemeClr val="accent6"/>
                </a:solidFill>
              </a:rPr>
              <a:t>5.3 </a:t>
            </a:r>
            <a:r>
              <a:rPr lang="en-US" altLang="ja-JP" sz="3200" b="1" dirty="0">
                <a:solidFill>
                  <a:schemeClr val="accent6"/>
                </a:solidFill>
              </a:rPr>
              <a:t>trillion yen per year</a:t>
            </a:r>
            <a:r>
              <a:rPr lang="en-US" altLang="ja-JP" sz="3200" dirty="0"/>
              <a:t> is necessary</a:t>
            </a:r>
            <a:r>
              <a:rPr lang="en-US" altLang="ja-JP" sz="3200" dirty="0" smtClean="0"/>
              <a:t>.</a:t>
            </a:r>
            <a:endParaRPr lang="ja-JP" altLang="en-US" sz="3200" dirty="0"/>
          </a:p>
          <a:p>
            <a:endParaRPr lang="en-US" altLang="ja-JP" sz="3200" dirty="0" smtClean="0"/>
          </a:p>
          <a:p>
            <a:pPr>
              <a:spcAft>
                <a:spcPts val="0"/>
              </a:spcAft>
            </a:pPr>
            <a:r>
              <a:rPr lang="en-US" altLang="ja-JP" sz="3200" kern="100" dirty="0">
                <a:solidFill>
                  <a:srgbClr val="000000"/>
                </a:solidFill>
                <a:latin typeface="Arial"/>
                <a:ea typeface="ＭＳ 明朝"/>
                <a:cs typeface="Century"/>
              </a:rPr>
              <a:t>Of this, the governments in developing nations can spend </a:t>
            </a:r>
            <a:r>
              <a:rPr lang="en-US" altLang="ja-JP" sz="3200" b="1" kern="100" dirty="0">
                <a:solidFill>
                  <a:schemeClr val="accent6"/>
                </a:solidFill>
                <a:latin typeface="Arial"/>
                <a:ea typeface="ＭＳ 明朝"/>
                <a:cs typeface="Century"/>
              </a:rPr>
              <a:t>4</a:t>
            </a:r>
            <a:r>
              <a:rPr lang="en-US" altLang="ja-JP" sz="3200" b="1" kern="100" dirty="0" smtClean="0">
                <a:solidFill>
                  <a:schemeClr val="accent6"/>
                </a:solidFill>
                <a:latin typeface="Arial"/>
                <a:ea typeface="ＭＳ 明朝"/>
                <a:cs typeface="Century"/>
              </a:rPr>
              <a:t> </a:t>
            </a:r>
            <a:r>
              <a:rPr lang="en-US" altLang="ja-JP" sz="3200" b="1" kern="100" dirty="0">
                <a:solidFill>
                  <a:schemeClr val="accent6"/>
                </a:solidFill>
                <a:latin typeface="Arial"/>
                <a:ea typeface="ＭＳ 明朝"/>
                <a:cs typeface="Century"/>
              </a:rPr>
              <a:t>trillion yen </a:t>
            </a:r>
            <a:r>
              <a:rPr lang="en-US" altLang="ja-JP" sz="3200" kern="100" dirty="0">
                <a:solidFill>
                  <a:srgbClr val="000000"/>
                </a:solidFill>
                <a:latin typeface="Arial"/>
                <a:ea typeface="ＭＳ 明朝"/>
                <a:cs typeface="Century"/>
              </a:rPr>
              <a:t>by increasing their educational budgets but as for the remaining </a:t>
            </a:r>
            <a:r>
              <a:rPr lang="en-US" altLang="ja-JP" sz="3200" b="1" kern="100" dirty="0">
                <a:solidFill>
                  <a:schemeClr val="accent6"/>
                </a:solidFill>
                <a:latin typeface="Arial"/>
                <a:ea typeface="ＭＳ 明朝"/>
                <a:cs typeface="Century"/>
              </a:rPr>
              <a:t>1.3</a:t>
            </a:r>
            <a:r>
              <a:rPr lang="en-US" altLang="ja-JP" sz="3200" b="1" kern="100" dirty="0" smtClean="0">
                <a:solidFill>
                  <a:schemeClr val="accent6"/>
                </a:solidFill>
                <a:latin typeface="Arial"/>
                <a:ea typeface="ＭＳ 明朝"/>
                <a:cs typeface="Century"/>
              </a:rPr>
              <a:t> </a:t>
            </a:r>
            <a:r>
              <a:rPr lang="en-US" altLang="ja-JP" sz="3200" b="1" kern="100" dirty="0">
                <a:solidFill>
                  <a:schemeClr val="accent6"/>
                </a:solidFill>
                <a:latin typeface="Arial"/>
                <a:ea typeface="ＭＳ 明朝"/>
                <a:cs typeface="Century"/>
              </a:rPr>
              <a:t>trillion yen</a:t>
            </a:r>
            <a:r>
              <a:rPr lang="en-US" altLang="ja-JP" sz="3200" kern="100" dirty="0">
                <a:solidFill>
                  <a:srgbClr val="000000"/>
                </a:solidFill>
                <a:latin typeface="Arial"/>
                <a:ea typeface="ＭＳ 明朝"/>
                <a:cs typeface="Century"/>
              </a:rPr>
              <a:t>, the developed nations need to assist. </a:t>
            </a:r>
            <a:endParaRPr lang="ja-JP" altLang="ja-JP" sz="3600" kern="100" dirty="0">
              <a:latin typeface="Century"/>
              <a:ea typeface="ＭＳ 明朝"/>
              <a:cs typeface="Century"/>
            </a:endParaRPr>
          </a:p>
        </p:txBody>
      </p:sp>
      <p:pic>
        <p:nvPicPr>
          <p:cNvPr id="13315"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3316"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7868826" y="5733256"/>
            <a:ext cx="600075" cy="571500"/>
          </a:xfrm>
          <a:prstGeom prst="rect">
            <a:avLst/>
          </a:prstGeom>
          <a:noFill/>
          <a:ln w="9525">
            <a:noFill/>
            <a:miter lim="800000"/>
            <a:headEnd/>
            <a:tailEnd/>
          </a:ln>
        </p:spPr>
      </p:pic>
      <p:grpSp>
        <p:nvGrpSpPr>
          <p:cNvPr id="12" name="Group 8"/>
          <p:cNvGrpSpPr>
            <a:grpSpLocks/>
          </p:cNvGrpSpPr>
          <p:nvPr/>
        </p:nvGrpSpPr>
        <p:grpSpPr bwMode="auto">
          <a:xfrm>
            <a:off x="395288" y="188913"/>
            <a:ext cx="1584325" cy="304800"/>
            <a:chOff x="249" y="119"/>
            <a:chExt cx="908" cy="192"/>
          </a:xfrm>
        </p:grpSpPr>
        <p:sp>
          <p:nvSpPr>
            <p:cNvPr id="13" name="AutoShape 9"/>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0"/>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2-B</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3" name="Rectangle 10"/>
          <p:cNvSpPr>
            <a:spLocks noChangeArrowheads="1"/>
          </p:cNvSpPr>
          <p:nvPr/>
        </p:nvSpPr>
        <p:spPr bwMode="auto">
          <a:xfrm>
            <a:off x="3563938" y="4868863"/>
            <a:ext cx="2116137" cy="1015663"/>
          </a:xfrm>
          <a:prstGeom prst="rect">
            <a:avLst/>
          </a:prstGeom>
          <a:noFill/>
          <a:ln w="9525">
            <a:noFill/>
            <a:miter lim="800000"/>
            <a:headEnd/>
            <a:tailEnd/>
          </a:ln>
          <a:effectLst/>
        </p:spPr>
        <p:txBody>
          <a:bodyPr>
            <a:spAutoFit/>
          </a:bodyPr>
          <a:lstStyle/>
          <a:p>
            <a:pPr algn="ctr"/>
            <a:r>
              <a:rPr lang="en-US" altLang="ja-JP" dirty="0" smtClean="0"/>
              <a:t>63cm</a:t>
            </a:r>
            <a:r>
              <a:rPr lang="en-US" altLang="ja-JP" dirty="0"/>
              <a:t>= </a:t>
            </a:r>
          </a:p>
          <a:p>
            <a:pPr algn="ctr"/>
            <a:endParaRPr lang="en-US" altLang="ja-JP" dirty="0"/>
          </a:p>
          <a:p>
            <a:pPr algn="ctr"/>
            <a:r>
              <a:rPr lang="en-US" altLang="ja-JP" sz="2400" dirty="0">
                <a:solidFill>
                  <a:srgbClr val="FF0000"/>
                </a:solidFill>
                <a:ea typeface="ＭＳ Ｐ明朝" pitchFamily="18" charset="-128"/>
              </a:rPr>
              <a:t>6.3 trillion yen </a:t>
            </a:r>
            <a:endParaRPr lang="ja-JP" altLang="en-US" sz="2400" dirty="0">
              <a:solidFill>
                <a:srgbClr val="FF0000"/>
              </a:solidFill>
            </a:endParaRPr>
          </a:p>
        </p:txBody>
      </p:sp>
      <p:sp>
        <p:nvSpPr>
          <p:cNvPr id="14344" name="Text Box 11"/>
          <p:cNvSpPr txBox="1">
            <a:spLocks noChangeArrowheads="1"/>
          </p:cNvSpPr>
          <p:nvPr/>
        </p:nvSpPr>
        <p:spPr bwMode="auto">
          <a:xfrm>
            <a:off x="6372225" y="4941888"/>
            <a:ext cx="2555875" cy="923330"/>
          </a:xfrm>
          <a:prstGeom prst="rect">
            <a:avLst/>
          </a:prstGeom>
          <a:noFill/>
          <a:ln w="9525">
            <a:noFill/>
            <a:miter lim="800000"/>
            <a:headEnd/>
            <a:tailEnd/>
          </a:ln>
          <a:effectLst/>
        </p:spPr>
        <p:txBody>
          <a:bodyPr>
            <a:spAutoFit/>
          </a:bodyPr>
          <a:lstStyle/>
          <a:p>
            <a:pPr algn="ctr">
              <a:spcBef>
                <a:spcPct val="50000"/>
              </a:spcBef>
            </a:pPr>
            <a:r>
              <a:rPr lang="en-US" altLang="ja-JP" dirty="0" smtClean="0"/>
              <a:t>17m=</a:t>
            </a:r>
            <a:endParaRPr lang="en-US" altLang="ja-JP" dirty="0"/>
          </a:p>
          <a:p>
            <a:pPr algn="ctr">
              <a:spcBef>
                <a:spcPct val="50000"/>
              </a:spcBef>
            </a:pPr>
            <a:r>
              <a:rPr lang="en-US" altLang="ja-JP" sz="2400" dirty="0">
                <a:solidFill>
                  <a:srgbClr val="FF0000"/>
                </a:solidFill>
                <a:ea typeface="ＭＳ Ｐ明朝" pitchFamily="18" charset="-128"/>
              </a:rPr>
              <a:t>177 trillion </a:t>
            </a:r>
            <a:endParaRPr lang="ja-JP" altLang="en-US" sz="2400" dirty="0">
              <a:solidFill>
                <a:srgbClr val="FF0000"/>
              </a:solidFill>
            </a:endParaRPr>
          </a:p>
        </p:txBody>
      </p:sp>
      <p:sp>
        <p:nvSpPr>
          <p:cNvPr id="14345" name="Text Box 12"/>
          <p:cNvSpPr txBox="1">
            <a:spLocks noChangeArrowheads="1"/>
          </p:cNvSpPr>
          <p:nvPr/>
        </p:nvSpPr>
        <p:spPr bwMode="auto">
          <a:xfrm>
            <a:off x="475552" y="1412875"/>
            <a:ext cx="2153350" cy="646331"/>
          </a:xfrm>
          <a:prstGeom prst="rect">
            <a:avLst/>
          </a:prstGeom>
          <a:noFill/>
          <a:ln w="9525">
            <a:noFill/>
            <a:miter lim="800000"/>
            <a:headEnd/>
            <a:tailEnd/>
          </a:ln>
          <a:effectLst/>
        </p:spPr>
        <p:txBody>
          <a:bodyPr wrap="square">
            <a:spAutoFit/>
          </a:bodyPr>
          <a:lstStyle/>
          <a:p>
            <a:pPr algn="ctr">
              <a:spcBef>
                <a:spcPct val="50000"/>
              </a:spcBef>
            </a:pPr>
            <a:r>
              <a:rPr lang="en-US" altLang="ja-JP" sz="3600" dirty="0" smtClean="0">
                <a:latin typeface="HGP創英角ｺﾞｼｯｸUB" pitchFamily="50" charset="-128"/>
                <a:ea typeface="HGP創英角ｺﾞｼｯｸUB" pitchFamily="50" charset="-128"/>
              </a:rPr>
              <a:t>Education</a:t>
            </a:r>
            <a:endParaRPr lang="ja-JP" altLang="en-US" sz="3600" dirty="0">
              <a:latin typeface="HGP創英角ｺﾞｼｯｸUB" pitchFamily="50" charset="-128"/>
              <a:ea typeface="HGP創英角ｺﾞｼｯｸUB" pitchFamily="50" charset="-128"/>
            </a:endParaRPr>
          </a:p>
        </p:txBody>
      </p:sp>
      <p:sp>
        <p:nvSpPr>
          <p:cNvPr id="14346" name="Text Box 13"/>
          <p:cNvSpPr txBox="1">
            <a:spLocks noChangeArrowheads="1"/>
          </p:cNvSpPr>
          <p:nvPr/>
        </p:nvSpPr>
        <p:spPr bwMode="auto">
          <a:xfrm>
            <a:off x="2771800" y="1412875"/>
            <a:ext cx="3204344" cy="646331"/>
          </a:xfrm>
          <a:prstGeom prst="rect">
            <a:avLst/>
          </a:prstGeom>
          <a:noFill/>
          <a:ln w="9525">
            <a:noFill/>
            <a:miter lim="800000"/>
            <a:headEnd/>
            <a:tailEnd/>
          </a:ln>
          <a:effectLst/>
        </p:spPr>
        <p:txBody>
          <a:bodyPr wrap="square">
            <a:spAutoFit/>
          </a:bodyPr>
          <a:lstStyle/>
          <a:p>
            <a:pPr algn="ctr">
              <a:spcBef>
                <a:spcPct val="50000"/>
              </a:spcBef>
            </a:pPr>
            <a:r>
              <a:rPr lang="en-US" altLang="ja-JP" sz="3600" dirty="0" smtClean="0">
                <a:latin typeface="HGP創英角ｺﾞｼｯｸUB" pitchFamily="50" charset="-128"/>
                <a:ea typeface="HGP創英角ｺﾞｼｯｸUB" pitchFamily="50" charset="-128"/>
              </a:rPr>
              <a:t>Video Games</a:t>
            </a:r>
            <a:endParaRPr lang="ja-JP" altLang="en-US" sz="3600" dirty="0">
              <a:latin typeface="HGP創英角ｺﾞｼｯｸUB" pitchFamily="50" charset="-128"/>
              <a:ea typeface="HGP創英角ｺﾞｼｯｸUB" pitchFamily="50" charset="-128"/>
            </a:endParaRPr>
          </a:p>
        </p:txBody>
      </p:sp>
      <p:sp>
        <p:nvSpPr>
          <p:cNvPr id="14347" name="Text Box 14"/>
          <p:cNvSpPr txBox="1">
            <a:spLocks noChangeArrowheads="1"/>
          </p:cNvSpPr>
          <p:nvPr/>
        </p:nvSpPr>
        <p:spPr bwMode="auto">
          <a:xfrm>
            <a:off x="5976144" y="1481411"/>
            <a:ext cx="3060352" cy="646331"/>
          </a:xfrm>
          <a:prstGeom prst="rect">
            <a:avLst/>
          </a:prstGeom>
          <a:noFill/>
          <a:ln w="9525">
            <a:noFill/>
            <a:miter lim="800000"/>
            <a:headEnd/>
            <a:tailEnd/>
          </a:ln>
          <a:effectLst/>
        </p:spPr>
        <p:txBody>
          <a:bodyPr wrap="square">
            <a:spAutoFit/>
          </a:bodyPr>
          <a:lstStyle/>
          <a:p>
            <a:pPr algn="ctr">
              <a:spcBef>
                <a:spcPct val="50000"/>
              </a:spcBef>
            </a:pPr>
            <a:r>
              <a:rPr lang="en-US" altLang="ja-JP" sz="3600" dirty="0" smtClean="0">
                <a:latin typeface="HGP創英角ｺﾞｼｯｸUB" pitchFamily="50" charset="-128"/>
                <a:ea typeface="HGP創英角ｺﾞｼｯｸUB" pitchFamily="50" charset="-128"/>
              </a:rPr>
              <a:t>Military Funds</a:t>
            </a:r>
            <a:endParaRPr lang="ja-JP" altLang="en-US" sz="3600" dirty="0">
              <a:latin typeface="HGP創英角ｺﾞｼｯｸUB" pitchFamily="50" charset="-128"/>
              <a:ea typeface="HGP創英角ｺﾞｼｯｸUB" pitchFamily="50" charset="-128"/>
            </a:endParaRPr>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4350" name="Text Box 17"/>
          <p:cNvSpPr txBox="1">
            <a:spLocks noChangeArrowheads="1"/>
          </p:cNvSpPr>
          <p:nvPr/>
        </p:nvSpPr>
        <p:spPr bwMode="auto">
          <a:xfrm>
            <a:off x="323850" y="4941888"/>
            <a:ext cx="2951163" cy="914400"/>
          </a:xfrm>
          <a:prstGeom prst="rect">
            <a:avLst/>
          </a:prstGeom>
          <a:noFill/>
          <a:ln w="9525">
            <a:noFill/>
            <a:miter lim="800000"/>
            <a:headEnd/>
            <a:tailEnd/>
          </a:ln>
          <a:effectLst/>
        </p:spPr>
        <p:txBody>
          <a:bodyPr>
            <a:spAutoFit/>
          </a:bodyPr>
          <a:lstStyle/>
          <a:p>
            <a:pPr algn="ctr">
              <a:spcBef>
                <a:spcPct val="50000"/>
              </a:spcBef>
            </a:pPr>
            <a:r>
              <a:rPr lang="en-US" altLang="ja-JP" dirty="0"/>
              <a:t>13</a:t>
            </a:r>
            <a:r>
              <a:rPr lang="en-US" altLang="ja-JP" dirty="0" smtClean="0"/>
              <a:t>cm</a:t>
            </a:r>
            <a:r>
              <a:rPr lang="en-US" altLang="ja-JP" dirty="0"/>
              <a:t>= </a:t>
            </a:r>
          </a:p>
          <a:p>
            <a:pPr algn="ctr">
              <a:spcBef>
                <a:spcPct val="50000"/>
              </a:spcBef>
            </a:pPr>
            <a:r>
              <a:rPr lang="en-US" altLang="ja-JP" sz="2400" dirty="0">
                <a:solidFill>
                  <a:srgbClr val="FF0000"/>
                </a:solidFill>
              </a:rPr>
              <a:t>1.3</a:t>
            </a:r>
            <a:r>
              <a:rPr lang="en-US" altLang="ja-JP" sz="2400" dirty="0" smtClean="0">
                <a:solidFill>
                  <a:srgbClr val="FF0000"/>
                </a:solidFill>
              </a:rPr>
              <a:t> </a:t>
            </a:r>
            <a:r>
              <a:rPr lang="en-US" altLang="ja-JP" sz="2400" dirty="0">
                <a:solidFill>
                  <a:srgbClr val="FF0000"/>
                </a:solidFill>
              </a:rPr>
              <a:t>trillion yen </a:t>
            </a:r>
            <a:endParaRPr lang="ja-JP" altLang="en-US" sz="2400" dirty="0">
              <a:solidFill>
                <a:srgbClr val="FF0000"/>
              </a:solidFill>
            </a:endParaRPr>
          </a:p>
        </p:txBody>
      </p:sp>
      <p:grpSp>
        <p:nvGrpSpPr>
          <p:cNvPr id="29724" name="Group 28"/>
          <p:cNvGrpSpPr>
            <a:grpSpLocks/>
          </p:cNvGrpSpPr>
          <p:nvPr/>
        </p:nvGrpSpPr>
        <p:grpSpPr bwMode="auto">
          <a:xfrm>
            <a:off x="540542" y="4714732"/>
            <a:ext cx="2519363" cy="1152525"/>
            <a:chOff x="340" y="3067"/>
            <a:chExt cx="1587" cy="726"/>
          </a:xfrm>
          <a:solidFill>
            <a:srgbClr val="92D050"/>
          </a:solidFill>
        </p:grpSpPr>
        <p:sp>
          <p:nvSpPr>
            <p:cNvPr id="14359" name="Rectangle 22"/>
            <p:cNvSpPr>
              <a:spLocks noChangeArrowheads="1"/>
            </p:cNvSpPr>
            <p:nvPr/>
          </p:nvSpPr>
          <p:spPr bwMode="auto">
            <a:xfrm>
              <a:off x="340" y="3067"/>
              <a:ext cx="1587"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60" name="Text Box 25"/>
            <p:cNvSpPr txBox="1">
              <a:spLocks noChangeArrowheads="1"/>
            </p:cNvSpPr>
            <p:nvPr/>
          </p:nvSpPr>
          <p:spPr bwMode="auto">
            <a:xfrm>
              <a:off x="930"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5" name="Group 29"/>
          <p:cNvGrpSpPr>
            <a:grpSpLocks/>
          </p:cNvGrpSpPr>
          <p:nvPr/>
        </p:nvGrpSpPr>
        <p:grpSpPr bwMode="auto">
          <a:xfrm>
            <a:off x="3212826" y="4732001"/>
            <a:ext cx="2808288" cy="1152525"/>
            <a:chOff x="2018" y="3067"/>
            <a:chExt cx="1769" cy="726"/>
          </a:xfrm>
          <a:solidFill>
            <a:srgbClr val="92D05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129011" y="4744713"/>
            <a:ext cx="2808287" cy="1152525"/>
            <a:chOff x="3833" y="3067"/>
            <a:chExt cx="1769" cy="726"/>
          </a:xfrm>
          <a:solidFill>
            <a:srgbClr val="92D050"/>
          </a:solidFill>
        </p:grpSpPr>
        <p:sp>
          <p:nvSpPr>
            <p:cNvPr id="14355" name="Rectangle 24"/>
            <p:cNvSpPr>
              <a:spLocks noChangeArrowheads="1"/>
            </p:cNvSpPr>
            <p:nvPr/>
          </p:nvSpPr>
          <p:spPr bwMode="auto">
            <a:xfrm>
              <a:off x="3833"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6" name="Text Box 27"/>
            <p:cNvSpPr txBox="1">
              <a:spLocks noChangeArrowheads="1"/>
            </p:cNvSpPr>
            <p:nvPr/>
          </p:nvSpPr>
          <p:spPr bwMode="auto">
            <a:xfrm>
              <a:off x="4558" y="3278"/>
              <a:ext cx="408" cy="330"/>
            </a:xfrm>
            <a:prstGeom prst="rect">
              <a:avLst/>
            </a:prstGeom>
            <a:grpFill/>
            <a:ln w="9525">
              <a:noFill/>
              <a:miter lim="800000"/>
              <a:headEnd/>
              <a:tailEnd/>
            </a:ln>
            <a:effectLst/>
          </p:spPr>
          <p:txBody>
            <a:bodyPr>
              <a:spAutoFit/>
            </a:bodyPr>
            <a:lstStyle/>
            <a:p>
              <a:pPr>
                <a:spcBef>
                  <a:spcPct val="50000"/>
                </a:spcBef>
              </a:pPr>
              <a:r>
                <a:rPr lang="ja-JP" altLang="en-US" sz="2800" b="1" dirty="0">
                  <a:latin typeface="HGP創英角ｺﾞｼｯｸUB" pitchFamily="50" charset="-128"/>
                  <a:ea typeface="HGP創英角ｺﾞｼｯｸUB" pitchFamily="50" charset="-128"/>
                </a:rPr>
                <a:t>？</a:t>
              </a:r>
            </a:p>
          </p:txBody>
        </p:sp>
      </p:grpSp>
      <p:pic>
        <p:nvPicPr>
          <p:cNvPr id="25" name="図 24" descr="教室で勉強をする子どもたちのイラスト"/>
          <p:cNvPicPr/>
          <p:nvPr/>
        </p:nvPicPr>
        <p:blipFill>
          <a:blip r:embed="rId4" cstate="print"/>
          <a:srcRect/>
          <a:stretch>
            <a:fillRect/>
          </a:stretch>
        </p:blipFill>
        <p:spPr bwMode="auto">
          <a:xfrm>
            <a:off x="683568" y="2276872"/>
            <a:ext cx="2304256" cy="1681733"/>
          </a:xfrm>
          <a:prstGeom prst="rect">
            <a:avLst/>
          </a:prstGeom>
          <a:noFill/>
          <a:ln w="9525">
            <a:noFill/>
            <a:miter lim="800000"/>
            <a:headEnd/>
            <a:tailEnd/>
          </a:ln>
        </p:spPr>
      </p:pic>
      <p:pic>
        <p:nvPicPr>
          <p:cNvPr id="26" name="図 25" descr="携帯ゲーム機のイラスト"/>
          <p:cNvPicPr/>
          <p:nvPr/>
        </p:nvPicPr>
        <p:blipFill>
          <a:blip r:embed="rId5" cstate="print"/>
          <a:srcRect/>
          <a:stretch>
            <a:fillRect/>
          </a:stretch>
        </p:blipFill>
        <p:spPr bwMode="auto">
          <a:xfrm>
            <a:off x="3738562" y="2204864"/>
            <a:ext cx="1913558" cy="1772791"/>
          </a:xfrm>
          <a:prstGeom prst="rect">
            <a:avLst/>
          </a:prstGeom>
          <a:noFill/>
          <a:ln w="9525">
            <a:noFill/>
            <a:miter lim="800000"/>
            <a:headEnd/>
            <a:tailEnd/>
          </a:ln>
        </p:spPr>
      </p:pic>
      <p:pic>
        <p:nvPicPr>
          <p:cNvPr id="27" name="図 26" descr="戦車のイラスト"/>
          <p:cNvPicPr/>
          <p:nvPr/>
        </p:nvPicPr>
        <p:blipFill>
          <a:blip r:embed="rId6" cstate="print"/>
          <a:srcRect/>
          <a:stretch>
            <a:fillRect/>
          </a:stretch>
        </p:blipFill>
        <p:spPr bwMode="auto">
          <a:xfrm>
            <a:off x="6373881" y="2209626"/>
            <a:ext cx="2092449" cy="1816224"/>
          </a:xfrm>
          <a:prstGeom prst="rect">
            <a:avLst/>
          </a:prstGeom>
          <a:noFill/>
          <a:ln w="9525">
            <a:noFill/>
            <a:miter lim="800000"/>
            <a:headEnd/>
            <a:tailEnd/>
          </a:ln>
        </p:spPr>
      </p:pic>
      <p:grpSp>
        <p:nvGrpSpPr>
          <p:cNvPr id="28" name="Group 8"/>
          <p:cNvGrpSpPr>
            <a:grpSpLocks/>
          </p:cNvGrpSpPr>
          <p:nvPr/>
        </p:nvGrpSpPr>
        <p:grpSpPr bwMode="auto">
          <a:xfrm>
            <a:off x="395288" y="188913"/>
            <a:ext cx="1584325" cy="304800"/>
            <a:chOff x="249" y="119"/>
            <a:chExt cx="908" cy="192"/>
          </a:xfrm>
        </p:grpSpPr>
        <p:sp>
          <p:nvSpPr>
            <p:cNvPr id="29" name="AutoShape 9"/>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30" name="Text Box 10"/>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2-B</a:t>
              </a:r>
              <a:endParaRPr lang="en-US" altLang="ja-JP" sz="14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9724"/>
                                        </p:tgtEl>
                                      </p:cBhvr>
                                    </p:animEffect>
                                    <p:set>
                                      <p:cBhvr>
                                        <p:cTn id="7" dur="1" fill="hold">
                                          <p:stCondLst>
                                            <p:cond delay="1999"/>
                                          </p:stCondLst>
                                        </p:cTn>
                                        <p:tgtEl>
                                          <p:spTgt spid="2972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34" name="正方形/長方形 33"/>
          <p:cNvSpPr/>
          <p:nvPr/>
        </p:nvSpPr>
        <p:spPr>
          <a:xfrm>
            <a:off x="395536" y="908720"/>
            <a:ext cx="8352928" cy="56166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a:solidFill>
                  <a:schemeClr val="bg1"/>
                </a:solidFill>
                <a:latin typeface="Arial" charset="0"/>
                <a:ea typeface="ＭＳ Ｐ明朝" pitchFamily="18" charset="-128"/>
              </a:rPr>
              <a:t>Global </a:t>
            </a:r>
            <a:r>
              <a:rPr lang="en-US" altLang="ja-JP" sz="6600" dirty="0" smtClean="0">
                <a:solidFill>
                  <a:schemeClr val="bg1"/>
                </a:solidFill>
                <a:latin typeface="Arial" charset="0"/>
                <a:ea typeface="ＭＳ Ｐ明朝" pitchFamily="18" charset="-128"/>
              </a:rPr>
              <a:t>Military Funds</a:t>
            </a:r>
            <a:r>
              <a:rPr lang="ja-JP" altLang="en-US" sz="6600" dirty="0" smtClean="0">
                <a:solidFill>
                  <a:schemeClr val="bg1"/>
                </a:solidFill>
              </a:rPr>
              <a:t>　</a:t>
            </a:r>
            <a:endParaRPr lang="en-US" altLang="ja-JP" sz="6600" dirty="0" smtClean="0">
              <a:solidFill>
                <a:schemeClr val="bg1"/>
              </a:solidFill>
            </a:endParaRPr>
          </a:p>
          <a:p>
            <a:pPr algn="ctr"/>
            <a:r>
              <a:rPr lang="en-US" altLang="ja-JP" sz="6600" dirty="0" smtClean="0"/>
              <a:t>177 </a:t>
            </a:r>
            <a:r>
              <a:rPr lang="en-US" altLang="ja-JP" sz="6600" dirty="0"/>
              <a:t>trillion yen</a:t>
            </a:r>
            <a:endParaRPr kumimoji="1" lang="ja-JP" altLang="en-US" sz="6600" dirty="0"/>
          </a:p>
        </p:txBody>
      </p:sp>
      <p:sp>
        <p:nvSpPr>
          <p:cNvPr id="35" name="正方形/長方形 34"/>
          <p:cNvSpPr/>
          <p:nvPr/>
        </p:nvSpPr>
        <p:spPr>
          <a:xfrm>
            <a:off x="8100392" y="692696"/>
            <a:ext cx="864096" cy="720080"/>
          </a:xfrm>
          <a:prstGeom prst="rect">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lt"/>
                <a:ea typeface="+mj-ea"/>
              </a:rPr>
              <a:t>1.3</a:t>
            </a:r>
          </a:p>
          <a:p>
            <a:pPr algn="ctr"/>
            <a:r>
              <a:rPr kumimoji="1" lang="en-US" altLang="ja-JP" sz="1400" b="1" dirty="0" smtClean="0">
                <a:latin typeface="+mj-lt"/>
                <a:ea typeface="+mj-ea"/>
              </a:rPr>
              <a:t>Trillion yen</a:t>
            </a:r>
          </a:p>
        </p:txBody>
      </p:sp>
      <p:sp>
        <p:nvSpPr>
          <p:cNvPr id="36" name="テキスト ボックス 35"/>
          <p:cNvSpPr txBox="1"/>
          <p:nvPr/>
        </p:nvSpPr>
        <p:spPr>
          <a:xfrm>
            <a:off x="2267744" y="332657"/>
            <a:ext cx="5976664" cy="1169551"/>
          </a:xfrm>
          <a:prstGeom prst="rect">
            <a:avLst/>
          </a:prstGeom>
          <a:noFill/>
        </p:spPr>
        <p:txBody>
          <a:bodyPr wrap="square" rtlCol="0">
            <a:spAutoFit/>
          </a:bodyPr>
          <a:lstStyle/>
          <a:p>
            <a:pPr eaLnBrk="1" hangingPunct="1"/>
            <a:r>
              <a:rPr lang="en-US" altLang="ja-JP" sz="1400" dirty="0">
                <a:ea typeface="ＭＳ Ｐ明朝" pitchFamily="18" charset="-128"/>
              </a:rPr>
              <a:t>F</a:t>
            </a:r>
            <a:r>
              <a:rPr lang="en-US" altLang="ja-JP" sz="1400" dirty="0" smtClean="0">
                <a:ea typeface="ＭＳ Ｐ明朝" pitchFamily="18" charset="-128"/>
              </a:rPr>
              <a:t>or </a:t>
            </a:r>
            <a:r>
              <a:rPr lang="en-US" altLang="ja-JP" sz="1400" dirty="0">
                <a:ea typeface="ＭＳ Ｐ明朝" pitchFamily="18" charset="-128"/>
              </a:rPr>
              <a:t>all the Children in the world can got to school for a year with the </a:t>
            </a:r>
            <a:r>
              <a:rPr lang="en-US" altLang="ja-JP" sz="1400" dirty="0" smtClean="0">
                <a:ea typeface="ＭＳ Ｐ明朝" pitchFamily="18" charset="-128"/>
              </a:rPr>
              <a:t>global </a:t>
            </a:r>
            <a:r>
              <a:rPr lang="en-US" altLang="ja-JP" sz="1400" dirty="0">
                <a:ea typeface="ＭＳ Ｐ明朝" pitchFamily="18" charset="-128"/>
              </a:rPr>
              <a:t>military </a:t>
            </a:r>
            <a:r>
              <a:rPr lang="en-US" altLang="ja-JP" sz="1400" dirty="0" smtClean="0">
                <a:ea typeface="ＭＳ Ｐ明朝" pitchFamily="18" charset="-128"/>
              </a:rPr>
              <a:t>funds </a:t>
            </a:r>
            <a:r>
              <a:rPr lang="en-US" altLang="ja-JP" sz="1400" smtClean="0">
                <a:ea typeface="ＭＳ Ｐ明朝" pitchFamily="18" charset="-128"/>
              </a:rPr>
              <a:t>of 3 days</a:t>
            </a:r>
            <a:r>
              <a:rPr lang="en-US" altLang="ja-JP" sz="1400" dirty="0">
                <a:ea typeface="ＭＳ Ｐ明朝" pitchFamily="18" charset="-128"/>
              </a:rPr>
              <a:t>. </a:t>
            </a:r>
          </a:p>
          <a:p>
            <a:pPr eaLnBrk="1" hangingPunct="1"/>
            <a:endParaRPr lang="en-US" altLang="ja-JP" sz="1400" dirty="0">
              <a:ea typeface="ＭＳ Ｐ明朝" pitchFamily="18" charset="-128"/>
            </a:endParaRPr>
          </a:p>
          <a:p>
            <a:pPr eaLnBrk="1" hangingPunct="1"/>
            <a:endParaRPr lang="en-US" altLang="ja-JP" sz="1400" dirty="0">
              <a:ea typeface="ＭＳ Ｐ明朝" pitchFamily="18" charset="-128"/>
            </a:endParaRPr>
          </a:p>
          <a:p>
            <a:pPr algn="r"/>
            <a:endParaRPr kumimoji="1" lang="ja-JP" altLang="en-US" sz="1400" dirty="0">
              <a:latin typeface="+mj-lt"/>
              <a:ea typeface="+mn-ea"/>
            </a:endParaRPr>
          </a:p>
        </p:txBody>
      </p:sp>
      <p:grpSp>
        <p:nvGrpSpPr>
          <p:cNvPr id="12" name="Group 8"/>
          <p:cNvGrpSpPr>
            <a:grpSpLocks/>
          </p:cNvGrpSpPr>
          <p:nvPr/>
        </p:nvGrpSpPr>
        <p:grpSpPr bwMode="auto">
          <a:xfrm>
            <a:off x="395288" y="188913"/>
            <a:ext cx="1584325" cy="304800"/>
            <a:chOff x="249" y="119"/>
            <a:chExt cx="908" cy="192"/>
          </a:xfrm>
        </p:grpSpPr>
        <p:sp>
          <p:nvSpPr>
            <p:cNvPr id="13" name="AutoShape 9"/>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0"/>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2-B</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88" y="620688"/>
            <a:ext cx="8856984" cy="1656184"/>
          </a:xfrm>
        </p:spPr>
        <p:txBody>
          <a:bodyPr/>
          <a:lstStyle/>
          <a:p>
            <a:r>
              <a:rPr lang="en-US" altLang="ja-JP" sz="3200" b="1" dirty="0" smtClean="0"/>
              <a:t/>
            </a:r>
            <a:br>
              <a:rPr lang="en-US" altLang="ja-JP" sz="3200" b="1" dirty="0" smtClean="0"/>
            </a:br>
            <a:r>
              <a:rPr lang="en-US" altLang="ja-JP" sz="3200" b="1" dirty="0" err="1" smtClean="0"/>
              <a:t>Malala</a:t>
            </a:r>
            <a:r>
              <a:rPr lang="en-US" altLang="ja-JP" sz="3200" b="1" dirty="0" smtClean="0"/>
              <a:t> </a:t>
            </a:r>
            <a:r>
              <a:rPr lang="en-US" altLang="ja-JP" sz="3200" b="1" dirty="0" err="1"/>
              <a:t>Yousafzai’s</a:t>
            </a:r>
            <a:r>
              <a:rPr lang="en-US" altLang="ja-JP" sz="3200" b="1" dirty="0"/>
              <a:t> speech at </a:t>
            </a:r>
            <a:r>
              <a:rPr lang="en-US" altLang="ja-JP" sz="3200" b="1" dirty="0" smtClean="0"/>
              <a:t/>
            </a:r>
            <a:br>
              <a:rPr lang="en-US" altLang="ja-JP" sz="3200" b="1" dirty="0" smtClean="0"/>
            </a:br>
            <a:r>
              <a:rPr lang="en-US" altLang="ja-JP" sz="3200" b="1" dirty="0" smtClean="0"/>
              <a:t>the Nobel </a:t>
            </a:r>
            <a:r>
              <a:rPr lang="en-US" altLang="ja-JP" sz="3200" b="1" dirty="0"/>
              <a:t>Peace Prize Award Ceremony</a:t>
            </a:r>
            <a:r>
              <a:rPr lang="ja-JP" altLang="ja-JP" sz="3200" dirty="0"/>
              <a:t/>
            </a:r>
            <a:br>
              <a:rPr lang="ja-JP" altLang="ja-JP" sz="3200" dirty="0"/>
            </a:br>
            <a:r>
              <a:rPr lang="en-US" altLang="ja-JP" sz="3200" b="1" dirty="0"/>
              <a:t>December 10, 2014</a:t>
            </a:r>
            <a:r>
              <a:rPr lang="ja-JP" altLang="ja-JP" sz="3200" dirty="0"/>
              <a:t/>
            </a:r>
            <a:br>
              <a:rPr lang="ja-JP" altLang="ja-JP" sz="3200" dirty="0"/>
            </a:br>
            <a:endParaRPr lang="ja-JP" altLang="en-US" sz="3200" dirty="0" smtClean="0">
              <a:latin typeface="HGP創英角ｺﾞｼｯｸUB" pitchFamily="50" charset="-128"/>
              <a:ea typeface="HGP創英角ｺﾞｼｯｸUB" pitchFamily="50" charset="-128"/>
            </a:endParaRPr>
          </a:p>
        </p:txBody>
      </p:sp>
      <p:sp>
        <p:nvSpPr>
          <p:cNvPr id="17411" name="Rectangle 6"/>
          <p:cNvSpPr>
            <a:spLocks noGrp="1" noChangeArrowheads="1"/>
          </p:cNvSpPr>
          <p:nvPr>
            <p:ph type="body" sz="half" idx="2"/>
          </p:nvPr>
        </p:nvSpPr>
        <p:spPr>
          <a:xfrm>
            <a:off x="4712332" y="2348880"/>
            <a:ext cx="4501008" cy="4176464"/>
          </a:xfrm>
        </p:spPr>
        <p:txBody>
          <a:bodyPr/>
          <a:lstStyle/>
          <a:p>
            <a:pPr marL="0" indent="0">
              <a:buNone/>
            </a:pPr>
            <a:r>
              <a:rPr lang="en-US" altLang="ja-JP" sz="2400" dirty="0" smtClean="0"/>
              <a:t>“Let </a:t>
            </a:r>
            <a:r>
              <a:rPr lang="en-US" altLang="ja-JP" sz="2400" dirty="0"/>
              <a:t>this be the last time that a girl is forced into early child </a:t>
            </a:r>
            <a:r>
              <a:rPr lang="en-US" altLang="ja-JP" sz="2400" dirty="0" smtClean="0"/>
              <a:t>marriage.”</a:t>
            </a:r>
            <a:r>
              <a:rPr lang="ja-JP" altLang="en-US" sz="2400" dirty="0" smtClean="0"/>
              <a:t> </a:t>
            </a:r>
            <a:endParaRPr lang="en-US" altLang="ja-JP" sz="2400" dirty="0" smtClean="0"/>
          </a:p>
          <a:p>
            <a:pPr marL="0" indent="0">
              <a:buNone/>
            </a:pPr>
            <a:r>
              <a:rPr lang="en-US" altLang="ja-JP" sz="2400" dirty="0" smtClean="0"/>
              <a:t>“Let </a:t>
            </a:r>
            <a:r>
              <a:rPr lang="en-US" altLang="ja-JP" sz="2400" dirty="0"/>
              <a:t>this be the last time that a child loses life in </a:t>
            </a:r>
            <a:r>
              <a:rPr lang="en-US" altLang="ja-JP" sz="2400" dirty="0" smtClean="0"/>
              <a:t>war.” </a:t>
            </a:r>
          </a:p>
          <a:p>
            <a:pPr marL="0" indent="0">
              <a:buNone/>
            </a:pPr>
            <a:r>
              <a:rPr lang="en-US" altLang="ja-JP" sz="2400" dirty="0" smtClean="0"/>
              <a:t>“Let </a:t>
            </a:r>
            <a:r>
              <a:rPr lang="en-US" altLang="ja-JP" sz="2400" dirty="0"/>
              <a:t>this be the last time that we see a child out of school</a:t>
            </a:r>
            <a:r>
              <a:rPr lang="en-US" altLang="ja-JP" sz="2400" dirty="0" smtClean="0"/>
              <a:t>.” </a:t>
            </a:r>
          </a:p>
          <a:p>
            <a:pPr marL="0" indent="0">
              <a:buNone/>
            </a:pPr>
            <a:r>
              <a:rPr lang="en-US" altLang="ja-JP" sz="2400" dirty="0" smtClean="0"/>
              <a:t>“Let </a:t>
            </a:r>
            <a:r>
              <a:rPr lang="en-US" altLang="ja-JP" sz="2400" dirty="0"/>
              <a:t>this end with us</a:t>
            </a:r>
            <a:r>
              <a:rPr lang="en-US" altLang="ja-JP" sz="2400" dirty="0" smtClean="0"/>
              <a:t>.”</a:t>
            </a:r>
          </a:p>
          <a:p>
            <a:pPr marL="0" indent="0">
              <a:buNone/>
            </a:pPr>
            <a:r>
              <a:rPr lang="en-US" altLang="ja-JP" sz="2400" dirty="0" smtClean="0"/>
              <a:t>“Let's </a:t>
            </a:r>
            <a:r>
              <a:rPr lang="en-US" altLang="ja-JP" sz="2400" dirty="0"/>
              <a:t>begin this </a:t>
            </a:r>
            <a:r>
              <a:rPr lang="en-US" altLang="ja-JP" sz="2400" dirty="0" smtClean="0"/>
              <a:t>ending.”</a:t>
            </a:r>
          </a:p>
        </p:txBody>
      </p:sp>
      <p:sp>
        <p:nvSpPr>
          <p:cNvPr id="17413" name="Text Box 10"/>
          <p:cNvSpPr txBox="1">
            <a:spLocks noChangeArrowheads="1"/>
          </p:cNvSpPr>
          <p:nvPr/>
        </p:nvSpPr>
        <p:spPr bwMode="auto">
          <a:xfrm>
            <a:off x="1367855" y="5733256"/>
            <a:ext cx="3095625" cy="276999"/>
          </a:xfrm>
          <a:prstGeom prst="rect">
            <a:avLst/>
          </a:prstGeom>
          <a:noFill/>
          <a:ln w="9525">
            <a:noFill/>
            <a:miter lim="800000"/>
            <a:headEnd/>
            <a:tailEnd/>
          </a:ln>
          <a:effectLst/>
        </p:spPr>
        <p:txBody>
          <a:bodyPr>
            <a:spAutoFit/>
          </a:bodyPr>
          <a:lstStyle/>
          <a:p>
            <a:pPr algn="r">
              <a:spcBef>
                <a:spcPct val="50000"/>
              </a:spcBef>
            </a:pPr>
            <a:r>
              <a:rPr lang="ja-JP" altLang="en-US" sz="1200" dirty="0"/>
              <a:t>（</a:t>
            </a:r>
            <a:r>
              <a:rPr lang="en-US" altLang="ja-JP" sz="1200" dirty="0" smtClean="0"/>
              <a:t>C</a:t>
            </a:r>
            <a:r>
              <a:rPr lang="ja-JP" altLang="en-US" sz="1200" dirty="0" smtClean="0"/>
              <a:t>）</a:t>
            </a:r>
            <a:r>
              <a:rPr lang="en-US" altLang="ja-JP" sz="1200" dirty="0" smtClean="0"/>
              <a:t>A World at School 2013</a:t>
            </a:r>
            <a:endParaRPr lang="en-US" altLang="ja-JP" dirty="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7416"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3</a:t>
              </a:r>
              <a:endParaRPr lang="en-US" altLang="ja-JP" sz="1400" dirty="0">
                <a:solidFill>
                  <a:schemeClr val="bg2"/>
                </a:solidFill>
              </a:endParaRPr>
            </a:p>
          </p:txBody>
        </p:sp>
      </p:grpSp>
      <p:pic>
        <p:nvPicPr>
          <p:cNvPr id="11" name="図 10" descr="A World at School 2013.JPG"/>
          <p:cNvPicPr/>
          <p:nvPr/>
        </p:nvPicPr>
        <p:blipFill>
          <a:blip r:embed="rId4" cstate="print"/>
          <a:stretch>
            <a:fillRect/>
          </a:stretch>
        </p:blipFill>
        <p:spPr>
          <a:xfrm>
            <a:off x="107504" y="2780928"/>
            <a:ext cx="4572000" cy="29523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404664"/>
            <a:ext cx="8311862" cy="1143000"/>
          </a:xfrm>
        </p:spPr>
        <p:txBody>
          <a:bodyPr/>
          <a:lstStyle/>
          <a:p>
            <a:r>
              <a:rPr lang="en-US" altLang="ja-JP" sz="3200" b="1" dirty="0"/>
              <a:t>C</a:t>
            </a:r>
            <a:r>
              <a:rPr lang="en-US" altLang="ja-JP" sz="3200" b="1" dirty="0" smtClean="0"/>
              <a:t>hildren </a:t>
            </a:r>
            <a:r>
              <a:rPr lang="en-US" altLang="ja-JP" sz="3200" b="1" dirty="0"/>
              <a:t>working on children’s issues</a:t>
            </a:r>
            <a:r>
              <a:rPr lang="ja-JP" altLang="ja-JP" sz="3200" dirty="0"/>
              <a:t/>
            </a:r>
            <a:br>
              <a:rPr lang="ja-JP" altLang="ja-JP" sz="3200" dirty="0"/>
            </a:br>
            <a:r>
              <a:rPr lang="en-US" altLang="ja-JP" sz="3200" b="1" dirty="0"/>
              <a:t>The story of the Japanese </a:t>
            </a:r>
            <a:r>
              <a:rPr lang="en-US" altLang="ja-JP" sz="3200" b="1" dirty="0" smtClean="0"/>
              <a:t>children</a:t>
            </a:r>
            <a:endParaRPr lang="ja-JP" altLang="en-US" sz="3200" dirty="0" smtClean="0">
              <a:latin typeface="HGP創英角ｺﾞｼｯｸUB" pitchFamily="50" charset="-128"/>
              <a:ea typeface="HGP創英角ｺﾞｼｯｸUB" pitchFamily="50" charset="-128"/>
            </a:endParaRPr>
          </a:p>
        </p:txBody>
      </p:sp>
      <p:pic>
        <p:nvPicPr>
          <p:cNvPr id="18435" name="Picture 10"/>
          <p:cNvPicPr>
            <a:picLocks noGrp="1" noChangeAspect="1" noChangeArrowheads="1"/>
          </p:cNvPicPr>
          <p:nvPr>
            <p:ph type="body" sz="half" idx="1"/>
          </p:nvPr>
        </p:nvPicPr>
        <p:blipFill>
          <a:blip r:embed="rId3" cstate="print"/>
          <a:srcRect r="27" b="1808"/>
          <a:stretch>
            <a:fillRect/>
          </a:stretch>
        </p:blipFill>
        <p:spPr>
          <a:xfrm>
            <a:off x="0" y="0"/>
            <a:ext cx="9144000" cy="115888"/>
          </a:xfrm>
          <a:noFill/>
        </p:spPr>
      </p:pic>
      <p:sp>
        <p:nvSpPr>
          <p:cNvPr id="18436" name="Rectangle 8"/>
          <p:cNvSpPr>
            <a:spLocks noGrp="1" noChangeArrowheads="1"/>
          </p:cNvSpPr>
          <p:nvPr>
            <p:ph type="body" sz="half" idx="2"/>
          </p:nvPr>
        </p:nvSpPr>
        <p:spPr>
          <a:xfrm>
            <a:off x="4716016" y="1700807"/>
            <a:ext cx="4320480" cy="4869687"/>
          </a:xfrm>
        </p:spPr>
        <p:txBody>
          <a:bodyPr/>
          <a:lstStyle/>
          <a:p>
            <a:pPr marL="0" indent="0">
              <a:buNone/>
            </a:pPr>
            <a:r>
              <a:rPr lang="en-US" altLang="ja-JP" sz="2000" dirty="0" smtClean="0"/>
              <a:t>Do </a:t>
            </a:r>
            <a:r>
              <a:rPr lang="en-US" altLang="ja-JP" sz="2000" dirty="0"/>
              <a:t>you know there are teenagers who are playing </a:t>
            </a:r>
            <a:r>
              <a:rPr lang="en-US" altLang="ja-JP" sz="2000" dirty="0" smtClean="0"/>
              <a:t>an </a:t>
            </a:r>
            <a:r>
              <a:rPr lang="en-US" altLang="ja-JP" sz="2000" dirty="0"/>
              <a:t>active </a:t>
            </a:r>
            <a:r>
              <a:rPr lang="en-US" altLang="ja-JP" sz="2000" dirty="0" smtClean="0"/>
              <a:t>role, wishing </a:t>
            </a:r>
            <a:r>
              <a:rPr lang="en-US" altLang="ja-JP" sz="2000" dirty="0"/>
              <a:t>to do something </a:t>
            </a:r>
            <a:r>
              <a:rPr lang="en-US" altLang="ja-JP" sz="2000" dirty="0" smtClean="0"/>
              <a:t>to </a:t>
            </a:r>
            <a:r>
              <a:rPr lang="en-US" altLang="ja-JP" sz="2000" dirty="0"/>
              <a:t>make the world better</a:t>
            </a:r>
            <a:r>
              <a:rPr lang="en-US" altLang="ja-JP" sz="2000" dirty="0" smtClean="0"/>
              <a:t>?</a:t>
            </a:r>
          </a:p>
          <a:p>
            <a:pPr marL="0" indent="0">
              <a:buNone/>
            </a:pPr>
            <a:endParaRPr lang="en-US" altLang="ja-JP" sz="2400" dirty="0" smtClean="0"/>
          </a:p>
          <a:p>
            <a:pPr marL="0" indent="0">
              <a:buNone/>
            </a:pPr>
            <a:r>
              <a:rPr lang="en-US" altLang="ja-JP" sz="2400" dirty="0" smtClean="0"/>
              <a:t>“</a:t>
            </a:r>
            <a:r>
              <a:rPr lang="en-US" altLang="ja-JP" sz="2400" dirty="0"/>
              <a:t>Free the Children” </a:t>
            </a:r>
            <a:r>
              <a:rPr lang="en-US" altLang="ja-JP" sz="2000" dirty="0"/>
              <a:t>is an international </a:t>
            </a:r>
            <a:r>
              <a:rPr lang="en-US" altLang="ja-JP" sz="2000" dirty="0" smtClean="0"/>
              <a:t>NGO that addresses the issues </a:t>
            </a:r>
            <a:r>
              <a:rPr lang="en-US" altLang="ja-JP" sz="2000" dirty="0"/>
              <a:t>of children </a:t>
            </a:r>
            <a:endParaRPr lang="en-US" altLang="ja-JP" sz="2000" dirty="0" smtClean="0"/>
          </a:p>
          <a:p>
            <a:pPr marL="0" indent="0">
              <a:buNone/>
            </a:pPr>
            <a:endParaRPr lang="en-US" altLang="ja-JP" sz="2000" dirty="0" smtClean="0"/>
          </a:p>
          <a:p>
            <a:pPr marL="0" indent="0">
              <a:buNone/>
            </a:pPr>
            <a:r>
              <a:rPr lang="en-US" altLang="ja-JP" sz="2000" dirty="0" smtClean="0"/>
              <a:t>We </a:t>
            </a:r>
            <a:r>
              <a:rPr lang="en-US" altLang="ja-JP" sz="2000" dirty="0"/>
              <a:t>believe that being a child doesn’t mean we cannot do anything, there are </a:t>
            </a:r>
            <a:r>
              <a:rPr lang="en-US" altLang="ja-JP" sz="2000" dirty="0" smtClean="0"/>
              <a:t>some things </a:t>
            </a:r>
            <a:r>
              <a:rPr lang="en-US" altLang="ja-JP" sz="2000" dirty="0"/>
              <a:t>we can tell others and play </a:t>
            </a:r>
            <a:r>
              <a:rPr lang="en-US" altLang="ja-JP" sz="2000" dirty="0" smtClean="0"/>
              <a:t>an </a:t>
            </a:r>
            <a:r>
              <a:rPr lang="en-US" altLang="ja-JP" sz="2000" dirty="0"/>
              <a:t>active role.</a:t>
            </a:r>
            <a:endParaRPr lang="ja-JP" altLang="en-US" sz="2000" dirty="0"/>
          </a:p>
          <a:p>
            <a:pPr marL="0" indent="0">
              <a:buNone/>
            </a:pPr>
            <a:endParaRPr lang="en-US" altLang="ja-JP" sz="2400" dirty="0" smtClean="0"/>
          </a:p>
        </p:txBody>
      </p:sp>
      <p:pic>
        <p:nvPicPr>
          <p:cNvPr id="1843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1" name="図 10" descr="0515_038.jpg"/>
          <p:cNvPicPr/>
          <p:nvPr/>
        </p:nvPicPr>
        <p:blipFill>
          <a:blip r:embed="rId4" cstate="print"/>
          <a:stretch>
            <a:fillRect/>
          </a:stretch>
        </p:blipFill>
        <p:spPr>
          <a:xfrm>
            <a:off x="853462" y="3412613"/>
            <a:ext cx="3744416" cy="2808312"/>
          </a:xfrm>
          <a:prstGeom prst="rect">
            <a:avLst/>
          </a:prstGeom>
        </p:spPr>
      </p:pic>
      <p:pic>
        <p:nvPicPr>
          <p:cNvPr id="10" name="図 9" descr="petition.jpg"/>
          <p:cNvPicPr>
            <a:picLocks noChangeAspect="1"/>
          </p:cNvPicPr>
          <p:nvPr/>
        </p:nvPicPr>
        <p:blipFill>
          <a:blip r:embed="rId5" cstate="print"/>
          <a:stretch>
            <a:fillRect/>
          </a:stretch>
        </p:blipFill>
        <p:spPr>
          <a:xfrm rot="20913092">
            <a:off x="2070397" y="1637408"/>
            <a:ext cx="1791886" cy="2534029"/>
          </a:xfrm>
          <a:prstGeom prst="rect">
            <a:avLst/>
          </a:prstGeom>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3</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ja-JP" sz="3200" b="1" dirty="0"/>
              <a:t>How I am feeling now</a:t>
            </a:r>
            <a:r>
              <a:rPr lang="en-US" altLang="ja-JP" sz="3200" b="1" dirty="0" smtClean="0"/>
              <a:t>…</a:t>
            </a:r>
            <a:endParaRPr lang="en-US" altLang="ja-JP" sz="3200" dirty="0" smtClean="0">
              <a:latin typeface="HGP創英角ｺﾞｼｯｸUB" pitchFamily="50" charset="-128"/>
              <a:ea typeface="HGP創英角ｺﾞｼｯｸUB" pitchFamily="50" charset="-128"/>
            </a:endParaRPr>
          </a:p>
        </p:txBody>
      </p:sp>
      <p:pic>
        <p:nvPicPr>
          <p:cNvPr id="1945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460"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9" name="Picture 16"/>
          <p:cNvPicPr>
            <a:picLocks noChangeAspect="1" noChangeArrowheads="1"/>
          </p:cNvPicPr>
          <p:nvPr/>
        </p:nvPicPr>
        <p:blipFill>
          <a:blip r:embed="rId4" cstate="print"/>
          <a:srcRect/>
          <a:stretch>
            <a:fillRect/>
          </a:stretch>
        </p:blipFill>
        <p:spPr bwMode="auto">
          <a:xfrm>
            <a:off x="395288" y="5301208"/>
            <a:ext cx="678636" cy="1001266"/>
          </a:xfrm>
          <a:prstGeom prst="rect">
            <a:avLst/>
          </a:prstGeom>
          <a:noFill/>
          <a:ln w="9525">
            <a:noFill/>
            <a:miter lim="800000"/>
            <a:headEnd/>
            <a:tailEnd/>
          </a:ln>
        </p:spPr>
      </p:pic>
      <p:grpSp>
        <p:nvGrpSpPr>
          <p:cNvPr id="10" name="Group 13"/>
          <p:cNvGrpSpPr>
            <a:grpSpLocks/>
          </p:cNvGrpSpPr>
          <p:nvPr/>
        </p:nvGrpSpPr>
        <p:grpSpPr bwMode="auto">
          <a:xfrm>
            <a:off x="395288" y="188913"/>
            <a:ext cx="1441450" cy="304800"/>
            <a:chOff x="249" y="119"/>
            <a:chExt cx="908" cy="192"/>
          </a:xfrm>
        </p:grpSpPr>
        <p:sp>
          <p:nvSpPr>
            <p:cNvPr id="11"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2"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3</a:t>
              </a:r>
              <a:endParaRPr lang="en-US" altLang="ja-JP" sz="1400" dirty="0">
                <a:solidFill>
                  <a:schemeClr val="bg2"/>
                </a:solidFill>
              </a:endParaRPr>
            </a:p>
          </p:txBody>
        </p:sp>
      </p:grpSp>
      <p:graphicFrame>
        <p:nvGraphicFramePr>
          <p:cNvPr id="3" name="表 2"/>
          <p:cNvGraphicFramePr>
            <a:graphicFrameLocks noGrp="1"/>
          </p:cNvGraphicFramePr>
          <p:nvPr>
            <p:extLst>
              <p:ext uri="{D42A27DB-BD31-4B8C-83A1-F6EECF244321}">
                <p14:modId xmlns:p14="http://schemas.microsoft.com/office/powerpoint/2010/main" val="4105264467"/>
              </p:ext>
            </p:extLst>
          </p:nvPr>
        </p:nvGraphicFramePr>
        <p:xfrm>
          <a:off x="1259632" y="1196753"/>
          <a:ext cx="7272808" cy="4889697"/>
        </p:xfrm>
        <a:graphic>
          <a:graphicData uri="http://schemas.openxmlformats.org/drawingml/2006/table">
            <a:tbl>
              <a:tblPr firstRow="1" firstCol="1" bandRow="1" bandCol="1"/>
              <a:tblGrid>
                <a:gridCol w="2423898"/>
                <a:gridCol w="2423898"/>
                <a:gridCol w="2425012"/>
              </a:tblGrid>
              <a:tr h="1629899">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Surprised</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Amazed</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en-US" sz="2800" b="1" kern="100" dirty="0">
                          <a:solidFill>
                            <a:srgbClr val="000000"/>
                          </a:solidFill>
                          <a:effectLst/>
                          <a:latin typeface="Arial"/>
                          <a:ea typeface="ＭＳ ゴシック"/>
                          <a:cs typeface="Century"/>
                        </a:rPr>
                        <a:t>How </a:t>
                      </a:r>
                      <a:r>
                        <a:rPr lang="en-US" sz="2800" b="1" kern="100" dirty="0" smtClean="0">
                          <a:solidFill>
                            <a:srgbClr val="000000"/>
                          </a:solidFill>
                          <a:effectLst/>
                          <a:latin typeface="Arial"/>
                          <a:ea typeface="ＭＳ ゴシック"/>
                          <a:cs typeface="Century"/>
                        </a:rPr>
                        <a:t>sad</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9899">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Angry</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Lost</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Worried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9899">
                <a:tc>
                  <a:txBody>
                    <a:bodyPr/>
                    <a:lstStyle/>
                    <a:p>
                      <a:pPr algn="ctr">
                        <a:lnSpc>
                          <a:spcPts val="2500"/>
                        </a:lnSpc>
                        <a:spcAft>
                          <a:spcPts val="0"/>
                        </a:spcAft>
                      </a:pPr>
                      <a:r>
                        <a:rPr lang="en-US" sz="2800" b="1" kern="100" dirty="0">
                          <a:solidFill>
                            <a:srgbClr val="000000"/>
                          </a:solidFill>
                          <a:effectLst/>
                          <a:latin typeface="Arial"/>
                          <a:ea typeface="ＭＳ ゴシック"/>
                          <a:cs typeface="Century"/>
                        </a:rPr>
                        <a:t>Not my </a:t>
                      </a:r>
                      <a:endParaRPr lang="ja-JP" sz="2800" kern="100" dirty="0">
                        <a:effectLst/>
                        <a:latin typeface="Century"/>
                        <a:ea typeface="ＭＳ 明朝"/>
                        <a:cs typeface="Century"/>
                      </a:endParaRPr>
                    </a:p>
                    <a:p>
                      <a:pPr algn="ctr">
                        <a:lnSpc>
                          <a:spcPts val="2500"/>
                        </a:lnSpc>
                        <a:spcAft>
                          <a:spcPts val="0"/>
                        </a:spcAft>
                      </a:pPr>
                      <a:r>
                        <a:rPr lang="en-US" sz="2800" b="1" kern="100" dirty="0" smtClean="0">
                          <a:solidFill>
                            <a:srgbClr val="000000"/>
                          </a:solidFill>
                          <a:effectLst/>
                          <a:latin typeface="Arial"/>
                          <a:ea typeface="ＭＳ ゴシック"/>
                          <a:cs typeface="Century"/>
                        </a:rPr>
                        <a:t>concern</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Unconvinced</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Excited</a:t>
                      </a:r>
                      <a:endParaRPr lang="ja-JP" sz="2800" kern="100" dirty="0">
                        <a:effectLst/>
                        <a:latin typeface="Century"/>
                        <a:ea typeface="ＭＳ 明朝"/>
                        <a:cs typeface="Century"/>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107504" y="188640"/>
            <a:ext cx="8784976"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endParaRPr lang="ja-JP" altLang="en-US" sz="4000" b="1" dirty="0" smtClean="0">
              <a:latin typeface="HGP創英角ｺﾞｼｯｸUB" pitchFamily="50" charset="-128"/>
              <a:ea typeface="HGP創英角ｺﾞｼｯｸUB" pitchFamily="50" charset="-128"/>
            </a:endParaRPr>
          </a:p>
          <a:p>
            <a:pPr marL="0" indent="0" eaLnBrk="1" hangingPunct="1">
              <a:lnSpc>
                <a:spcPct val="80000"/>
              </a:lnSpc>
              <a:buFontTx/>
              <a:buNone/>
            </a:pPr>
            <a:r>
              <a:rPr lang="en-US" altLang="ja-JP" sz="3600" b="1" dirty="0" smtClean="0"/>
              <a:t>Today </a:t>
            </a:r>
            <a:r>
              <a:rPr lang="en-US" altLang="ja-JP" sz="3600" b="1" dirty="0"/>
              <a:t>we are going to </a:t>
            </a:r>
            <a:r>
              <a:rPr lang="en-US" altLang="ja-JP" sz="3600" b="1" dirty="0" smtClean="0"/>
              <a:t>discuss educational </a:t>
            </a:r>
            <a:r>
              <a:rPr lang="en-US" altLang="ja-JP" sz="3600" b="1" dirty="0"/>
              <a:t>assistance for country </a:t>
            </a:r>
            <a:r>
              <a:rPr lang="en-US" altLang="ja-JP" sz="3600" b="1" dirty="0" smtClean="0"/>
              <a:t>C</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0" name="Rectangle 6"/>
          <p:cNvSpPr txBox="1">
            <a:spLocks noChangeArrowheads="1"/>
          </p:cNvSpPr>
          <p:nvPr/>
        </p:nvSpPr>
        <p:spPr bwMode="auto">
          <a:xfrm>
            <a:off x="50778" y="1728682"/>
            <a:ext cx="9036495" cy="41764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altLang="ja-JP" sz="2400" dirty="0"/>
              <a:t>Here are </a:t>
            </a:r>
            <a:r>
              <a:rPr lang="en-US" altLang="ja-JP" sz="2400" dirty="0" smtClean="0"/>
              <a:t>the 6 </a:t>
            </a:r>
            <a:r>
              <a:rPr lang="en-US" altLang="ja-JP" sz="2400" dirty="0"/>
              <a:t>members </a:t>
            </a:r>
            <a:r>
              <a:rPr lang="en-US" altLang="ja-JP" sz="2400" dirty="0" smtClean="0"/>
              <a:t>attending </a:t>
            </a:r>
            <a:r>
              <a:rPr lang="en-US" altLang="ja-JP" sz="2400" dirty="0"/>
              <a:t>this </a:t>
            </a:r>
            <a:r>
              <a:rPr lang="en-US" altLang="ja-JP" sz="2400" dirty="0" smtClean="0"/>
              <a:t>conference</a:t>
            </a:r>
          </a:p>
          <a:p>
            <a:r>
              <a:rPr lang="ja-JP" altLang="en-US" sz="2400" dirty="0" smtClean="0"/>
              <a:t>（</a:t>
            </a:r>
            <a:r>
              <a:rPr lang="en-US" altLang="ja-JP" sz="2400" dirty="0" smtClean="0"/>
              <a:t>1</a:t>
            </a:r>
            <a:r>
              <a:rPr lang="ja-JP" altLang="en-US" sz="2400" dirty="0" smtClean="0"/>
              <a:t>）</a:t>
            </a:r>
            <a:r>
              <a:rPr lang="en-US" altLang="ja-JP" sz="2000" dirty="0" smtClean="0"/>
              <a:t>Provider </a:t>
            </a:r>
            <a:r>
              <a:rPr lang="en-US" altLang="ja-JP" sz="2000" dirty="0"/>
              <a:t>of assistance, the government of county </a:t>
            </a:r>
            <a:r>
              <a:rPr lang="en-US" altLang="ja-JP" sz="2000" dirty="0" smtClean="0"/>
              <a:t>A</a:t>
            </a:r>
          </a:p>
          <a:p>
            <a:r>
              <a:rPr lang="ja-JP" altLang="en-US" sz="2400" dirty="0" smtClean="0"/>
              <a:t>（</a:t>
            </a:r>
            <a:r>
              <a:rPr lang="en-US" altLang="ja-JP" sz="2400" dirty="0" smtClean="0"/>
              <a:t>2</a:t>
            </a:r>
            <a:r>
              <a:rPr lang="ja-JP" altLang="en-US" sz="2400" dirty="0" smtClean="0"/>
              <a:t>）</a:t>
            </a:r>
            <a:r>
              <a:rPr lang="en-US" altLang="ja-JP" sz="2000" dirty="0"/>
              <a:t>Citizen of country </a:t>
            </a:r>
            <a:r>
              <a:rPr lang="en-US" altLang="ja-JP" sz="2000" dirty="0" smtClean="0"/>
              <a:t>A</a:t>
            </a:r>
          </a:p>
          <a:p>
            <a:r>
              <a:rPr lang="ja-JP" altLang="en-US" sz="2400" dirty="0" smtClean="0"/>
              <a:t>（</a:t>
            </a:r>
            <a:r>
              <a:rPr lang="en-US" altLang="ja-JP" sz="2400" dirty="0" smtClean="0"/>
              <a:t>3</a:t>
            </a:r>
            <a:r>
              <a:rPr lang="ja-JP" altLang="en-US" sz="2400" dirty="0" smtClean="0"/>
              <a:t>）</a:t>
            </a:r>
            <a:r>
              <a:rPr lang="en-US" altLang="ja-JP" sz="2000" dirty="0" smtClean="0"/>
              <a:t>Provider </a:t>
            </a:r>
            <a:r>
              <a:rPr lang="en-US" altLang="ja-JP" sz="2000" dirty="0"/>
              <a:t>of assistance, the government of country B</a:t>
            </a:r>
            <a:endParaRPr lang="en-US" altLang="ja-JP" sz="2000" dirty="0" smtClean="0"/>
          </a:p>
          <a:p>
            <a:r>
              <a:rPr lang="ja-JP" altLang="en-US" sz="2400" dirty="0" smtClean="0"/>
              <a:t>（</a:t>
            </a:r>
            <a:r>
              <a:rPr lang="en-US" altLang="ja-JP" sz="2400" dirty="0" smtClean="0"/>
              <a:t>4</a:t>
            </a:r>
            <a:r>
              <a:rPr lang="ja-JP" altLang="en-US" sz="2400" dirty="0" smtClean="0"/>
              <a:t>）</a:t>
            </a:r>
            <a:r>
              <a:rPr lang="en-US" altLang="ja-JP" sz="2000" dirty="0" smtClean="0"/>
              <a:t>Recipient </a:t>
            </a:r>
            <a:r>
              <a:rPr lang="en-US" altLang="ja-JP" sz="2000" dirty="0"/>
              <a:t>of assistance, the government of country C</a:t>
            </a:r>
            <a:endParaRPr lang="ja-JP" altLang="en-US" sz="2000" dirty="0" smtClean="0"/>
          </a:p>
          <a:p>
            <a:r>
              <a:rPr lang="ja-JP" altLang="en-US" sz="2400" dirty="0" smtClean="0"/>
              <a:t>（</a:t>
            </a:r>
            <a:r>
              <a:rPr lang="en-US" altLang="ja-JP" sz="2400" dirty="0" smtClean="0"/>
              <a:t>5</a:t>
            </a:r>
            <a:r>
              <a:rPr lang="ja-JP" altLang="en-US" sz="2400" dirty="0" smtClean="0"/>
              <a:t>）</a:t>
            </a:r>
            <a:r>
              <a:rPr lang="en-US" altLang="ja-JP" sz="2000" dirty="0"/>
              <a:t>The </a:t>
            </a:r>
            <a:r>
              <a:rPr lang="en-US" altLang="ja-JP" sz="2000" dirty="0" smtClean="0"/>
              <a:t>headmaster of a primary school in country </a:t>
            </a:r>
            <a:r>
              <a:rPr lang="en-US" altLang="ja-JP" sz="2000" dirty="0"/>
              <a:t>C</a:t>
            </a:r>
            <a:endParaRPr lang="en-US" altLang="ja-JP" sz="2000" dirty="0" smtClean="0"/>
          </a:p>
          <a:p>
            <a:r>
              <a:rPr lang="ja-JP" altLang="en-US" sz="2400" dirty="0" smtClean="0"/>
              <a:t>（</a:t>
            </a:r>
            <a:r>
              <a:rPr lang="en-US" altLang="ja-JP" sz="2400" dirty="0" smtClean="0"/>
              <a:t>6</a:t>
            </a:r>
            <a:r>
              <a:rPr lang="ja-JP" altLang="en-US" sz="2400" dirty="0" smtClean="0"/>
              <a:t>）</a:t>
            </a:r>
            <a:r>
              <a:rPr lang="en-US" altLang="ja-JP" sz="2000" dirty="0" smtClean="0"/>
              <a:t>NGO staff</a:t>
            </a:r>
          </a:p>
          <a:p>
            <a:r>
              <a:rPr lang="en-US" altLang="ja-JP" sz="2000" dirty="0"/>
              <a:t> There are also some people </a:t>
            </a:r>
            <a:r>
              <a:rPr lang="en-US" altLang="ja-JP" sz="2000" dirty="0" smtClean="0"/>
              <a:t>coming </a:t>
            </a:r>
            <a:r>
              <a:rPr lang="en-US" altLang="ja-JP" sz="2000" dirty="0"/>
              <a:t>from country of C</a:t>
            </a:r>
            <a:endParaRPr lang="en-US" altLang="ja-JP" sz="2000" dirty="0" smtClean="0"/>
          </a:p>
          <a:p>
            <a:endParaRPr lang="en-US" altLang="ja-JP" sz="2000" dirty="0" smtClean="0"/>
          </a:p>
          <a:p>
            <a:r>
              <a:rPr lang="ja-JP" altLang="en-US" sz="2000" dirty="0"/>
              <a:t>・</a:t>
            </a:r>
            <a:r>
              <a:rPr lang="en-US" altLang="ja-JP" sz="2000" dirty="0" smtClean="0"/>
              <a:t>The </a:t>
            </a:r>
            <a:r>
              <a:rPr lang="en-US" altLang="ja-JP" sz="2000" dirty="0"/>
              <a:t>rest of the students stay outside of the conference as </a:t>
            </a:r>
            <a:r>
              <a:rPr lang="en-US" altLang="ja-JP" sz="2000" dirty="0" smtClean="0"/>
              <a:t>observers </a:t>
            </a:r>
            <a:r>
              <a:rPr lang="en-US" altLang="ja-JP" sz="2000" dirty="0"/>
              <a:t>and </a:t>
            </a:r>
            <a:r>
              <a:rPr lang="en-US" altLang="ja-JP" sz="2000" dirty="0" smtClean="0"/>
              <a:t>take notes while </a:t>
            </a:r>
            <a:r>
              <a:rPr lang="en-US" altLang="ja-JP" sz="2000" dirty="0"/>
              <a:t>the conference has held</a:t>
            </a:r>
            <a:endParaRPr lang="ja-JP" altLang="en-US" sz="2000" dirty="0" smtClean="0"/>
          </a:p>
        </p:txBody>
      </p:sp>
      <p:pic>
        <p:nvPicPr>
          <p:cNvPr id="11" name="図 10" descr="C:\Users\dear02\AppData\Local\Microsoft\Windows\Temporary Internet Files\Content.IE5\1I11TE0N\lgi01a201312281400[1].jpg"/>
          <p:cNvPicPr/>
          <p:nvPr/>
        </p:nvPicPr>
        <p:blipFill>
          <a:blip r:embed="rId4" cstate="print"/>
          <a:srcRect/>
          <a:stretch>
            <a:fillRect/>
          </a:stretch>
        </p:blipFill>
        <p:spPr bwMode="auto">
          <a:xfrm>
            <a:off x="6592375" y="2636912"/>
            <a:ext cx="2448271" cy="2232248"/>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0" y="337195"/>
            <a:ext cx="8373289" cy="706437"/>
          </a:xfrm>
        </p:spPr>
        <p:txBody>
          <a:bodyPr/>
          <a:lstStyle/>
          <a:p>
            <a:pPr eaLnBrk="1" hangingPunct="1"/>
            <a:r>
              <a:rPr lang="en-US" altLang="ja-JP" sz="3600" dirty="0"/>
              <a:t>What is The Worlds’ </a:t>
            </a:r>
            <a:r>
              <a:rPr lang="en-US" altLang="ja-JP" sz="3600" dirty="0" smtClean="0"/>
              <a:t>Biggest </a:t>
            </a:r>
            <a:r>
              <a:rPr lang="en-US" altLang="ja-JP" sz="3600" dirty="0"/>
              <a:t>Lesson</a:t>
            </a:r>
            <a:r>
              <a:rPr lang="en-US" altLang="ja-JP" sz="3600" dirty="0" smtClean="0"/>
              <a:t>?</a:t>
            </a:r>
            <a:endParaRPr lang="ja-JP" altLang="en-US" sz="3600" dirty="0" smtClean="0">
              <a:latin typeface="HGP創英角ｺﾞｼｯｸUB" pitchFamily="50" charset="-128"/>
              <a:ea typeface="HGP創英角ｺﾞｼｯｸUB" pitchFamily="50" charset="-128"/>
            </a:endParaRPr>
          </a:p>
        </p:txBody>
      </p:sp>
      <p:sp>
        <p:nvSpPr>
          <p:cNvPr id="3075" name="Rectangle 11"/>
          <p:cNvSpPr>
            <a:spLocks noGrp="1" noChangeArrowheads="1"/>
          </p:cNvSpPr>
          <p:nvPr>
            <p:ph type="body" idx="1"/>
          </p:nvPr>
        </p:nvSpPr>
        <p:spPr>
          <a:xfrm>
            <a:off x="457200" y="1484785"/>
            <a:ext cx="8229600" cy="1008112"/>
          </a:xfrm>
          <a:noFill/>
        </p:spPr>
        <p:txBody>
          <a:bodyPr/>
          <a:lstStyle/>
          <a:p>
            <a:pPr eaLnBrk="1" hangingPunct="1">
              <a:buFont typeface="Wingdings" pitchFamily="2" charset="2"/>
              <a:buChar char="l"/>
            </a:pPr>
            <a:r>
              <a:rPr lang="en-US" altLang="ja-JP" sz="2400" dirty="0"/>
              <a:t>There are still </a:t>
            </a:r>
            <a:r>
              <a:rPr lang="en-US" altLang="ja-JP" sz="2400" b="1" dirty="0" smtClean="0">
                <a:solidFill>
                  <a:srgbClr val="7030A0"/>
                </a:solidFill>
                <a:latin typeface="+mj-lt"/>
              </a:rPr>
              <a:t>57.8</a:t>
            </a:r>
            <a:r>
              <a:rPr lang="ja-JP" altLang="en-US" sz="2400" b="1" dirty="0">
                <a:solidFill>
                  <a:srgbClr val="7030A0"/>
                </a:solidFill>
                <a:latin typeface="+mj-lt"/>
              </a:rPr>
              <a:t> </a:t>
            </a:r>
            <a:r>
              <a:rPr lang="en-US" altLang="ja-JP" sz="2400" b="1" dirty="0" smtClean="0">
                <a:solidFill>
                  <a:srgbClr val="7030A0"/>
                </a:solidFill>
                <a:latin typeface="+mj-lt"/>
              </a:rPr>
              <a:t>million</a:t>
            </a:r>
            <a:r>
              <a:rPr lang="en-US" altLang="ja-JP" sz="2400" dirty="0" smtClean="0"/>
              <a:t> </a:t>
            </a:r>
            <a:r>
              <a:rPr lang="en-US" altLang="ja-JP" sz="2400" dirty="0"/>
              <a:t>children who are not being able to go to school and </a:t>
            </a:r>
            <a:r>
              <a:rPr lang="en-US" altLang="ja-JP" sz="2400" b="1" dirty="0" smtClean="0">
                <a:solidFill>
                  <a:srgbClr val="7030A0"/>
                </a:solidFill>
              </a:rPr>
              <a:t>781 million</a:t>
            </a:r>
            <a:r>
              <a:rPr lang="en-US" altLang="ja-JP" sz="2400" dirty="0" smtClean="0"/>
              <a:t> </a:t>
            </a:r>
            <a:r>
              <a:rPr lang="en-US" altLang="ja-JP" sz="2400" dirty="0"/>
              <a:t>illiterate </a:t>
            </a:r>
            <a:r>
              <a:rPr lang="en-US" altLang="ja-JP" sz="2400" dirty="0" smtClean="0"/>
              <a:t>adults.	</a:t>
            </a:r>
            <a:endParaRPr lang="ja-JP" altLang="en-US" sz="2400" dirty="0" smtClean="0">
              <a:solidFill>
                <a:srgbClr val="7030A0"/>
              </a:solidFill>
            </a:endParaRPr>
          </a:p>
        </p:txBody>
      </p:sp>
      <p:pic>
        <p:nvPicPr>
          <p:cNvPr id="3076" name="Picture 9"/>
          <p:cNvPicPr>
            <a:picLocks noChangeAspect="1" noChangeArrowheads="1"/>
          </p:cNvPicPr>
          <p:nvPr/>
        </p:nvPicPr>
        <p:blipFill>
          <a:blip r:embed="rId2" cstate="print"/>
          <a:srcRect r="27" b="1808"/>
          <a:stretch>
            <a:fillRect/>
          </a:stretch>
        </p:blipFill>
        <p:spPr bwMode="auto">
          <a:xfrm>
            <a:off x="0" y="0"/>
            <a:ext cx="9144000" cy="115888"/>
          </a:xfrm>
          <a:prstGeom prst="rect">
            <a:avLst/>
          </a:prstGeom>
          <a:noFill/>
          <a:ln w="9525">
            <a:noFill/>
            <a:miter lim="800000"/>
            <a:headEnd/>
            <a:tailEnd/>
          </a:ln>
        </p:spPr>
      </p:pic>
      <p:pic>
        <p:nvPicPr>
          <p:cNvPr id="3077" name="Picture 9"/>
          <p:cNvPicPr>
            <a:picLocks noChangeAspect="1" noChangeArrowheads="1"/>
          </p:cNvPicPr>
          <p:nvPr/>
        </p:nvPicPr>
        <p:blipFill>
          <a:blip r:embed="rId2"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8086725" y="373183"/>
            <a:ext cx="600075" cy="571500"/>
          </a:xfrm>
          <a:prstGeom prst="rect">
            <a:avLst/>
          </a:prstGeom>
          <a:noFill/>
          <a:ln w="9525">
            <a:noFill/>
            <a:miter lim="800000"/>
            <a:headEnd/>
            <a:tailEnd/>
          </a:ln>
        </p:spPr>
      </p:pic>
      <p:sp>
        <p:nvSpPr>
          <p:cNvPr id="9" name="Rectangle 11"/>
          <p:cNvSpPr txBox="1">
            <a:spLocks noChangeArrowheads="1"/>
          </p:cNvSpPr>
          <p:nvPr/>
        </p:nvSpPr>
        <p:spPr bwMode="auto">
          <a:xfrm>
            <a:off x="457200" y="2420888"/>
            <a:ext cx="82296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l"/>
            </a:pPr>
            <a:r>
              <a:rPr lang="en-US" altLang="ja-JP" sz="2400" dirty="0"/>
              <a:t>In 2000, the international society set the “Education for All” goal to guarantee the right to education and </a:t>
            </a:r>
            <a:r>
              <a:rPr lang="en-US" altLang="ja-JP" sz="2400" dirty="0" smtClean="0"/>
              <a:t>promised </a:t>
            </a:r>
            <a:r>
              <a:rPr lang="en-US" altLang="ja-JP" sz="2400" b="1" dirty="0" smtClean="0">
                <a:solidFill>
                  <a:srgbClr val="7030A0"/>
                </a:solidFill>
              </a:rPr>
              <a:t>to </a:t>
            </a:r>
            <a:r>
              <a:rPr lang="en-US" altLang="ja-JP" sz="2400" b="1" dirty="0">
                <a:solidFill>
                  <a:srgbClr val="7030A0"/>
                </a:solidFill>
              </a:rPr>
              <a:t>reach the goal by 2015</a:t>
            </a:r>
            <a:r>
              <a:rPr lang="en-US" altLang="ja-JP" sz="2400" b="1" dirty="0" smtClean="0">
                <a:solidFill>
                  <a:srgbClr val="7030A0"/>
                </a:solidFill>
              </a:rPr>
              <a:t>.</a:t>
            </a:r>
            <a:endParaRPr lang="ja-JP" altLang="ja-JP" sz="2400" b="1" dirty="0">
              <a:solidFill>
                <a:srgbClr val="7030A0"/>
              </a:solidFill>
            </a:endParaRPr>
          </a:p>
        </p:txBody>
      </p:sp>
      <p:sp>
        <p:nvSpPr>
          <p:cNvPr id="10" name="Rectangle 11"/>
          <p:cNvSpPr txBox="1">
            <a:spLocks noChangeArrowheads="1"/>
          </p:cNvSpPr>
          <p:nvPr/>
        </p:nvSpPr>
        <p:spPr bwMode="auto">
          <a:xfrm>
            <a:off x="457200" y="3645024"/>
            <a:ext cx="822960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en-US" altLang="ja-JP" sz="2400" dirty="0"/>
              <a:t>“The world’s biggest lesson” is an event which holds a lesson </a:t>
            </a:r>
            <a:r>
              <a:rPr lang="en-US" altLang="ja-JP" sz="2400" dirty="0" smtClean="0"/>
              <a:t>all </a:t>
            </a:r>
            <a:r>
              <a:rPr lang="en-US" altLang="ja-JP" sz="2400" dirty="0"/>
              <a:t>over the world at the same </a:t>
            </a:r>
            <a:r>
              <a:rPr lang="en-US" altLang="ja-JP" sz="2400" dirty="0" smtClean="0"/>
              <a:t>time, </a:t>
            </a:r>
            <a:r>
              <a:rPr lang="en-US" altLang="ja-JP" sz="2400" b="1" dirty="0" smtClean="0">
                <a:solidFill>
                  <a:srgbClr val="7030A0"/>
                </a:solidFill>
              </a:rPr>
              <a:t>to </a:t>
            </a:r>
            <a:r>
              <a:rPr lang="en-US" altLang="ja-JP" sz="2400" b="1" dirty="0">
                <a:solidFill>
                  <a:srgbClr val="7030A0"/>
                </a:solidFill>
              </a:rPr>
              <a:t>deliver the </a:t>
            </a:r>
            <a:r>
              <a:rPr lang="en-US" altLang="ja-JP" sz="2400" b="1" dirty="0" smtClean="0">
                <a:solidFill>
                  <a:srgbClr val="7030A0"/>
                </a:solidFill>
              </a:rPr>
              <a:t>participants’ voices </a:t>
            </a:r>
            <a:r>
              <a:rPr lang="en-US" altLang="ja-JP" sz="2400" b="1" dirty="0">
                <a:solidFill>
                  <a:srgbClr val="7030A0"/>
                </a:solidFill>
              </a:rPr>
              <a:t>to the government, hoping that they would reflect them to the education policies</a:t>
            </a:r>
            <a:r>
              <a:rPr lang="en-US" altLang="ja-JP" sz="2400" b="1" dirty="0" smtClean="0">
                <a:solidFill>
                  <a:srgbClr val="7030A0"/>
                </a:solidFill>
              </a:rPr>
              <a:t>.</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1" name="Rectangle 11"/>
          <p:cNvSpPr txBox="1">
            <a:spLocks noChangeArrowheads="1"/>
          </p:cNvSpPr>
          <p:nvPr/>
        </p:nvSpPr>
        <p:spPr bwMode="auto">
          <a:xfrm>
            <a:off x="457200" y="5229200"/>
            <a:ext cx="82296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l"/>
            </a:pPr>
            <a:r>
              <a:rPr lang="en-US" altLang="ja-JP" sz="2400" dirty="0"/>
              <a:t>Let’s think about </a:t>
            </a:r>
            <a:r>
              <a:rPr lang="en-US" altLang="ja-JP" sz="2400" b="1" dirty="0">
                <a:solidFill>
                  <a:srgbClr val="7030A0"/>
                </a:solidFill>
              </a:rPr>
              <a:t>what we can do</a:t>
            </a:r>
            <a:r>
              <a:rPr lang="en-US" altLang="ja-JP" sz="2400" dirty="0"/>
              <a:t> in Japan, by learning the situation of those children who are not </a:t>
            </a:r>
            <a:r>
              <a:rPr lang="en-US" altLang="ja-JP" sz="2400" dirty="0" smtClean="0"/>
              <a:t>able </a:t>
            </a:r>
            <a:r>
              <a:rPr lang="en-US" altLang="ja-JP" sz="2400" dirty="0"/>
              <a:t>to go to school.</a:t>
            </a:r>
            <a:endParaRPr lang="ja-JP" altLang="ja-JP" sz="2400" dirty="0"/>
          </a:p>
          <a:p>
            <a:pPr marL="342900" lvl="0" indent="-342900">
              <a:spcBef>
                <a:spcPct val="20000"/>
              </a:spcBef>
              <a:buFont typeface="Wingdings" pitchFamily="2" charset="2"/>
              <a:buChar char="l"/>
            </a:pP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endParaRPr lang="en-US" altLang="ja-JP" sz="3200" dirty="0" smtClean="0">
              <a:latin typeface="HGP創英角ｺﾞｼｯｸUB" pitchFamily="50" charset="-128"/>
              <a:ea typeface="HGP創英角ｺﾞｼｯｸUB" pitchFamily="50" charset="-128"/>
            </a:endParaRPr>
          </a:p>
          <a:p>
            <a:pPr eaLnBrk="1" hangingPunct="1">
              <a:lnSpc>
                <a:spcPct val="80000"/>
              </a:lnSpc>
              <a:buNone/>
            </a:pPr>
            <a:r>
              <a:rPr lang="en-US" altLang="ja-JP" sz="3200" dirty="0">
                <a:latin typeface="HGP創英角ｺﾞｼｯｸUB" pitchFamily="50" charset="-128"/>
                <a:ea typeface="HGP創英角ｺﾞｼｯｸUB" pitchFamily="50" charset="-128"/>
              </a:rPr>
              <a:t> </a:t>
            </a:r>
            <a:r>
              <a:rPr lang="en-US" altLang="ja-JP" sz="3200" dirty="0" smtClean="0">
                <a:latin typeface="HGP創英角ｺﾞｼｯｸUB" pitchFamily="50" charset="-128"/>
                <a:ea typeface="HGP創英角ｺﾞｼｯｸUB" pitchFamily="50" charset="-128"/>
              </a:rPr>
              <a:t>      </a:t>
            </a:r>
            <a:r>
              <a:rPr lang="en-US" altLang="ja-JP" sz="4000" b="1" dirty="0"/>
              <a:t>What </a:t>
            </a:r>
            <a:r>
              <a:rPr lang="en-US" altLang="ja-JP" sz="4000" b="1" dirty="0" smtClean="0"/>
              <a:t>is country </a:t>
            </a:r>
            <a:r>
              <a:rPr lang="en-US" altLang="ja-JP" sz="4000" b="1" dirty="0"/>
              <a:t>C like?</a:t>
            </a:r>
            <a:endParaRPr lang="ja-JP" altLang="ja-JP" sz="4000" dirty="0"/>
          </a:p>
          <a:p>
            <a:pPr eaLnBrk="1" hangingPunct="1">
              <a:lnSpc>
                <a:spcPct val="80000"/>
              </a:lnSpc>
              <a:buFontTx/>
              <a:buNone/>
            </a:pPr>
            <a:endParaRPr lang="ja-JP" altLang="en-US" sz="40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2" name="Picture 16"/>
          <p:cNvPicPr>
            <a:picLocks noChangeAspect="1" noChangeArrowheads="1"/>
          </p:cNvPicPr>
          <p:nvPr/>
        </p:nvPicPr>
        <p:blipFill>
          <a:blip r:embed="rId4" cstate="print"/>
          <a:srcRect/>
          <a:stretch>
            <a:fillRect/>
          </a:stretch>
        </p:blipFill>
        <p:spPr bwMode="auto">
          <a:xfrm>
            <a:off x="7668344" y="620688"/>
            <a:ext cx="678636" cy="1001266"/>
          </a:xfrm>
          <a:prstGeom prst="rect">
            <a:avLst/>
          </a:prstGeom>
          <a:noFill/>
          <a:ln w="9525">
            <a:noFill/>
            <a:miter lim="800000"/>
            <a:headEnd/>
            <a:tailEnd/>
          </a:ln>
        </p:spPr>
      </p:pic>
      <p:sp>
        <p:nvSpPr>
          <p:cNvPr id="10" name="Rectangle 6"/>
          <p:cNvSpPr txBox="1">
            <a:spLocks noChangeArrowheads="1"/>
          </p:cNvSpPr>
          <p:nvPr/>
        </p:nvSpPr>
        <p:spPr bwMode="auto">
          <a:xfrm>
            <a:off x="179512" y="1772816"/>
            <a:ext cx="8784976"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ja-JP" altLang="ja-JP" sz="2800" dirty="0"/>
              <a:t>　</a:t>
            </a:r>
            <a:r>
              <a:rPr lang="en-US" altLang="ja-JP" sz="2800" b="1" dirty="0"/>
              <a:t>Country C is so-called </a:t>
            </a:r>
            <a:r>
              <a:rPr lang="en-US" altLang="ja-JP" sz="2800" b="1" dirty="0" smtClean="0"/>
              <a:t>“developing </a:t>
            </a:r>
            <a:r>
              <a:rPr lang="en-US" altLang="ja-JP" sz="2800" b="1" dirty="0"/>
              <a:t>country”. </a:t>
            </a:r>
            <a:endParaRPr lang="en-US" altLang="ja-JP" sz="2800" b="1" dirty="0" smtClean="0"/>
          </a:p>
          <a:p>
            <a:r>
              <a:rPr lang="ja-JP" altLang="en-US" sz="2800" dirty="0"/>
              <a:t>・</a:t>
            </a:r>
            <a:r>
              <a:rPr lang="en-US" altLang="ja-JP" sz="2800" dirty="0" smtClean="0"/>
              <a:t>It </a:t>
            </a:r>
            <a:r>
              <a:rPr lang="en-US" altLang="ja-JP" sz="2800" dirty="0"/>
              <a:t>doesn’t have resources such as oil, natural gases, minerals, and it doesn’t develop industrially. </a:t>
            </a:r>
            <a:endParaRPr lang="en-US" altLang="ja-JP" sz="2800" dirty="0" smtClean="0"/>
          </a:p>
          <a:p>
            <a:r>
              <a:rPr lang="ja-JP" altLang="en-US" sz="2800" dirty="0" smtClean="0"/>
              <a:t>・</a:t>
            </a:r>
            <a:r>
              <a:rPr lang="en-US" altLang="ja-JP" sz="2800" dirty="0"/>
              <a:t>This country has been independent for 30 years ago but civil wars have still continued. </a:t>
            </a:r>
            <a:endParaRPr lang="ja-JP" altLang="ja-JP" sz="2800" dirty="0"/>
          </a:p>
          <a:p>
            <a:r>
              <a:rPr lang="en-US" altLang="ja-JP" sz="2800" dirty="0"/>
              <a:t>80% of citizens live by farming, but it can hardly be said their lives are rich because grounds go wild and crops wither in the dry </a:t>
            </a:r>
            <a:r>
              <a:rPr lang="en-US" altLang="ja-JP" sz="2800" dirty="0" smtClean="0"/>
              <a:t>season.</a:t>
            </a:r>
          </a:p>
          <a:p>
            <a:r>
              <a:rPr lang="ja-JP" altLang="en-US" sz="2800" dirty="0" smtClean="0"/>
              <a:t>・</a:t>
            </a:r>
            <a:r>
              <a:rPr lang="en-US" altLang="ja-JP" sz="2800" dirty="0"/>
              <a:t>T</a:t>
            </a:r>
            <a:r>
              <a:rPr lang="en-US" altLang="ja-JP" sz="2800" dirty="0" smtClean="0"/>
              <a:t>he </a:t>
            </a:r>
            <a:r>
              <a:rPr lang="en-US" altLang="ja-JP" sz="2800" dirty="0"/>
              <a:t>literary rate is low at 60% and there are many educational problems</a:t>
            </a:r>
            <a:r>
              <a:rPr lang="en-US" altLang="ja-JP" sz="2800" dirty="0" smtClean="0"/>
              <a:t>.</a:t>
            </a:r>
          </a:p>
          <a:p>
            <a:pPr algn="ctr"/>
            <a:endParaRPr lang="en-US" altLang="ja-JP" sz="2400" dirty="0"/>
          </a:p>
          <a:p>
            <a:pPr algn="ctr"/>
            <a:endParaRPr lang="en-US" altLang="ja-JP" sz="2400" dirty="0" smtClean="0"/>
          </a:p>
        </p:txBody>
      </p:sp>
      <p:grpSp>
        <p:nvGrpSpPr>
          <p:cNvPr id="11"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aphicFrame>
        <p:nvGraphicFramePr>
          <p:cNvPr id="13" name="コンテンツ プレースホルダ 12"/>
          <p:cNvGraphicFramePr>
            <a:graphicFrameLocks noGrp="1"/>
          </p:cNvGraphicFramePr>
          <p:nvPr>
            <p:ph sz="half" idx="2"/>
            <p:extLst>
              <p:ext uri="{D42A27DB-BD31-4B8C-83A1-F6EECF244321}">
                <p14:modId xmlns:p14="http://schemas.microsoft.com/office/powerpoint/2010/main" val="1478273176"/>
              </p:ext>
            </p:extLst>
          </p:nvPr>
        </p:nvGraphicFramePr>
        <p:xfrm>
          <a:off x="287524" y="509893"/>
          <a:ext cx="8568952" cy="6235236"/>
        </p:xfrm>
        <a:graphic>
          <a:graphicData uri="http://schemas.openxmlformats.org/drawingml/2006/table">
            <a:tbl>
              <a:tblPr firstRow="1" bandRow="1">
                <a:tableStyleId>{21E4AEA4-8DFA-4A89-87EB-49C32662AFE0}</a:tableStyleId>
              </a:tblPr>
              <a:tblGrid>
                <a:gridCol w="4284476"/>
                <a:gridCol w="4284476"/>
              </a:tblGrid>
              <a:tr h="440675">
                <a:tc>
                  <a:txBody>
                    <a:bodyPr/>
                    <a:lstStyle/>
                    <a:p>
                      <a:pPr algn="ctr"/>
                      <a:r>
                        <a:rPr kumimoji="1" lang="en-US" altLang="ja-JP" dirty="0" smtClean="0"/>
                        <a:t>The aid</a:t>
                      </a:r>
                      <a:r>
                        <a:rPr kumimoji="1" lang="en-US" altLang="ja-JP" baseline="0" dirty="0" smtClean="0"/>
                        <a:t> </a:t>
                      </a:r>
                      <a:r>
                        <a:rPr kumimoji="1" lang="en-US" altLang="ja-JP" dirty="0" smtClean="0"/>
                        <a:t>the provider country wants to</a:t>
                      </a:r>
                      <a:r>
                        <a:rPr kumimoji="1" lang="en-US" altLang="ja-JP" baseline="0" dirty="0" smtClean="0"/>
                        <a:t> give</a:t>
                      </a:r>
                      <a:endParaRPr kumimoji="1" lang="en-US" altLang="ja-JP" dirty="0" smtClean="0"/>
                    </a:p>
                  </a:txBody>
                  <a:tcPr anchor="ctr"/>
                </a:tc>
                <a:tc>
                  <a:txBody>
                    <a:bodyPr/>
                    <a:lstStyle/>
                    <a:p>
                      <a:pPr algn="ctr"/>
                      <a:r>
                        <a:rPr kumimoji="1" lang="en-US" altLang="ja-JP" dirty="0" smtClean="0"/>
                        <a:t>The aid</a:t>
                      </a:r>
                      <a:r>
                        <a:rPr kumimoji="1" lang="en-US" altLang="ja-JP" baseline="0" dirty="0" smtClean="0"/>
                        <a:t> of the recipient country wants</a:t>
                      </a:r>
                      <a:endParaRPr kumimoji="1" lang="ja-JP" altLang="en-US" dirty="0"/>
                    </a:p>
                  </a:txBody>
                  <a:tcPr anchor="ctr"/>
                </a:tc>
              </a:tr>
              <a:tr h="560754">
                <a:tc>
                  <a:txBody>
                    <a:bodyPr/>
                    <a:lstStyle/>
                    <a:p>
                      <a:pPr algn="ctr"/>
                      <a:r>
                        <a:rPr kumimoji="1" lang="en-US" altLang="ja-JP" sz="1400" dirty="0" smtClean="0"/>
                        <a:t>Higher</a:t>
                      </a:r>
                      <a:r>
                        <a:rPr kumimoji="1" lang="en-US" altLang="ja-JP" sz="1400" baseline="0" dirty="0" smtClean="0"/>
                        <a:t> Education (the government of A)</a:t>
                      </a:r>
                      <a:endParaRPr kumimoji="1" lang="ja-JP" alt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smtClean="0">
                          <a:solidFill>
                            <a:schemeClr val="dk1"/>
                          </a:solidFill>
                          <a:effectLst/>
                          <a:latin typeface="+mj-lt"/>
                          <a:ea typeface="+mn-ea"/>
                          <a:cs typeface="+mn-cs"/>
                        </a:rPr>
                        <a:t>Budget for education</a:t>
                      </a:r>
                      <a:endParaRPr kumimoji="1" lang="ja-JP" altLang="ja-JP" sz="1400" b="0" kern="1200" dirty="0" smtClean="0">
                        <a:solidFill>
                          <a:schemeClr val="dk1"/>
                        </a:solidFill>
                        <a:effectLst/>
                        <a:latin typeface="+mj-lt"/>
                        <a:ea typeface="+mn-ea"/>
                        <a:cs typeface="+mn-cs"/>
                      </a:endParaRPr>
                    </a:p>
                    <a:p>
                      <a:pPr algn="ctr"/>
                      <a:r>
                        <a:rPr kumimoji="1" lang="ja-JP" altLang="en-US" sz="1400" b="0" dirty="0" smtClean="0">
                          <a:latin typeface="+mj-lt"/>
                        </a:rPr>
                        <a:t>（</a:t>
                      </a:r>
                      <a:r>
                        <a:rPr kumimoji="1" lang="en-US" altLang="ja-JP" sz="1400" b="0" kern="1200" dirty="0" smtClean="0">
                          <a:solidFill>
                            <a:schemeClr val="dk1"/>
                          </a:solidFill>
                          <a:effectLst/>
                          <a:latin typeface="+mj-lt"/>
                          <a:ea typeface="+mn-ea"/>
                          <a:cs typeface="+mn-cs"/>
                        </a:rPr>
                        <a:t>the government of country C</a:t>
                      </a:r>
                      <a:r>
                        <a:rPr kumimoji="1" lang="ja-JP" altLang="en-US" sz="1400" b="0" dirty="0" smtClean="0">
                          <a:latin typeface="+mj-lt"/>
                        </a:rPr>
                        <a:t>）</a:t>
                      </a:r>
                      <a:endParaRPr kumimoji="1" lang="ja-JP" altLang="en-US" sz="1400" b="0" dirty="0">
                        <a:latin typeface="+mj-lt"/>
                      </a:endParaRPr>
                    </a:p>
                  </a:txBody>
                  <a:tcPr anchor="ctr"/>
                </a:tc>
              </a:tr>
              <a:tr h="560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effectLst/>
                          <a:latin typeface="+mj-lt"/>
                          <a:ea typeface="+mn-ea"/>
                          <a:cs typeface="+mn-cs"/>
                        </a:rPr>
                        <a:t>Accept 100 foreign students to universities</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baseline="0" dirty="0" smtClean="0">
                          <a:latin typeface="+mj-lt"/>
                        </a:rPr>
                        <a:t>(the government of A)</a:t>
                      </a:r>
                      <a:endParaRPr kumimoji="1" lang="ja-JP" altLang="en-US" sz="1400" b="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effectLst/>
                          <a:latin typeface="+mn-lt"/>
                          <a:ea typeface="+mn-ea"/>
                          <a:cs typeface="+mn-cs"/>
                        </a:rPr>
                        <a:t>Teachers</a:t>
                      </a:r>
                      <a:r>
                        <a:rPr kumimoji="1" lang="ja-JP" altLang="ja-JP" sz="1400" kern="1200" dirty="0" smtClean="0">
                          <a:solidFill>
                            <a:schemeClr val="dk1"/>
                          </a:solidFill>
                          <a:effectLst/>
                          <a:latin typeface="+mn-lt"/>
                          <a:ea typeface="+mn-ea"/>
                          <a:cs typeface="+mn-cs"/>
                        </a:rPr>
                        <a:t>・</a:t>
                      </a:r>
                      <a:r>
                        <a:rPr kumimoji="1" lang="en-US" altLang="ja-JP" sz="1400" kern="1200" dirty="0" smtClean="0">
                          <a:solidFill>
                            <a:schemeClr val="dk1"/>
                          </a:solidFill>
                          <a:effectLst/>
                          <a:latin typeface="+mn-lt"/>
                          <a:ea typeface="+mn-ea"/>
                          <a:cs typeface="+mn-cs"/>
                        </a:rPr>
                        <a:t>materials</a:t>
                      </a:r>
                      <a:endParaRPr kumimoji="1" lang="ja-JP" altLang="ja-JP" sz="1400" kern="1200" dirty="0" smtClean="0">
                        <a:solidFill>
                          <a:schemeClr val="dk1"/>
                        </a:solidFill>
                        <a:effectLst/>
                        <a:latin typeface="+mn-lt"/>
                        <a:ea typeface="+mn-ea"/>
                        <a:cs typeface="+mn-cs"/>
                      </a:endParaRPr>
                    </a:p>
                    <a:p>
                      <a:pPr algn="ctr"/>
                      <a:r>
                        <a:rPr kumimoji="1" lang="ja-JP" altLang="en-US" sz="1400" dirty="0" smtClean="0"/>
                        <a:t>（</a:t>
                      </a:r>
                      <a:r>
                        <a:rPr kumimoji="1" lang="en-US" altLang="ja-JP" sz="1400" dirty="0" smtClean="0"/>
                        <a:t>Headmaster</a:t>
                      </a:r>
                      <a:r>
                        <a:rPr kumimoji="1" lang="en-US" altLang="ja-JP" sz="1400" baseline="0" dirty="0" smtClean="0"/>
                        <a:t> in country C</a:t>
                      </a:r>
                      <a:r>
                        <a:rPr kumimoji="1" lang="ja-JP" altLang="en-US" sz="1400" dirty="0" smtClean="0"/>
                        <a:t>）</a:t>
                      </a:r>
                      <a:endParaRPr kumimoji="1" lang="ja-JP" altLang="en-US" sz="1400" dirty="0"/>
                    </a:p>
                  </a:txBody>
                  <a:tcPr anchor="ctr"/>
                </a:tc>
              </a:tr>
              <a:tr h="560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effectLst/>
                          <a:latin typeface="+mj-lt"/>
                          <a:ea typeface="+mn-ea"/>
                          <a:cs typeface="+mn-cs"/>
                        </a:rPr>
                        <a:t>300</a:t>
                      </a:r>
                      <a:r>
                        <a:rPr kumimoji="1" lang="en-US" altLang="ja-JP" sz="1400" kern="1200" baseline="0" dirty="0" smtClean="0">
                          <a:solidFill>
                            <a:schemeClr val="dk1"/>
                          </a:solidFill>
                          <a:effectLst/>
                          <a:latin typeface="+mj-lt"/>
                          <a:ea typeface="+mn-ea"/>
                          <a:cs typeface="+mn-cs"/>
                        </a:rPr>
                        <a:t> used</a:t>
                      </a:r>
                      <a:r>
                        <a:rPr kumimoji="1" lang="en-US" altLang="ja-JP" sz="1400" kern="1200" dirty="0" smtClean="0">
                          <a:solidFill>
                            <a:schemeClr val="dk1"/>
                          </a:solidFill>
                          <a:effectLst/>
                          <a:latin typeface="+mj-lt"/>
                          <a:ea typeface="+mn-ea"/>
                          <a:cs typeface="+mn-cs"/>
                        </a:rPr>
                        <a:t> pencils </a:t>
                      </a:r>
                      <a:r>
                        <a:rPr kumimoji="1" lang="en-US" altLang="ja-JP" sz="1400" dirty="0" smtClean="0">
                          <a:latin typeface="+mj-lt"/>
                        </a:rPr>
                        <a:t>(Citizen</a:t>
                      </a:r>
                      <a:r>
                        <a:rPr kumimoji="1" lang="en-US" altLang="ja-JP" sz="1400" baseline="0" dirty="0" smtClean="0">
                          <a:latin typeface="+mj-lt"/>
                        </a:rPr>
                        <a:t> of A</a:t>
                      </a:r>
                      <a:r>
                        <a:rPr kumimoji="1" lang="ja-JP" altLang="en-US" sz="1400" dirty="0" smtClean="0">
                          <a:latin typeface="+mj-lt"/>
                        </a:rPr>
                        <a:t>）</a:t>
                      </a:r>
                    </a:p>
                  </a:txBody>
                  <a:tcPr anchor="ctr"/>
                </a:tc>
                <a:tc>
                  <a:txBody>
                    <a:bodyPr/>
                    <a:lstStyle/>
                    <a:p>
                      <a:pPr algn="ctr"/>
                      <a:r>
                        <a:rPr kumimoji="1" lang="en-US" altLang="ja-JP" sz="1400" kern="1200" dirty="0" smtClean="0">
                          <a:solidFill>
                            <a:schemeClr val="dk1"/>
                          </a:solidFill>
                          <a:effectLst/>
                          <a:latin typeface="+mn-lt"/>
                          <a:ea typeface="+mn-ea"/>
                          <a:cs typeface="+mn-cs"/>
                        </a:rPr>
                        <a:t>Increasing</a:t>
                      </a:r>
                      <a:r>
                        <a:rPr kumimoji="1" lang="en-US" altLang="ja-JP" sz="1400" kern="1200" baseline="0" dirty="0" smtClean="0">
                          <a:solidFill>
                            <a:schemeClr val="dk1"/>
                          </a:solidFill>
                          <a:effectLst/>
                          <a:latin typeface="+mn-lt"/>
                          <a:ea typeface="+mn-ea"/>
                          <a:cs typeface="+mn-cs"/>
                        </a:rPr>
                        <a:t> </a:t>
                      </a:r>
                      <a:r>
                        <a:rPr kumimoji="1" lang="en-US" altLang="ja-JP" sz="1400" kern="1200" dirty="0" smtClean="0">
                          <a:solidFill>
                            <a:schemeClr val="dk1"/>
                          </a:solidFill>
                          <a:effectLst/>
                          <a:latin typeface="+mn-lt"/>
                          <a:ea typeface="+mn-ea"/>
                          <a:cs typeface="+mn-cs"/>
                        </a:rPr>
                        <a:t>teachers’ salary</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en-US" altLang="ja-JP" sz="1400" dirty="0" smtClean="0"/>
                        <a:t>Headmaster</a:t>
                      </a:r>
                      <a:r>
                        <a:rPr kumimoji="1" lang="en-US" altLang="ja-JP" sz="1400" baseline="0" dirty="0" smtClean="0"/>
                        <a:t> in country C</a:t>
                      </a:r>
                      <a:r>
                        <a:rPr kumimoji="1" lang="ja-JP" altLang="en-US" sz="1400" dirty="0" smtClean="0"/>
                        <a:t>）</a:t>
                      </a:r>
                    </a:p>
                  </a:txBody>
                  <a:tcPr anchor="ctr"/>
                </a:tc>
              </a:tr>
              <a:tr h="560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j-lt"/>
                        </a:rPr>
                        <a:t>Basic</a:t>
                      </a:r>
                      <a:r>
                        <a:rPr kumimoji="1" lang="en-US" altLang="ja-JP" sz="1400" baseline="0" dirty="0" smtClean="0">
                          <a:latin typeface="+mj-lt"/>
                        </a:rPr>
                        <a:t> Education (</a:t>
                      </a:r>
                      <a:r>
                        <a:rPr kumimoji="1" lang="en-US" altLang="ja-JP" sz="1400" dirty="0" smtClean="0">
                          <a:latin typeface="+mj-lt"/>
                        </a:rPr>
                        <a:t>the</a:t>
                      </a:r>
                      <a:r>
                        <a:rPr kumimoji="1" lang="en-US" altLang="ja-JP" sz="1400" baseline="0" dirty="0" smtClean="0">
                          <a:latin typeface="+mj-lt"/>
                        </a:rPr>
                        <a:t> government of B)</a:t>
                      </a:r>
                      <a:endParaRPr kumimoji="1" lang="ja-JP" altLang="en-US" sz="14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Teacher</a:t>
                      </a:r>
                      <a:r>
                        <a:rPr kumimoji="1" lang="en-US" altLang="ja-JP" sz="1400" baseline="0" dirty="0" smtClean="0"/>
                        <a:t> Training</a:t>
                      </a:r>
                      <a:r>
                        <a:rPr kumimoji="1" lang="ja-JP" altLang="en-US" sz="1400" dirty="0" smtClean="0"/>
                        <a:t>（</a:t>
                      </a:r>
                      <a:r>
                        <a:rPr kumimoji="1" lang="en-US" altLang="ja-JP" sz="1400" dirty="0" smtClean="0"/>
                        <a:t>A Teacher</a:t>
                      </a:r>
                      <a:r>
                        <a:rPr kumimoji="1" lang="en-US" altLang="ja-JP" sz="1400" baseline="0" dirty="0" smtClean="0"/>
                        <a:t> in country C</a:t>
                      </a:r>
                      <a:r>
                        <a:rPr kumimoji="1" lang="ja-JP" altLang="en-US" sz="1400" dirty="0" smtClean="0"/>
                        <a:t>）</a:t>
                      </a:r>
                    </a:p>
                  </a:txBody>
                  <a:tcPr anchor="ctr"/>
                </a:tc>
              </a:tr>
              <a:tr h="560754">
                <a:tc>
                  <a:txBody>
                    <a:bodyPr/>
                    <a:lstStyle/>
                    <a:p>
                      <a:pPr algn="ctr"/>
                      <a:endParaRPr kumimoji="1" lang="ja-JP" altLang="en-US" dirty="0"/>
                    </a:p>
                  </a:txBody>
                  <a:tcPr anchor="ctr"/>
                </a:tc>
                <a:tc>
                  <a:txBody>
                    <a:bodyPr/>
                    <a:lstStyle/>
                    <a:p>
                      <a:pPr algn="ctr"/>
                      <a:r>
                        <a:rPr kumimoji="1" lang="en-US" altLang="ja-JP" sz="1400" dirty="0" smtClean="0"/>
                        <a:t>A</a:t>
                      </a:r>
                      <a:r>
                        <a:rPr kumimoji="1" lang="en-US" altLang="ja-JP" sz="1400" baseline="0" dirty="0" smtClean="0"/>
                        <a:t> teacher good at teaching</a:t>
                      </a:r>
                    </a:p>
                    <a:p>
                      <a:pPr algn="ctr"/>
                      <a:r>
                        <a:rPr kumimoji="1" lang="ja-JP" altLang="en-US" sz="1400" dirty="0" smtClean="0"/>
                        <a:t>（</a:t>
                      </a:r>
                      <a:r>
                        <a:rPr kumimoji="1" lang="en-US" altLang="ja-JP" sz="1400" dirty="0" smtClean="0"/>
                        <a:t>A</a:t>
                      </a:r>
                      <a:r>
                        <a:rPr kumimoji="1" lang="en-US" altLang="ja-JP" sz="1400" baseline="0" dirty="0" smtClean="0"/>
                        <a:t> boy in country C</a:t>
                      </a:r>
                      <a:r>
                        <a:rPr kumimoji="1" lang="ja-JP" altLang="en-US" sz="1400" dirty="0" smtClean="0"/>
                        <a:t>）</a:t>
                      </a:r>
                      <a:endParaRPr kumimoji="1" lang="ja-JP" altLang="en-US" sz="1400" dirty="0"/>
                    </a:p>
                  </a:txBody>
                  <a:tcPr anchor="ctr"/>
                </a:tc>
              </a:tr>
              <a:tr h="749556">
                <a:tc>
                  <a:txBody>
                    <a:bodyPr/>
                    <a:lstStyle/>
                    <a:p>
                      <a:pPr algn="ctr"/>
                      <a:endParaRPr kumimoji="1" lang="ja-JP" altLang="en-US" dirty="0"/>
                    </a:p>
                  </a:txBody>
                  <a:tcPr anchor="ctr"/>
                </a:tc>
                <a:tc>
                  <a:txBody>
                    <a:bodyPr/>
                    <a:lstStyle/>
                    <a:p>
                      <a:pPr algn="ctr"/>
                      <a:r>
                        <a:rPr kumimoji="1" lang="en-US" altLang="ja-JP" sz="1400" b="0" kern="1200" dirty="0" smtClean="0">
                          <a:solidFill>
                            <a:schemeClr val="dk1"/>
                          </a:solidFill>
                          <a:effectLst/>
                          <a:latin typeface="+mn-lt"/>
                          <a:ea typeface="+mn-ea"/>
                          <a:cs typeface="+mn-cs"/>
                        </a:rPr>
                        <a:t>Abolition of child labor</a:t>
                      </a:r>
                      <a:endParaRPr kumimoji="1" lang="ja-JP" altLang="ja-JP" sz="1400" b="0" kern="1200" dirty="0" smtClean="0">
                        <a:solidFill>
                          <a:schemeClr val="dk1"/>
                        </a:solidFill>
                        <a:effectLst/>
                        <a:latin typeface="+mn-lt"/>
                        <a:ea typeface="+mn-ea"/>
                        <a:cs typeface="+mn-cs"/>
                      </a:endParaRPr>
                    </a:p>
                    <a:p>
                      <a:pPr algn="ctr"/>
                      <a:r>
                        <a:rPr kumimoji="1" lang="en-US" altLang="ja-JP" sz="1400" b="0" kern="1200" dirty="0" smtClean="0">
                          <a:solidFill>
                            <a:schemeClr val="dk1"/>
                          </a:solidFill>
                          <a:effectLst/>
                          <a:latin typeface="+mn-lt"/>
                          <a:ea typeface="+mn-ea"/>
                          <a:cs typeface="+mn-cs"/>
                        </a:rPr>
                        <a:t>Education opportunity for girls</a:t>
                      </a:r>
                      <a:endParaRPr kumimoji="1" lang="ja-JP" altLang="ja-JP" sz="14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t>(A</a:t>
                      </a:r>
                      <a:r>
                        <a:rPr kumimoji="1" lang="en-US" altLang="ja-JP" sz="1400" b="0" baseline="0" dirty="0" smtClean="0"/>
                        <a:t> Girl in country C)</a:t>
                      </a:r>
                      <a:endParaRPr kumimoji="1" lang="ja-JP" altLang="en-US" sz="1400" b="0" dirty="0" smtClean="0"/>
                    </a:p>
                  </a:txBody>
                  <a:tcPr anchor="ctr"/>
                </a:tc>
              </a:tr>
              <a:tr h="749556">
                <a:tc>
                  <a:txBody>
                    <a:bodyPr/>
                    <a:lstStyle/>
                    <a:p>
                      <a:pPr algn="ct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smtClean="0">
                          <a:solidFill>
                            <a:schemeClr val="dk1"/>
                          </a:solidFill>
                          <a:effectLst/>
                          <a:latin typeface="+mn-lt"/>
                          <a:ea typeface="+mn-ea"/>
                          <a:cs typeface="+mn-cs"/>
                        </a:rPr>
                        <a:t>Prohibition of military use of educational facilities</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a:t>
                      </a:r>
                      <a:r>
                        <a:rPr kumimoji="1" lang="en-US" altLang="ja-JP" sz="1400" b="0" dirty="0" smtClean="0"/>
                        <a:t>A</a:t>
                      </a:r>
                      <a:r>
                        <a:rPr kumimoji="1" lang="en-US" altLang="ja-JP" sz="1400" b="0" baseline="0" dirty="0" smtClean="0"/>
                        <a:t> boy in country C</a:t>
                      </a:r>
                      <a:r>
                        <a:rPr kumimoji="1" lang="ja-JP" altLang="en-US" sz="1400" b="0" dirty="0" smtClean="0"/>
                        <a:t>）</a:t>
                      </a:r>
                    </a:p>
                  </a:txBody>
                  <a:tcPr anchor="ctr"/>
                </a:tc>
              </a:tr>
              <a:tr h="560754">
                <a:tc>
                  <a:txBody>
                    <a:bodyPr/>
                    <a:lstStyle/>
                    <a:p>
                      <a:pPr algn="ct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smtClean="0">
                          <a:solidFill>
                            <a:schemeClr val="dk1"/>
                          </a:solidFill>
                          <a:effectLst/>
                          <a:latin typeface="+mn-lt"/>
                          <a:ea typeface="+mn-ea"/>
                          <a:cs typeface="+mn-cs"/>
                        </a:rPr>
                        <a:t>Sufficient number of teachers</a:t>
                      </a:r>
                      <a:endParaRPr kumimoji="1" lang="ja-JP" altLang="ja-JP" sz="1400" b="0" kern="1200" dirty="0" smtClean="0">
                        <a:solidFill>
                          <a:schemeClr val="dk1"/>
                        </a:solidFill>
                        <a:effectLst/>
                        <a:latin typeface="+mn-lt"/>
                        <a:ea typeface="+mn-ea"/>
                        <a:cs typeface="+mn-cs"/>
                      </a:endParaRPr>
                    </a:p>
                    <a:p>
                      <a:pPr algn="ctr"/>
                      <a:r>
                        <a:rPr kumimoji="1" lang="ja-JP" altLang="en-US" sz="1400" b="0" dirty="0" smtClean="0"/>
                        <a:t>（</a:t>
                      </a:r>
                      <a:r>
                        <a:rPr kumimoji="1" lang="en-US" altLang="ja-JP" sz="1400" b="0" dirty="0" smtClean="0"/>
                        <a:t>A</a:t>
                      </a:r>
                      <a:r>
                        <a:rPr kumimoji="1" lang="en-US" altLang="ja-JP" sz="1400" b="0" baseline="0" dirty="0" smtClean="0"/>
                        <a:t> Girl in country C</a:t>
                      </a:r>
                      <a:r>
                        <a:rPr kumimoji="1" lang="ja-JP" altLang="en-US" sz="1400" b="0" dirty="0" smtClean="0"/>
                        <a:t>）</a:t>
                      </a:r>
                      <a:endParaRPr kumimoji="1" lang="ja-JP" altLang="en-US" sz="1400" b="0" dirty="0"/>
                    </a:p>
                  </a:txBody>
                  <a:tcPr anchor="ctr"/>
                </a:tc>
              </a:tr>
              <a:tr h="560754">
                <a:tc>
                  <a:txBody>
                    <a:bodyPr/>
                    <a:lstStyle/>
                    <a:p>
                      <a:pPr algn="ctr"/>
                      <a:endParaRPr kumimoji="1" lang="ja-JP" altLang="en-US" dirty="0"/>
                    </a:p>
                  </a:txBody>
                  <a:tcPr anchor="ctr"/>
                </a:tc>
                <a:tc>
                  <a:txBody>
                    <a:bodyPr/>
                    <a:lstStyle/>
                    <a:p>
                      <a:pPr algn="ctr"/>
                      <a:r>
                        <a:rPr kumimoji="1" lang="en-US" altLang="ja-JP" sz="1400" b="0" kern="1200" dirty="0" smtClean="0">
                          <a:solidFill>
                            <a:schemeClr val="dk1"/>
                          </a:solidFill>
                          <a:effectLst/>
                          <a:latin typeface="+mn-lt"/>
                          <a:ea typeface="+mn-ea"/>
                          <a:cs typeface="+mn-cs"/>
                        </a:rPr>
                        <a:t>Education opportunity</a:t>
                      </a:r>
                      <a:endParaRPr kumimoji="1" lang="ja-JP" altLang="ja-JP" sz="1400" b="0" kern="1200" dirty="0" smtClean="0">
                        <a:solidFill>
                          <a:schemeClr val="dk1"/>
                        </a:solidFill>
                        <a:effectLst/>
                        <a:latin typeface="+mn-lt"/>
                        <a:ea typeface="+mn-ea"/>
                        <a:cs typeface="+mn-cs"/>
                      </a:endParaRPr>
                    </a:p>
                    <a:p>
                      <a:pPr algn="ctr"/>
                      <a:r>
                        <a:rPr kumimoji="1" lang="en-US" altLang="ja-JP" sz="1400" b="0" kern="1200" dirty="0" smtClean="0">
                          <a:solidFill>
                            <a:schemeClr val="dk1"/>
                          </a:solidFill>
                          <a:effectLst/>
                          <a:latin typeface="+mn-lt"/>
                          <a:ea typeface="+mn-ea"/>
                          <a:cs typeface="+mn-cs"/>
                        </a:rPr>
                        <a:t>for handicapped children</a:t>
                      </a:r>
                      <a:endParaRPr kumimoji="1" lang="ja-JP" altLang="ja-JP" sz="1400" b="0" kern="1200" dirty="0" smtClean="0">
                        <a:solidFill>
                          <a:schemeClr val="dk1"/>
                        </a:solidFill>
                        <a:effectLst/>
                        <a:latin typeface="+mn-lt"/>
                        <a:ea typeface="+mn-ea"/>
                        <a:cs typeface="+mn-cs"/>
                      </a:endParaRPr>
                    </a:p>
                    <a:p>
                      <a:pPr algn="ctr"/>
                      <a:r>
                        <a:rPr kumimoji="1" lang="ja-JP" altLang="en-US" sz="1400" b="0" dirty="0" smtClean="0"/>
                        <a:t>（</a:t>
                      </a:r>
                      <a:r>
                        <a:rPr kumimoji="1" lang="en-US" altLang="ja-JP" sz="1400" b="0" dirty="0" smtClean="0"/>
                        <a:t>A</a:t>
                      </a:r>
                      <a:r>
                        <a:rPr kumimoji="1" lang="en-US" altLang="ja-JP" sz="1400" b="0" baseline="0" dirty="0" smtClean="0"/>
                        <a:t> boy in country C</a:t>
                      </a:r>
                      <a:r>
                        <a:rPr kumimoji="1" lang="ja-JP" altLang="en-US" sz="1400" dirty="0" smtClean="0"/>
                        <a:t>）</a:t>
                      </a:r>
                      <a:endParaRPr kumimoji="1" lang="ja-JP" altLang="en-US" sz="1400" dirty="0"/>
                    </a:p>
                  </a:txBody>
                  <a:tcPr anchor="ctr"/>
                </a:tc>
              </a:tr>
            </a:tbl>
          </a:graphicData>
        </a:graphic>
      </p:graphicFrame>
      <p:grpSp>
        <p:nvGrpSpPr>
          <p:cNvPr id="8" name="Group 13"/>
          <p:cNvGrpSpPr>
            <a:grpSpLocks/>
          </p:cNvGrpSpPr>
          <p:nvPr/>
        </p:nvGrpSpPr>
        <p:grpSpPr bwMode="auto">
          <a:xfrm>
            <a:off x="395288" y="188913"/>
            <a:ext cx="1441450" cy="304800"/>
            <a:chOff x="249" y="119"/>
            <a:chExt cx="908" cy="192"/>
          </a:xfrm>
        </p:grpSpPr>
        <p:sp>
          <p:nvSpPr>
            <p:cNvPr id="9"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0"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179512" y="476251"/>
            <a:ext cx="8856984" cy="648072"/>
          </a:xfrm>
        </p:spPr>
        <p:txBody>
          <a:bodyPr/>
          <a:lstStyle/>
          <a:p>
            <a:pPr algn="ctr" eaLnBrk="1" hangingPunct="1">
              <a:buFontTx/>
              <a:buNone/>
            </a:pPr>
            <a:r>
              <a:rPr lang="en-US" altLang="ja-JP" sz="3200" dirty="0" smtClean="0">
                <a:latin typeface="HGP創英角ｺﾞｼｯｸUB" pitchFamily="50" charset="-128"/>
                <a:ea typeface="HGP創英角ｺﾞｼｯｸUB" pitchFamily="50" charset="-128"/>
              </a:rPr>
              <a:t>What can we see from the educational aid ?</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 name="テキスト ボックス 12"/>
          <p:cNvSpPr txBox="1"/>
          <p:nvPr/>
        </p:nvSpPr>
        <p:spPr>
          <a:xfrm>
            <a:off x="179512" y="1052736"/>
            <a:ext cx="8856984" cy="2677656"/>
          </a:xfrm>
          <a:prstGeom prst="rect">
            <a:avLst/>
          </a:prstGeom>
          <a:noFill/>
        </p:spPr>
        <p:txBody>
          <a:bodyPr wrap="square" rtlCol="0">
            <a:spAutoFit/>
          </a:bodyPr>
          <a:lstStyle/>
          <a:p>
            <a:pPr lvl="0"/>
            <a:r>
              <a:rPr lang="en-US" altLang="ja-JP" sz="2400" dirty="0" smtClean="0"/>
              <a:t>1. The </a:t>
            </a:r>
            <a:r>
              <a:rPr lang="en-US" altLang="ja-JP" sz="2400" dirty="0"/>
              <a:t>allocation to middle income countries (such as Asia) is bigger than the low income countries (such as Sub-Saharan Africa).</a:t>
            </a:r>
            <a:endParaRPr lang="ja-JP" altLang="ja-JP" sz="2400" dirty="0"/>
          </a:p>
          <a:p>
            <a:pPr lvl="0"/>
            <a:r>
              <a:rPr lang="en-US" altLang="ja-JP" sz="2400" dirty="0" smtClean="0"/>
              <a:t>2. The </a:t>
            </a:r>
            <a:r>
              <a:rPr lang="en-US" altLang="ja-JP" sz="2400" dirty="0"/>
              <a:t>allocation to higher education (specifically to scholarships for international students) is bigger, while that to basic education is smaller.</a:t>
            </a:r>
            <a:endParaRPr lang="ja-JP" altLang="ja-JP" sz="2400" dirty="0"/>
          </a:p>
          <a:p>
            <a:pPr lvl="0"/>
            <a:endParaRPr lang="en-US" altLang="ja-JP" sz="2400" dirty="0" smtClean="0">
              <a:latin typeface="+mn-lt"/>
              <a:ea typeface="ＭＳ ゴシック" pitchFamily="49" charset="-128"/>
            </a:endParaRPr>
          </a:p>
        </p:txBody>
      </p:sp>
      <p:graphicFrame>
        <p:nvGraphicFramePr>
          <p:cNvPr id="32" name="グラフ 31"/>
          <p:cNvGraphicFramePr/>
          <p:nvPr>
            <p:extLst>
              <p:ext uri="{D42A27DB-BD31-4B8C-83A1-F6EECF244321}">
                <p14:modId xmlns:p14="http://schemas.microsoft.com/office/powerpoint/2010/main" val="321126257"/>
              </p:ext>
            </p:extLst>
          </p:nvPr>
        </p:nvGraphicFramePr>
        <p:xfrm>
          <a:off x="611560" y="2985522"/>
          <a:ext cx="8136904" cy="3615233"/>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p:cNvSpPr txBox="1"/>
          <p:nvPr/>
        </p:nvSpPr>
        <p:spPr>
          <a:xfrm>
            <a:off x="4427984" y="6413266"/>
            <a:ext cx="4201791" cy="400110"/>
          </a:xfrm>
          <a:prstGeom prst="rect">
            <a:avLst/>
          </a:prstGeom>
          <a:noFill/>
        </p:spPr>
        <p:txBody>
          <a:bodyPr wrap="square" rtlCol="0">
            <a:spAutoFit/>
          </a:bodyPr>
          <a:lstStyle/>
          <a:p>
            <a:r>
              <a:rPr lang="en-US" altLang="ja-JP" sz="1000" dirty="0" smtClean="0"/>
              <a:t>※</a:t>
            </a:r>
            <a:r>
              <a:rPr lang="ja-JP" altLang="ja-JP" sz="1000" dirty="0" smtClean="0"/>
              <a:t>出典：</a:t>
            </a:r>
            <a:r>
              <a:rPr lang="en-US" altLang="ja-JP" sz="1000" dirty="0" smtClean="0"/>
              <a:t>OECD Creditor reporting system 2013</a:t>
            </a:r>
            <a:r>
              <a:rPr lang="ja-JP" altLang="ja-JP" sz="1000" dirty="0" smtClean="0"/>
              <a:t>年の二国間援助支出総額</a:t>
            </a:r>
          </a:p>
          <a:p>
            <a:endParaRPr kumimoji="1" lang="ja-JP" altLang="en-US" sz="1000" dirty="0"/>
          </a:p>
        </p:txBody>
      </p:sp>
      <p:grpSp>
        <p:nvGrpSpPr>
          <p:cNvPr id="11" name="Group 13"/>
          <p:cNvGrpSpPr>
            <a:grpSpLocks/>
          </p:cNvGrpSpPr>
          <p:nvPr/>
        </p:nvGrpSpPr>
        <p:grpSpPr bwMode="auto">
          <a:xfrm>
            <a:off x="395288" y="188913"/>
            <a:ext cx="1441450" cy="304800"/>
            <a:chOff x="249" y="119"/>
            <a:chExt cx="908" cy="192"/>
          </a:xfrm>
        </p:grpSpPr>
        <p:sp>
          <p:nvSpPr>
            <p:cNvPr id="12"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0" y="493713"/>
            <a:ext cx="8964488" cy="648072"/>
          </a:xfrm>
        </p:spPr>
        <p:txBody>
          <a:bodyPr/>
          <a:lstStyle/>
          <a:p>
            <a:pPr algn="ctr" eaLnBrk="1" hangingPunct="1">
              <a:buNone/>
            </a:pPr>
            <a:r>
              <a:rPr lang="ja-JP" altLang="en-US" sz="3200" b="1" dirty="0" smtClean="0">
                <a:latin typeface="HGP創英角ｺﾞｼｯｸUB" pitchFamily="50" charset="-128"/>
                <a:ea typeface="HGP創英角ｺﾞｼｯｸUB" pitchFamily="50" charset="-128"/>
              </a:rPr>
              <a:t>　</a:t>
            </a:r>
            <a:r>
              <a:rPr lang="en-US" altLang="ja-JP" sz="3200" b="1" dirty="0"/>
              <a:t>Four recommendations for Japan’s aid to basic education by NGOs</a:t>
            </a:r>
            <a:endParaRPr lang="ja-JP" altLang="en-US" sz="3200" b="1" dirty="0">
              <a:latin typeface="HGP創英角ｺﾞｼｯｸUB" pitchFamily="50" charset="-128"/>
              <a:ea typeface="HGP創英角ｺﾞｼｯｸUB" pitchFamily="50" charset="-128"/>
            </a:endParaRPr>
          </a:p>
          <a:p>
            <a:pPr algn="ctr" eaLnBrk="1" hangingPunct="1">
              <a:buFontTx/>
              <a:buNone/>
            </a:pP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aphicFrame>
        <p:nvGraphicFramePr>
          <p:cNvPr id="12" name="グラフ 11"/>
          <p:cNvGraphicFramePr/>
          <p:nvPr>
            <p:extLst>
              <p:ext uri="{D42A27DB-BD31-4B8C-83A1-F6EECF244321}">
                <p14:modId xmlns:p14="http://schemas.microsoft.com/office/powerpoint/2010/main" val="1184438419"/>
              </p:ext>
            </p:extLst>
          </p:nvPr>
        </p:nvGraphicFramePr>
        <p:xfrm>
          <a:off x="468313" y="1628800"/>
          <a:ext cx="8424936" cy="4608512"/>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6"/>
          <p:cNvPicPr>
            <a:picLocks noChangeAspect="1" noChangeArrowheads="1"/>
          </p:cNvPicPr>
          <p:nvPr/>
        </p:nvPicPr>
        <p:blipFill>
          <a:blip r:embed="rId5" cstate="print"/>
          <a:srcRect/>
          <a:stretch>
            <a:fillRect/>
          </a:stretch>
        </p:blipFill>
        <p:spPr bwMode="auto">
          <a:xfrm>
            <a:off x="344900" y="1484784"/>
            <a:ext cx="678636" cy="1001266"/>
          </a:xfrm>
          <a:prstGeom prst="rect">
            <a:avLst/>
          </a:prstGeom>
          <a:noFill/>
          <a:ln w="9525">
            <a:noFill/>
            <a:miter lim="800000"/>
            <a:headEnd/>
            <a:tailEnd/>
          </a:ln>
        </p:spPr>
      </p:pic>
      <p:grpSp>
        <p:nvGrpSpPr>
          <p:cNvPr id="11" name="Group 13"/>
          <p:cNvGrpSpPr>
            <a:grpSpLocks/>
          </p:cNvGrpSpPr>
          <p:nvPr/>
        </p:nvGrpSpPr>
        <p:grpSpPr bwMode="auto">
          <a:xfrm>
            <a:off x="395288" y="188913"/>
            <a:ext cx="1441450" cy="304800"/>
            <a:chOff x="249" y="119"/>
            <a:chExt cx="908" cy="192"/>
          </a:xfrm>
        </p:grpSpPr>
        <p:sp>
          <p:nvSpPr>
            <p:cNvPr id="15"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107504" y="548680"/>
            <a:ext cx="8856984" cy="648072"/>
          </a:xfrm>
        </p:spPr>
        <p:txBody>
          <a:bodyPr/>
          <a:lstStyle/>
          <a:p>
            <a:pPr algn="ctr" eaLnBrk="1" hangingPunct="1">
              <a:buNone/>
            </a:pPr>
            <a:r>
              <a:rPr lang="ja-JP" altLang="en-US" sz="3200" dirty="0" smtClean="0">
                <a:latin typeface="HGP創英角ｺﾞｼｯｸUB" pitchFamily="50" charset="-128"/>
                <a:ea typeface="HGP創英角ｺﾞｼｯｸUB" pitchFamily="50" charset="-128"/>
              </a:rPr>
              <a:t>　</a:t>
            </a:r>
            <a:r>
              <a:rPr lang="en-US" altLang="ja-JP" sz="3200" b="1" dirty="0"/>
              <a:t>Amount of contribution to GPE Fund (2015)</a:t>
            </a:r>
            <a:endParaRPr lang="ja-JP" altLang="ja-JP" sz="3200" dirty="0"/>
          </a:p>
          <a:p>
            <a:pPr algn="ctr" eaLnBrk="1" hangingPunct="1">
              <a:buFontTx/>
              <a:buNone/>
            </a:pP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33" name="テキスト ボックス 32"/>
          <p:cNvSpPr txBox="1"/>
          <p:nvPr/>
        </p:nvSpPr>
        <p:spPr>
          <a:xfrm>
            <a:off x="755576" y="6413266"/>
            <a:ext cx="7874199" cy="400110"/>
          </a:xfrm>
          <a:prstGeom prst="rect">
            <a:avLst/>
          </a:prstGeom>
          <a:noFill/>
        </p:spPr>
        <p:txBody>
          <a:bodyPr wrap="square" rtlCol="0">
            <a:spAutoFit/>
          </a:bodyPr>
          <a:lstStyle/>
          <a:p>
            <a:pPr algn="r"/>
            <a:r>
              <a:rPr lang="en-US" altLang="ja-JP" sz="1000" dirty="0" smtClean="0"/>
              <a:t>※</a:t>
            </a:r>
            <a:r>
              <a:rPr lang="ja-JP" altLang="ja-JP" sz="1000" dirty="0" smtClean="0"/>
              <a:t>出典：</a:t>
            </a:r>
            <a:r>
              <a:rPr lang="en-US" altLang="ja-JP" sz="1000" dirty="0" smtClean="0"/>
              <a:t> Global Partnership for Education, Final Pledge Report – Second Replenishment Pledging Conference, 2014. </a:t>
            </a:r>
            <a:endParaRPr lang="ja-JP" altLang="ja-JP" sz="1000" dirty="0" smtClean="0"/>
          </a:p>
          <a:p>
            <a:pPr algn="r"/>
            <a:endParaRPr kumimoji="1" lang="ja-JP" altLang="en-US" sz="1000" dirty="0"/>
          </a:p>
        </p:txBody>
      </p:sp>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graphicFrame>
        <p:nvGraphicFramePr>
          <p:cNvPr id="16" name="グラフ 15"/>
          <p:cNvGraphicFramePr>
            <a:graphicFrameLocks/>
          </p:cNvGraphicFramePr>
          <p:nvPr>
            <p:extLst>
              <p:ext uri="{D42A27DB-BD31-4B8C-83A1-F6EECF244321}">
                <p14:modId xmlns:p14="http://schemas.microsoft.com/office/powerpoint/2010/main" val="487920242"/>
              </p:ext>
            </p:extLst>
          </p:nvPr>
        </p:nvGraphicFramePr>
        <p:xfrm>
          <a:off x="251520" y="1268760"/>
          <a:ext cx="8640960" cy="49685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520" y="692696"/>
            <a:ext cx="8640960" cy="1013395"/>
          </a:xfrm>
        </p:spPr>
        <p:txBody>
          <a:bodyPr/>
          <a:lstStyle/>
          <a:p>
            <a:pPr eaLnBrk="1" hangingPunct="1"/>
            <a:r>
              <a:rPr lang="en-US" altLang="ja-JP" sz="2800" dirty="0" smtClean="0">
                <a:solidFill>
                  <a:schemeClr val="tx1"/>
                </a:solidFill>
              </a:rPr>
              <a:t>For all the children in the world to be in school…</a:t>
            </a:r>
            <a:br>
              <a:rPr lang="en-US" altLang="ja-JP" sz="2800" dirty="0" smtClean="0">
                <a:solidFill>
                  <a:schemeClr val="tx1"/>
                </a:solidFill>
              </a:rPr>
            </a:br>
            <a:r>
              <a:rPr lang="en-US" altLang="ja-JP" sz="2400" dirty="0" smtClean="0">
                <a:solidFill>
                  <a:schemeClr val="tx1"/>
                </a:solidFill>
              </a:rPr>
              <a:t>Choose what you think is </a:t>
            </a:r>
            <a:r>
              <a:rPr lang="en-US" altLang="ja-JP" sz="2400" dirty="0">
                <a:solidFill>
                  <a:schemeClr val="tx1"/>
                </a:solidFill>
              </a:rPr>
              <a:t>important from A to </a:t>
            </a:r>
            <a:r>
              <a:rPr lang="en-US" altLang="ja-JP" sz="2400" dirty="0" smtClean="0">
                <a:solidFill>
                  <a:schemeClr val="tx1"/>
                </a:solidFill>
              </a:rPr>
              <a:t>I and put them into each diamond, with the most important at the very top.</a:t>
            </a:r>
            <a:r>
              <a:rPr lang="en-US" altLang="ja-JP" sz="2400" dirty="0" smtClean="0"/>
              <a:t> </a:t>
            </a:r>
            <a:endParaRPr lang="ja-JP" altLang="en-US" sz="2400" dirty="0" smtClean="0"/>
          </a:p>
        </p:txBody>
      </p:sp>
      <p:grpSp>
        <p:nvGrpSpPr>
          <p:cNvPr id="20484" name="Group 24"/>
          <p:cNvGrpSpPr>
            <a:grpSpLocks/>
          </p:cNvGrpSpPr>
          <p:nvPr/>
        </p:nvGrpSpPr>
        <p:grpSpPr bwMode="auto">
          <a:xfrm rot="2634744">
            <a:off x="997335" y="2420938"/>
            <a:ext cx="2547937" cy="2552700"/>
            <a:chOff x="657" y="1986"/>
            <a:chExt cx="1605" cy="1608"/>
          </a:xfrm>
        </p:grpSpPr>
        <p:sp>
          <p:nvSpPr>
            <p:cNvPr id="2049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grpSp>
      <p:pic>
        <p:nvPicPr>
          <p:cNvPr id="2048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48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9" name="Picture 16"/>
          <p:cNvPicPr>
            <a:picLocks noChangeAspect="1" noChangeArrowheads="1"/>
          </p:cNvPicPr>
          <p:nvPr/>
        </p:nvPicPr>
        <p:blipFill>
          <a:blip r:embed="rId4" cstate="print"/>
          <a:srcRect/>
          <a:stretch>
            <a:fillRect/>
          </a:stretch>
        </p:blipFill>
        <p:spPr bwMode="auto">
          <a:xfrm>
            <a:off x="611560" y="5085184"/>
            <a:ext cx="678636" cy="1001266"/>
          </a:xfrm>
          <a:prstGeom prst="rect">
            <a:avLst/>
          </a:prstGeom>
          <a:noFill/>
          <a:ln w="9525">
            <a:noFill/>
            <a:miter lim="800000"/>
            <a:headEnd/>
            <a:tailEnd/>
          </a:ln>
        </p:spPr>
      </p:pic>
      <p:grpSp>
        <p:nvGrpSpPr>
          <p:cNvPr id="20" name="Group 13"/>
          <p:cNvGrpSpPr>
            <a:grpSpLocks/>
          </p:cNvGrpSpPr>
          <p:nvPr/>
        </p:nvGrpSpPr>
        <p:grpSpPr bwMode="auto">
          <a:xfrm>
            <a:off x="395288" y="188913"/>
            <a:ext cx="1441450" cy="304800"/>
            <a:chOff x="249" y="119"/>
            <a:chExt cx="908" cy="192"/>
          </a:xfrm>
        </p:grpSpPr>
        <p:sp>
          <p:nvSpPr>
            <p:cNvPr id="21"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2"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sp>
        <p:nvSpPr>
          <p:cNvPr id="23" name="Rectangle 3"/>
          <p:cNvSpPr>
            <a:spLocks noGrp="1" noChangeArrowheads="1"/>
          </p:cNvSpPr>
          <p:nvPr>
            <p:ph idx="1"/>
          </p:nvPr>
        </p:nvSpPr>
        <p:spPr>
          <a:xfrm>
            <a:off x="4050875" y="1858975"/>
            <a:ext cx="4913613" cy="4824536"/>
          </a:xfrm>
        </p:spPr>
        <p:txBody>
          <a:bodyPr/>
          <a:lstStyle/>
          <a:p>
            <a:pPr eaLnBrk="1" hangingPunct="1">
              <a:lnSpc>
                <a:spcPct val="80000"/>
              </a:lnSpc>
            </a:pPr>
            <a:r>
              <a:rPr lang="en-US" altLang="ja-JP" sz="1800" b="1" dirty="0" smtClean="0"/>
              <a:t>A</a:t>
            </a:r>
            <a:r>
              <a:rPr lang="en-US" altLang="ja-JP" sz="1800" b="1" dirty="0"/>
              <a:t>. </a:t>
            </a:r>
            <a:r>
              <a:rPr lang="en-US" altLang="ja-JP" sz="1800" dirty="0"/>
              <a:t>Appeal to Japanese politicians so that 　　all </a:t>
            </a:r>
            <a:r>
              <a:rPr lang="en-US" altLang="ja-JP" sz="1800" dirty="0" smtClean="0"/>
              <a:t>children </a:t>
            </a:r>
            <a:r>
              <a:rPr lang="en-US" altLang="ja-JP" sz="1800" dirty="0"/>
              <a:t>in the world can go to school.</a:t>
            </a:r>
            <a:endParaRPr lang="ja-JP" altLang="ja-JP" sz="1800" dirty="0"/>
          </a:p>
          <a:p>
            <a:pPr eaLnBrk="1" hangingPunct="1">
              <a:lnSpc>
                <a:spcPct val="80000"/>
              </a:lnSpc>
            </a:pPr>
            <a:r>
              <a:rPr lang="en-US" altLang="ja-JP" sz="1800" b="1" dirty="0"/>
              <a:t>B. </a:t>
            </a:r>
            <a:r>
              <a:rPr lang="en-US" altLang="ja-JP" sz="1800" dirty="0"/>
              <a:t>Donate money and goods to some education related NGOs.</a:t>
            </a:r>
            <a:endParaRPr lang="ja-JP" altLang="ja-JP" sz="1800" dirty="0"/>
          </a:p>
          <a:p>
            <a:pPr eaLnBrk="1" hangingPunct="1">
              <a:lnSpc>
                <a:spcPct val="80000"/>
              </a:lnSpc>
            </a:pPr>
            <a:r>
              <a:rPr lang="en-US" altLang="ja-JP" sz="1800" b="1" dirty="0"/>
              <a:t>C. </a:t>
            </a:r>
            <a:r>
              <a:rPr lang="en-US" altLang="ja-JP" sz="1800" dirty="0"/>
              <a:t>Go ahead and build schools in developing countries.</a:t>
            </a:r>
            <a:endParaRPr lang="ja-JP" altLang="ja-JP" sz="1800" dirty="0"/>
          </a:p>
          <a:p>
            <a:pPr eaLnBrk="1" hangingPunct="1">
              <a:lnSpc>
                <a:spcPct val="80000"/>
              </a:lnSpc>
            </a:pPr>
            <a:r>
              <a:rPr lang="en-US" altLang="ja-JP" sz="1800" b="1" dirty="0"/>
              <a:t>D. </a:t>
            </a:r>
            <a:r>
              <a:rPr lang="en-US" altLang="ja-JP" sz="1800" dirty="0"/>
              <a:t>Do more research on the importance of education and lives in developing countries.</a:t>
            </a:r>
            <a:endParaRPr lang="ja-JP" altLang="en-US" sz="1800" dirty="0"/>
          </a:p>
          <a:p>
            <a:pPr eaLnBrk="1" hangingPunct="1">
              <a:lnSpc>
                <a:spcPct val="80000"/>
              </a:lnSpc>
            </a:pPr>
            <a:r>
              <a:rPr lang="en-US" altLang="ja-JP" sz="1800" b="1" dirty="0"/>
              <a:t>E. </a:t>
            </a:r>
            <a:r>
              <a:rPr lang="en-US" altLang="ja-JP" sz="1800" dirty="0"/>
              <a:t>Share the importance of education with many people at school festivals. </a:t>
            </a:r>
            <a:endParaRPr lang="ja-JP" altLang="en-US" sz="1800" dirty="0"/>
          </a:p>
          <a:p>
            <a:pPr eaLnBrk="1" hangingPunct="1">
              <a:lnSpc>
                <a:spcPct val="80000"/>
              </a:lnSpc>
            </a:pPr>
            <a:r>
              <a:rPr lang="en-US" altLang="ja-JP" sz="1800" b="1" dirty="0"/>
              <a:t>F. </a:t>
            </a:r>
            <a:r>
              <a:rPr lang="en-US" altLang="ja-JP" sz="1800" dirty="0"/>
              <a:t>Do nothing in particular.</a:t>
            </a:r>
            <a:endParaRPr lang="ja-JP" altLang="ja-JP" sz="1800" dirty="0"/>
          </a:p>
          <a:p>
            <a:pPr eaLnBrk="1" hangingPunct="1">
              <a:lnSpc>
                <a:spcPct val="80000"/>
              </a:lnSpc>
            </a:pPr>
            <a:r>
              <a:rPr lang="en-US" altLang="ja-JP" sz="1800" b="1" dirty="0"/>
              <a:t>G. </a:t>
            </a:r>
            <a:r>
              <a:rPr lang="en-US" altLang="ja-JP" sz="1800" dirty="0"/>
              <a:t>Promote activities of international cultural exchange and make friends with people from other countries.</a:t>
            </a:r>
          </a:p>
          <a:p>
            <a:pPr eaLnBrk="1" hangingPunct="1">
              <a:lnSpc>
                <a:spcPct val="80000"/>
              </a:lnSpc>
            </a:pPr>
            <a:r>
              <a:rPr lang="en-US" altLang="ja-JP" sz="1800" b="1" dirty="0"/>
              <a:t>H. </a:t>
            </a:r>
            <a:r>
              <a:rPr lang="en-US" altLang="ja-JP" sz="1800" dirty="0"/>
              <a:t>Share my thoughts with </a:t>
            </a:r>
            <a:r>
              <a:rPr lang="en-US" altLang="ja-JP" sz="1800" dirty="0" smtClean="0"/>
              <a:t>family </a:t>
            </a:r>
            <a:r>
              <a:rPr lang="en-US" altLang="ja-JP" sz="1800" dirty="0"/>
              <a:t>and friends.</a:t>
            </a:r>
          </a:p>
          <a:p>
            <a:pPr eaLnBrk="1" hangingPunct="1">
              <a:lnSpc>
                <a:spcPct val="80000"/>
              </a:lnSpc>
            </a:pPr>
            <a:r>
              <a:rPr lang="en-US" altLang="ja-JP" sz="1800" b="1" dirty="0"/>
              <a:t>I. </a:t>
            </a:r>
            <a:r>
              <a:rPr lang="en-US" altLang="ja-JP" sz="1800" dirty="0"/>
              <a:t>Post my opinion </a:t>
            </a:r>
            <a:r>
              <a:rPr lang="en-US" altLang="ja-JP" sz="1800" dirty="0" smtClean="0"/>
              <a:t>in newspapers</a:t>
            </a:r>
            <a:r>
              <a:rPr lang="en-US" altLang="ja-JP" sz="1800" dirty="0"/>
              <a:t>.</a:t>
            </a:r>
            <a:endParaRPr lang="ja-JP" altLang="en-US" sz="1800" dirty="0"/>
          </a:p>
          <a:p>
            <a:pPr eaLnBrk="1" hangingPunct="1">
              <a:lnSpc>
                <a:spcPct val="80000"/>
              </a:lnSpc>
            </a:pPr>
            <a:endParaRPr lang="en-US" altLang="ja-JP" sz="2400" dirty="0"/>
          </a:p>
          <a:p>
            <a:pPr marL="0" indent="0" eaLnBrk="1" hangingPunct="1">
              <a:lnSpc>
                <a:spcPct val="80000"/>
              </a:lnSpc>
              <a:buNone/>
            </a:pPr>
            <a:endParaRPr lang="en-US" altLang="ja-JP" sz="1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ja-JP" sz="3600" b="1" dirty="0">
                <a:solidFill>
                  <a:schemeClr val="tx1"/>
                </a:solidFill>
              </a:rPr>
              <a:t>Let’s Propose a Policy</a:t>
            </a:r>
            <a:endParaRPr lang="ja-JP" altLang="en-US" sz="3600" b="1" dirty="0" smtClean="0"/>
          </a:p>
        </p:txBody>
      </p:sp>
      <p:sp>
        <p:nvSpPr>
          <p:cNvPr id="21507" name="Rectangle 3"/>
          <p:cNvSpPr>
            <a:spLocks noGrp="1" noChangeArrowheads="1"/>
          </p:cNvSpPr>
          <p:nvPr>
            <p:ph type="body" idx="1"/>
          </p:nvPr>
        </p:nvSpPr>
        <p:spPr>
          <a:xfrm>
            <a:off x="251520" y="1124744"/>
            <a:ext cx="8640960" cy="5472608"/>
          </a:xfrm>
        </p:spPr>
        <p:txBody>
          <a:bodyPr/>
          <a:lstStyle/>
          <a:p>
            <a:pPr eaLnBrk="1" hangingPunct="1">
              <a:buFontTx/>
              <a:buNone/>
            </a:pPr>
            <a:r>
              <a:rPr lang="ja-JP" altLang="en-US" b="1" dirty="0"/>
              <a:t>●</a:t>
            </a:r>
            <a:r>
              <a:rPr lang="en-US" altLang="ja-JP" b="1" dirty="0"/>
              <a:t>School/ Group</a:t>
            </a:r>
            <a:r>
              <a:rPr lang="ja-JP" altLang="en-US" b="1" dirty="0"/>
              <a:t>：	</a:t>
            </a:r>
          </a:p>
          <a:p>
            <a:pPr eaLnBrk="1" hangingPunct="1">
              <a:buFontTx/>
              <a:buNone/>
            </a:pPr>
            <a:r>
              <a:rPr lang="ja-JP" altLang="en-US" b="1" dirty="0"/>
              <a:t>●</a:t>
            </a:r>
            <a:r>
              <a:rPr lang="en-US" altLang="ja-JP" b="1" dirty="0"/>
              <a:t>Number of people</a:t>
            </a:r>
            <a:r>
              <a:rPr lang="ja-JP" altLang="en-US" b="1" dirty="0"/>
              <a:t>：	</a:t>
            </a:r>
          </a:p>
          <a:p>
            <a:pPr eaLnBrk="1" hangingPunct="1">
              <a:buFontTx/>
              <a:buNone/>
            </a:pPr>
            <a:r>
              <a:rPr lang="ja-JP" altLang="en-US" b="1" dirty="0"/>
              <a:t>●</a:t>
            </a:r>
            <a:r>
              <a:rPr lang="en-US" altLang="ja-JP" b="1" dirty="0"/>
              <a:t>Names</a:t>
            </a:r>
            <a:r>
              <a:rPr lang="ja-JP" altLang="en-US" b="1" dirty="0"/>
              <a:t>：	</a:t>
            </a:r>
          </a:p>
          <a:p>
            <a:pPr eaLnBrk="1" hangingPunct="1">
              <a:buFontTx/>
              <a:buNone/>
            </a:pPr>
            <a:r>
              <a:rPr lang="ja-JP" altLang="en-US" b="1" dirty="0"/>
              <a:t>●</a:t>
            </a:r>
            <a:r>
              <a:rPr lang="en-US" altLang="ja-JP" b="1" dirty="0"/>
              <a:t>Our Proposal</a:t>
            </a:r>
            <a:endParaRPr lang="ja-JP" altLang="en-US" b="1" dirty="0"/>
          </a:p>
          <a:p>
            <a:pPr eaLnBrk="1" hangingPunct="1">
              <a:buFontTx/>
              <a:buNone/>
            </a:pPr>
            <a:r>
              <a:rPr lang="en-US" altLang="ja-JP" b="1" dirty="0"/>
              <a:t>　For all the children in the world to go to </a:t>
            </a:r>
            <a:r>
              <a:rPr lang="en-US" altLang="ja-JP" b="1" dirty="0" smtClean="0"/>
              <a:t>school,</a:t>
            </a:r>
            <a:r>
              <a:rPr lang="ja-JP" altLang="en-US" b="1" dirty="0" smtClean="0"/>
              <a:t> </a:t>
            </a:r>
            <a:r>
              <a:rPr lang="en-GB" altLang="ja-JP" b="1" dirty="0" smtClean="0"/>
              <a:t>I </a:t>
            </a:r>
            <a:r>
              <a:rPr lang="en-GB" altLang="ja-JP" b="1" dirty="0"/>
              <a:t>wish the Japanese government would consider…</a:t>
            </a:r>
            <a:endParaRPr lang="en-US" altLang="ja-JP" b="1" dirty="0"/>
          </a:p>
          <a:p>
            <a:pPr eaLnBrk="1" hangingPunct="1">
              <a:buFontTx/>
              <a:buNone/>
            </a:pPr>
            <a:r>
              <a:rPr lang="ja-JP" altLang="en-US" b="1" dirty="0"/>
              <a:t>●</a:t>
            </a:r>
            <a:r>
              <a:rPr lang="en-US" altLang="ja-JP" b="1" dirty="0"/>
              <a:t>Our opinions and </a:t>
            </a:r>
            <a:r>
              <a:rPr lang="en-US" altLang="ja-JP" b="1" dirty="0" smtClean="0"/>
              <a:t>thoughts </a:t>
            </a:r>
            <a:r>
              <a:rPr lang="en-US" altLang="ja-JP" b="1" dirty="0"/>
              <a:t>upon taking “The World’s Biggest Lesson”</a:t>
            </a:r>
            <a:r>
              <a:rPr lang="ja-JP" altLang="en-US" b="1" dirty="0"/>
              <a:t>	</a:t>
            </a:r>
          </a:p>
          <a:p>
            <a:pPr eaLnBrk="1" hangingPunct="1">
              <a:buFontTx/>
              <a:buNone/>
            </a:pPr>
            <a:endParaRPr lang="en-US" altLang="ja-JP" b="1" dirty="0" smtClean="0"/>
          </a:p>
        </p:txBody>
      </p:sp>
      <p:pic>
        <p:nvPicPr>
          <p:cNvPr id="21508"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9" name="Group 13"/>
          <p:cNvGrpSpPr>
            <a:grpSpLocks/>
          </p:cNvGrpSpPr>
          <p:nvPr/>
        </p:nvGrpSpPr>
        <p:grpSpPr bwMode="auto">
          <a:xfrm>
            <a:off x="395288" y="188913"/>
            <a:ext cx="1441450" cy="304800"/>
            <a:chOff x="249" y="119"/>
            <a:chExt cx="908" cy="192"/>
          </a:xfrm>
        </p:grpSpPr>
        <p:sp>
          <p:nvSpPr>
            <p:cNvPr id="10"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1"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
        <p:nvSpPr>
          <p:cNvPr id="4099" name="Rectangle 3"/>
          <p:cNvSpPr>
            <a:spLocks noGrp="1" noChangeArrowheads="1"/>
          </p:cNvSpPr>
          <p:nvPr>
            <p:ph type="body" idx="1"/>
          </p:nvPr>
        </p:nvSpPr>
        <p:spPr>
          <a:xfrm>
            <a:off x="204578" y="1468350"/>
            <a:ext cx="8964488" cy="4785395"/>
          </a:xfrm>
        </p:spPr>
        <p:txBody>
          <a:bodyPr/>
          <a:lstStyle/>
          <a:p>
            <a:pPr eaLnBrk="1" hangingPunct="1">
              <a:buFontTx/>
              <a:buNone/>
            </a:pPr>
            <a:r>
              <a:rPr lang="en-US" altLang="ja-JP" sz="4000" b="1" dirty="0" smtClean="0"/>
              <a:t>Q1	</a:t>
            </a:r>
            <a:r>
              <a:rPr lang="ja-JP" altLang="ja-JP" dirty="0"/>
              <a:t> </a:t>
            </a:r>
            <a:r>
              <a:rPr lang="en-US" altLang="ja-JP" dirty="0"/>
              <a:t>How many children in the world do not attend primary school</a:t>
            </a:r>
            <a:r>
              <a:rPr lang="en-US" altLang="ja-JP" dirty="0" smtClean="0"/>
              <a:t>?</a:t>
            </a:r>
          </a:p>
          <a:p>
            <a:pPr eaLnBrk="1" hangingPunct="1">
              <a:buFontTx/>
              <a:buNone/>
            </a:pPr>
            <a:endParaRPr lang="ja-JP" altLang="en-US" dirty="0" smtClean="0"/>
          </a:p>
          <a:p>
            <a:pPr marL="0" indent="0">
              <a:buNone/>
            </a:pPr>
            <a:endParaRPr lang="en-US" altLang="ja-JP" sz="2800" dirty="0" smtClean="0"/>
          </a:p>
          <a:p>
            <a:pPr marL="0" indent="0">
              <a:buNone/>
            </a:pPr>
            <a:r>
              <a:rPr lang="en-US" altLang="ja-JP" sz="2800" dirty="0" smtClean="0"/>
              <a:t>A</a:t>
            </a:r>
            <a:r>
              <a:rPr lang="ja-JP" altLang="ja-JP" sz="2800" dirty="0" err="1"/>
              <a:t>．</a:t>
            </a:r>
            <a:r>
              <a:rPr lang="en-US" altLang="ja-JP" sz="2800" dirty="0"/>
              <a:t>One out of five </a:t>
            </a:r>
            <a:r>
              <a:rPr lang="en-US" altLang="ja-JP" sz="2400" dirty="0"/>
              <a:t>(Approximately </a:t>
            </a:r>
            <a:r>
              <a:rPr lang="en-US" altLang="ja-JP" sz="2400" dirty="0" smtClean="0"/>
              <a:t>140 million</a:t>
            </a:r>
            <a:r>
              <a:rPr lang="en-US" altLang="ja-JP" sz="2400" dirty="0"/>
              <a:t>)</a:t>
            </a:r>
            <a:r>
              <a:rPr lang="ja-JP" altLang="ja-JP" sz="2400" dirty="0"/>
              <a:t>　</a:t>
            </a:r>
          </a:p>
          <a:p>
            <a:pPr marL="0" indent="0">
              <a:buNone/>
            </a:pPr>
            <a:r>
              <a:rPr lang="en-US" altLang="ja-JP" sz="2800" dirty="0" smtClean="0"/>
              <a:t>B</a:t>
            </a:r>
            <a:r>
              <a:rPr lang="ja-JP" altLang="ja-JP" sz="2800" dirty="0" err="1"/>
              <a:t>．</a:t>
            </a:r>
            <a:r>
              <a:rPr lang="en-US" altLang="ja-JP" sz="2800" dirty="0"/>
              <a:t>One out of twelve </a:t>
            </a:r>
            <a:r>
              <a:rPr lang="en-US" altLang="ja-JP" sz="2400" dirty="0"/>
              <a:t>(Approximately </a:t>
            </a:r>
            <a:r>
              <a:rPr lang="en-US" altLang="ja-JP" sz="2400" dirty="0" smtClean="0"/>
              <a:t>58 million</a:t>
            </a:r>
            <a:r>
              <a:rPr lang="en-US" altLang="ja-JP" sz="2400" dirty="0"/>
              <a:t>)</a:t>
            </a:r>
            <a:r>
              <a:rPr lang="ja-JP" altLang="ja-JP" sz="2400" dirty="0"/>
              <a:t>　</a:t>
            </a:r>
            <a:r>
              <a:rPr lang="ja-JP" altLang="ja-JP" sz="2800" dirty="0"/>
              <a:t>　</a:t>
            </a:r>
          </a:p>
          <a:p>
            <a:pPr marL="0" indent="0">
              <a:buNone/>
            </a:pPr>
            <a:r>
              <a:rPr lang="en-US" altLang="ja-JP" sz="2800" dirty="0" smtClean="0"/>
              <a:t>C</a:t>
            </a:r>
            <a:r>
              <a:rPr lang="ja-JP" altLang="ja-JP" sz="2800" dirty="0" err="1"/>
              <a:t>．</a:t>
            </a:r>
            <a:r>
              <a:rPr lang="en-US" altLang="ja-JP" sz="2800" dirty="0"/>
              <a:t>One out of twenty five </a:t>
            </a:r>
            <a:r>
              <a:rPr lang="en-US" altLang="ja-JP" sz="2400" dirty="0"/>
              <a:t>(Approximately </a:t>
            </a:r>
            <a:r>
              <a:rPr lang="en-US" altLang="ja-JP" sz="2400" dirty="0" smtClean="0"/>
              <a:t>27 million</a:t>
            </a:r>
            <a:r>
              <a:rPr lang="en-US" altLang="ja-JP" sz="2400" dirty="0"/>
              <a:t>)</a:t>
            </a:r>
            <a:r>
              <a:rPr lang="ja-JP" altLang="ja-JP" sz="2400" dirty="0"/>
              <a:t>　</a:t>
            </a:r>
          </a:p>
          <a:p>
            <a:pPr marL="0" indent="0">
              <a:buNone/>
            </a:pPr>
            <a:r>
              <a:rPr lang="en-US" altLang="ja-JP" sz="2800" dirty="0" smtClean="0"/>
              <a:t>D</a:t>
            </a:r>
            <a:r>
              <a:rPr lang="ja-JP" altLang="ja-JP" sz="2800" dirty="0" err="1"/>
              <a:t>．</a:t>
            </a:r>
            <a:r>
              <a:rPr lang="en-US" altLang="ja-JP" sz="2800" dirty="0"/>
              <a:t>One out of a hundred </a:t>
            </a:r>
            <a:r>
              <a:rPr lang="en-US" altLang="ja-JP" sz="2400" dirty="0"/>
              <a:t>(Approximately </a:t>
            </a:r>
            <a:r>
              <a:rPr lang="en-US" altLang="ja-JP" sz="2400" dirty="0" smtClean="0"/>
              <a:t>14 million)</a:t>
            </a:r>
            <a:endParaRPr lang="ja-JP" altLang="ja-JP" sz="2400" dirty="0"/>
          </a:p>
        </p:txBody>
      </p:sp>
      <p:pic>
        <p:nvPicPr>
          <p:cNvPr id="410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4101"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133035" y="4229692"/>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9"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8151953" y="3429000"/>
            <a:ext cx="678636" cy="1001266"/>
          </a:xfrm>
          <a:prstGeom prst="rect">
            <a:avLst/>
          </a:prstGeom>
          <a:noFill/>
          <a:ln w="9525">
            <a:noFill/>
            <a:miter lim="800000"/>
            <a:headEnd/>
            <a:tailEnd/>
          </a:ln>
        </p:spPr>
      </p:pic>
      <p:sp>
        <p:nvSpPr>
          <p:cNvPr id="13" name="テキスト ボックス 12"/>
          <p:cNvSpPr txBox="1"/>
          <p:nvPr/>
        </p:nvSpPr>
        <p:spPr>
          <a:xfrm>
            <a:off x="4798141" y="2534687"/>
            <a:ext cx="4032448" cy="1200329"/>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One out of twelve</a:t>
            </a:r>
            <a:r>
              <a:rPr kumimoji="1" lang="ja-JP" altLang="en-US" sz="2400" dirty="0" smtClean="0">
                <a:solidFill>
                  <a:srgbClr val="FF0000"/>
                </a:solidFill>
                <a:latin typeface="Meiryo UI" pitchFamily="50" charset="-128"/>
                <a:ea typeface="Meiryo UI" pitchFamily="50" charset="-128"/>
                <a:cs typeface="Meiryo UI" pitchFamily="50" charset="-128"/>
              </a:rPr>
              <a:t>！</a:t>
            </a:r>
            <a:endParaRPr kumimoji="1" lang="en-US" altLang="ja-JP" sz="2400" dirty="0" smtClean="0">
              <a:solidFill>
                <a:srgbClr val="FF0000"/>
              </a:solidFill>
              <a:latin typeface="Meiryo UI" pitchFamily="50" charset="-128"/>
              <a:ea typeface="Meiryo UI" pitchFamily="50" charset="-128"/>
              <a:cs typeface="Meiryo UI" pitchFamily="50" charset="-128"/>
            </a:endParaRPr>
          </a:p>
          <a:p>
            <a:r>
              <a:rPr lang="en-US" altLang="ja-JP" sz="2400" dirty="0" smtClean="0">
                <a:solidFill>
                  <a:srgbClr val="FF0000"/>
                </a:solidFill>
                <a:latin typeface="Meiryo UI" pitchFamily="50" charset="-128"/>
                <a:ea typeface="Meiryo UI" pitchFamily="50" charset="-128"/>
                <a:cs typeface="Meiryo UI" pitchFamily="50" charset="-128"/>
              </a:rPr>
              <a:t>Wow... So many children are still out of schoo</a:t>
            </a:r>
            <a:r>
              <a:rPr lang="en-US" altLang="ja-JP" sz="2400" dirty="0">
                <a:solidFill>
                  <a:srgbClr val="FF0000"/>
                </a:solidFill>
                <a:latin typeface="Meiryo UI" pitchFamily="50" charset="-128"/>
                <a:ea typeface="Meiryo UI" pitchFamily="50" charset="-128"/>
                <a:cs typeface="Meiryo UI" pitchFamily="50" charset="-128"/>
              </a:rPr>
              <a:t>l</a:t>
            </a:r>
            <a:r>
              <a:rPr lang="en-US" altLang="ja-JP"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grpSp>
        <p:nvGrpSpPr>
          <p:cNvPr id="14" name="グループ化 13"/>
          <p:cNvGrpSpPr/>
          <p:nvPr/>
        </p:nvGrpSpPr>
        <p:grpSpPr>
          <a:xfrm>
            <a:off x="395288" y="188913"/>
            <a:ext cx="1441450" cy="307777"/>
            <a:chOff x="395288" y="188913"/>
            <a:chExt cx="1441450" cy="307777"/>
          </a:xfrm>
        </p:grpSpPr>
        <p:sp>
          <p:nvSpPr>
            <p:cNvPr id="15"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Q2</a:t>
            </a:r>
            <a:r>
              <a:rPr lang="en-US" altLang="ja-JP" sz="2800" b="1" dirty="0" smtClean="0"/>
              <a:t>	</a:t>
            </a:r>
            <a:r>
              <a:rPr lang="en-US" altLang="ja-JP" sz="2800" dirty="0"/>
              <a:t>What are </a:t>
            </a:r>
            <a:r>
              <a:rPr lang="en-US" altLang="ja-JP" sz="2800" dirty="0" smtClean="0"/>
              <a:t>the possible </a:t>
            </a:r>
            <a:r>
              <a:rPr lang="en-US" altLang="ja-JP" sz="2800" dirty="0"/>
              <a:t>reasons why children cannot attend primary school</a:t>
            </a:r>
            <a:r>
              <a:rPr lang="en-US" altLang="ja-JP" sz="2800" dirty="0" smtClean="0"/>
              <a:t>?</a:t>
            </a:r>
          </a:p>
          <a:p>
            <a:pPr eaLnBrk="1" hangingPunct="1">
              <a:buFontTx/>
              <a:buNone/>
            </a:pPr>
            <a:endParaRPr lang="en-US" altLang="ja-JP" sz="2800" dirty="0" smtClean="0"/>
          </a:p>
          <a:p>
            <a:pPr eaLnBrk="1" hangingPunct="1">
              <a:buFontTx/>
              <a:buNone/>
            </a:pPr>
            <a:endParaRPr lang="en-US" altLang="ja-JP" sz="2800" dirty="0" smtClean="0"/>
          </a:p>
          <a:p>
            <a:pPr marL="0" indent="0">
              <a:buNone/>
            </a:pPr>
            <a:r>
              <a:rPr lang="en-US" altLang="ja-JP" sz="2400" dirty="0"/>
              <a:t>A</a:t>
            </a:r>
            <a:r>
              <a:rPr lang="ja-JP" altLang="ja-JP" sz="2400" dirty="0" err="1"/>
              <a:t>．</a:t>
            </a:r>
            <a:r>
              <a:rPr lang="en-US" altLang="ja-JP" sz="2400" dirty="0"/>
              <a:t>Because there are not enough schools and teachers</a:t>
            </a:r>
            <a:r>
              <a:rPr lang="ja-JP" altLang="ja-JP" sz="2400" dirty="0"/>
              <a:t>　</a:t>
            </a:r>
          </a:p>
          <a:p>
            <a:pPr marL="0" indent="0">
              <a:buNone/>
            </a:pPr>
            <a:r>
              <a:rPr lang="en-US" altLang="ja-JP" sz="2400" dirty="0" smtClean="0"/>
              <a:t>B</a:t>
            </a:r>
            <a:r>
              <a:rPr lang="ja-JP" altLang="ja-JP" sz="2400" dirty="0" err="1"/>
              <a:t>．</a:t>
            </a:r>
            <a:r>
              <a:rPr lang="en-US" altLang="ja-JP" sz="2400" dirty="0"/>
              <a:t>Because they have to work as their family is poor</a:t>
            </a:r>
            <a:endParaRPr lang="ja-JP" altLang="ja-JP" sz="2400" dirty="0"/>
          </a:p>
          <a:p>
            <a:pPr marL="0" indent="0">
              <a:buNone/>
            </a:pPr>
            <a:r>
              <a:rPr lang="en-US" altLang="ja-JP" sz="2400" dirty="0" smtClean="0"/>
              <a:t>C</a:t>
            </a:r>
            <a:r>
              <a:rPr lang="ja-JP" altLang="ja-JP" sz="2400" dirty="0" err="1"/>
              <a:t>．</a:t>
            </a:r>
            <a:r>
              <a:rPr lang="en-US" altLang="ja-JP" sz="2400" dirty="0"/>
              <a:t>Because parents or neighbors told them they do not need to go.</a:t>
            </a:r>
            <a:endParaRPr lang="ja-JP" altLang="ja-JP" sz="2400" dirty="0"/>
          </a:p>
          <a:p>
            <a:pPr marL="0" indent="0">
              <a:buNone/>
            </a:pPr>
            <a:r>
              <a:rPr lang="en-US" altLang="ja-JP" sz="2400" dirty="0" smtClean="0"/>
              <a:t>D</a:t>
            </a:r>
            <a:r>
              <a:rPr lang="ja-JP" altLang="ja-JP" sz="2400" dirty="0" err="1"/>
              <a:t>．</a:t>
            </a:r>
            <a:r>
              <a:rPr lang="en-US" altLang="ja-JP" sz="2400" dirty="0"/>
              <a:t>Because the school is broken by the wars and conflicts or unavailable because of the army.</a:t>
            </a:r>
            <a:endParaRPr lang="ja-JP" altLang="ja-JP" sz="2400" dirty="0"/>
          </a:p>
          <a:p>
            <a:pPr eaLnBrk="1" hangingPunct="1">
              <a:buFontTx/>
              <a:buNone/>
            </a:pPr>
            <a:endParaRPr lang="ja-JP" altLang="en-US" sz="2800" dirty="0" smtClean="0"/>
          </a:p>
        </p:txBody>
      </p:sp>
      <p:pic>
        <p:nvPicPr>
          <p:cNvPr id="512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12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0771" y="3717032"/>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3" name="Picture 16"/>
          <p:cNvPicPr>
            <a:picLocks noChangeAspect="1" noChangeArrowheads="1"/>
          </p:cNvPicPr>
          <p:nvPr/>
        </p:nvPicPr>
        <p:blipFill>
          <a:blip r:embed="rId4" cstate="print"/>
          <a:srcRect/>
          <a:stretch>
            <a:fillRect/>
          </a:stretch>
        </p:blipFill>
        <p:spPr bwMode="auto">
          <a:xfrm>
            <a:off x="7905090" y="2836899"/>
            <a:ext cx="678636" cy="1001266"/>
          </a:xfrm>
          <a:prstGeom prst="rect">
            <a:avLst/>
          </a:prstGeom>
          <a:noFill/>
          <a:ln w="9525">
            <a:noFill/>
            <a:miter lim="800000"/>
            <a:headEnd/>
            <a:tailEnd/>
          </a:ln>
        </p:spPr>
      </p:pic>
      <p:sp>
        <p:nvSpPr>
          <p:cNvPr id="14" name="テキスト ボックス 13"/>
          <p:cNvSpPr txBox="1"/>
          <p:nvPr/>
        </p:nvSpPr>
        <p:spPr>
          <a:xfrm>
            <a:off x="5940152" y="2545170"/>
            <a:ext cx="2304256"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All of them are correct</a:t>
            </a:r>
            <a:r>
              <a:rPr kumimoji="1" lang="ja-JP" altLang="en-US"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5" name="Oval 7"/>
          <p:cNvSpPr>
            <a:spLocks noChangeArrowheads="1"/>
          </p:cNvSpPr>
          <p:nvPr/>
        </p:nvSpPr>
        <p:spPr bwMode="auto">
          <a:xfrm>
            <a:off x="390772" y="4135960"/>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6" name="Oval 7"/>
          <p:cNvSpPr>
            <a:spLocks noChangeArrowheads="1"/>
          </p:cNvSpPr>
          <p:nvPr/>
        </p:nvSpPr>
        <p:spPr bwMode="auto">
          <a:xfrm>
            <a:off x="407237" y="4569278"/>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7" name="Oval 7"/>
          <p:cNvSpPr>
            <a:spLocks noChangeArrowheads="1"/>
          </p:cNvSpPr>
          <p:nvPr/>
        </p:nvSpPr>
        <p:spPr bwMode="auto">
          <a:xfrm>
            <a:off x="395536" y="5373216"/>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20"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grpSp>
        <p:nvGrpSpPr>
          <p:cNvPr id="24" name="グループ化 23"/>
          <p:cNvGrpSpPr/>
          <p:nvPr/>
        </p:nvGrpSpPr>
        <p:grpSpPr>
          <a:xfrm>
            <a:off x="395288" y="188913"/>
            <a:ext cx="1441450" cy="307777"/>
            <a:chOff x="395288" y="188913"/>
            <a:chExt cx="1441450" cy="307777"/>
          </a:xfrm>
        </p:grpSpPr>
        <p:sp>
          <p:nvSpPr>
            <p:cNvPr id="25"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6"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4" grpId="0"/>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600200"/>
            <a:ext cx="8470776" cy="4709120"/>
          </a:xfrm>
        </p:spPr>
        <p:txBody>
          <a:bodyPr/>
          <a:lstStyle/>
          <a:p>
            <a:pPr marL="0" indent="0">
              <a:buNone/>
            </a:pPr>
            <a:r>
              <a:rPr lang="en-US" altLang="ja-JP" sz="4000" b="1" dirty="0" smtClean="0"/>
              <a:t>Q3</a:t>
            </a:r>
            <a:r>
              <a:rPr lang="en-US" altLang="ja-JP" b="1" dirty="0" smtClean="0"/>
              <a:t>	</a:t>
            </a:r>
            <a:r>
              <a:rPr lang="en-US" altLang="ja-JP" sz="2800" dirty="0"/>
              <a:t>How many children in the world drop out of primary school</a:t>
            </a:r>
            <a:r>
              <a:rPr lang="en-US" altLang="ja-JP" sz="2800" dirty="0" smtClean="0"/>
              <a:t>?</a:t>
            </a:r>
          </a:p>
          <a:p>
            <a:pPr marL="0" indent="0">
              <a:buNone/>
            </a:pPr>
            <a:r>
              <a:rPr lang="en-US" altLang="ja-JP" sz="2800" b="1" dirty="0" smtClean="0"/>
              <a:t> </a:t>
            </a:r>
            <a:endParaRPr lang="ja-JP" altLang="ja-JP" sz="2800" dirty="0"/>
          </a:p>
          <a:p>
            <a:pPr marL="0" indent="0">
              <a:buNone/>
            </a:pPr>
            <a:r>
              <a:rPr lang="en-US" altLang="ja-JP" dirty="0" smtClean="0"/>
              <a:t>A</a:t>
            </a:r>
            <a:r>
              <a:rPr lang="ja-JP" altLang="ja-JP" dirty="0" err="1"/>
              <a:t>．</a:t>
            </a:r>
            <a:r>
              <a:rPr lang="en-US" altLang="ja-JP" dirty="0"/>
              <a:t>One out of three</a:t>
            </a:r>
            <a:r>
              <a:rPr lang="ja-JP" altLang="ja-JP" dirty="0"/>
              <a:t>　</a:t>
            </a:r>
          </a:p>
          <a:p>
            <a:pPr marL="0" indent="0">
              <a:buNone/>
            </a:pPr>
            <a:r>
              <a:rPr lang="en-US" altLang="ja-JP" dirty="0" smtClean="0"/>
              <a:t>B</a:t>
            </a:r>
            <a:r>
              <a:rPr lang="ja-JP" altLang="ja-JP" dirty="0" err="1"/>
              <a:t>．</a:t>
            </a:r>
            <a:r>
              <a:rPr lang="en-US" altLang="ja-JP" dirty="0"/>
              <a:t>One out of four</a:t>
            </a:r>
            <a:r>
              <a:rPr lang="ja-JP" altLang="ja-JP" dirty="0"/>
              <a:t>　　</a:t>
            </a:r>
          </a:p>
          <a:p>
            <a:pPr marL="0" indent="0">
              <a:buNone/>
            </a:pPr>
            <a:r>
              <a:rPr lang="en-US" altLang="ja-JP" dirty="0" smtClean="0"/>
              <a:t>C</a:t>
            </a:r>
            <a:r>
              <a:rPr lang="ja-JP" altLang="ja-JP" dirty="0" err="1"/>
              <a:t>．</a:t>
            </a:r>
            <a:r>
              <a:rPr lang="en-US" altLang="ja-JP" dirty="0"/>
              <a:t>One out of ten</a:t>
            </a:r>
            <a:r>
              <a:rPr lang="ja-JP" altLang="ja-JP" dirty="0"/>
              <a:t>　　</a:t>
            </a:r>
          </a:p>
          <a:p>
            <a:pPr marL="0" indent="0">
              <a:buNone/>
            </a:pPr>
            <a:r>
              <a:rPr lang="en-US" altLang="ja-JP" dirty="0" smtClean="0"/>
              <a:t>D</a:t>
            </a:r>
            <a:r>
              <a:rPr lang="ja-JP" altLang="ja-JP" dirty="0" err="1"/>
              <a:t>．</a:t>
            </a:r>
            <a:r>
              <a:rPr lang="en-US" altLang="ja-JP" dirty="0"/>
              <a:t>One out of </a:t>
            </a:r>
            <a:r>
              <a:rPr lang="en-US" altLang="ja-JP" dirty="0" smtClean="0"/>
              <a:t>twenty</a:t>
            </a:r>
            <a:endParaRPr lang="ja-JP" altLang="ja-JP" dirty="0"/>
          </a:p>
        </p:txBody>
      </p:sp>
      <p:pic>
        <p:nvPicPr>
          <p:cNvPr id="61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61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536" y="386104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148064" y="4123401"/>
            <a:ext cx="3779912"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One out of four children</a:t>
            </a:r>
            <a:r>
              <a:rPr lang="en-US" altLang="ja-JP" sz="2400" dirty="0">
                <a:solidFill>
                  <a:srgbClr val="FF0000"/>
                </a:solidFill>
                <a:latin typeface="Meiryo UI" pitchFamily="50" charset="-128"/>
                <a:ea typeface="Meiryo UI" pitchFamily="50" charset="-128"/>
                <a:cs typeface="Meiryo UI" pitchFamily="50" charset="-128"/>
              </a:rPr>
              <a:t> </a:t>
            </a:r>
            <a:r>
              <a:rPr lang="en-US" altLang="ja-JP" sz="2400" dirty="0" smtClean="0">
                <a:solidFill>
                  <a:srgbClr val="FF0000"/>
                </a:solidFill>
                <a:latin typeface="Meiryo UI" pitchFamily="50" charset="-128"/>
                <a:ea typeface="Meiryo UI" pitchFamily="50" charset="-128"/>
                <a:cs typeface="Meiryo UI" pitchFamily="50" charset="-128"/>
              </a:rPr>
              <a:t>drop out of school…</a:t>
            </a:r>
          </a:p>
        </p:txBody>
      </p:sp>
      <p:grpSp>
        <p:nvGrpSpPr>
          <p:cNvPr id="14" name="グループ化 13"/>
          <p:cNvGrpSpPr/>
          <p:nvPr/>
        </p:nvGrpSpPr>
        <p:grpSpPr>
          <a:xfrm>
            <a:off x="395288" y="188913"/>
            <a:ext cx="1441450" cy="307777"/>
            <a:chOff x="395288" y="188913"/>
            <a:chExt cx="1441450" cy="307777"/>
          </a:xfrm>
        </p:grpSpPr>
        <p:sp>
          <p:nvSpPr>
            <p:cNvPr id="15"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
        <p:nvSpPr>
          <p:cNvPr id="17"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marL="0" indent="0">
              <a:buNone/>
            </a:pPr>
            <a:r>
              <a:rPr lang="en-US" altLang="ja-JP" sz="4000" b="1" dirty="0" smtClean="0"/>
              <a:t>Q4 </a:t>
            </a:r>
            <a:r>
              <a:rPr lang="en-US" altLang="ja-JP" sz="2800" dirty="0" smtClean="0"/>
              <a:t>How </a:t>
            </a:r>
            <a:r>
              <a:rPr lang="en-US" altLang="ja-JP" sz="2800" dirty="0"/>
              <a:t>many teachers are needed to have all the children educated at school </a:t>
            </a:r>
            <a:r>
              <a:rPr lang="en-US" altLang="ja-JP" sz="2800" dirty="0" smtClean="0"/>
              <a:t>?</a:t>
            </a:r>
          </a:p>
          <a:p>
            <a:endParaRPr lang="ja-JP" altLang="ja-JP" sz="2800" dirty="0"/>
          </a:p>
          <a:p>
            <a:pPr marL="0" indent="0">
              <a:buNone/>
            </a:pPr>
            <a:r>
              <a:rPr lang="en-US" altLang="ja-JP" sz="2800" dirty="0" smtClean="0"/>
              <a:t>A</a:t>
            </a:r>
            <a:r>
              <a:rPr lang="ja-JP" altLang="ja-JP" sz="2800" dirty="0" err="1" smtClean="0"/>
              <a:t>．</a:t>
            </a:r>
            <a:r>
              <a:rPr lang="en-US" altLang="ja-JP" sz="2800" dirty="0" smtClean="0"/>
              <a:t>60 thousand</a:t>
            </a:r>
            <a:endParaRPr lang="ja-JP" altLang="ja-JP" sz="2800" dirty="0" smtClean="0"/>
          </a:p>
          <a:p>
            <a:pPr marL="0" indent="0">
              <a:buNone/>
            </a:pPr>
            <a:r>
              <a:rPr lang="en-US" altLang="ja-JP" sz="2800" dirty="0" smtClean="0"/>
              <a:t>B</a:t>
            </a:r>
            <a:r>
              <a:rPr lang="ja-JP" altLang="ja-JP" sz="2800" dirty="0" err="1"/>
              <a:t>．</a:t>
            </a:r>
            <a:r>
              <a:rPr lang="en-US" altLang="ja-JP" sz="2800" dirty="0"/>
              <a:t>600 thousand</a:t>
            </a:r>
            <a:r>
              <a:rPr lang="ja-JP" altLang="ja-JP" sz="2800" dirty="0"/>
              <a:t>　</a:t>
            </a:r>
          </a:p>
          <a:p>
            <a:pPr marL="0" indent="0">
              <a:buNone/>
            </a:pPr>
            <a:r>
              <a:rPr lang="en-US" altLang="ja-JP" sz="2800" dirty="0" smtClean="0"/>
              <a:t>C</a:t>
            </a:r>
            <a:r>
              <a:rPr lang="ja-JP" altLang="ja-JP" sz="2800" dirty="0" err="1"/>
              <a:t>．</a:t>
            </a:r>
            <a:r>
              <a:rPr lang="en-US" altLang="ja-JP" sz="2800" dirty="0"/>
              <a:t>1 million</a:t>
            </a:r>
            <a:r>
              <a:rPr lang="ja-JP" altLang="ja-JP" sz="2800" dirty="0"/>
              <a:t>　　</a:t>
            </a:r>
          </a:p>
          <a:p>
            <a:pPr marL="0" indent="0">
              <a:buNone/>
            </a:pPr>
            <a:r>
              <a:rPr lang="en-US" altLang="ja-JP" sz="2800" dirty="0" smtClean="0"/>
              <a:t>D</a:t>
            </a:r>
            <a:r>
              <a:rPr lang="ja-JP" altLang="ja-JP" sz="2800" dirty="0" err="1" smtClean="0"/>
              <a:t>．</a:t>
            </a:r>
            <a:r>
              <a:rPr lang="en-US" altLang="ja-JP" sz="2800" dirty="0" smtClean="0"/>
              <a:t>1.6 million</a:t>
            </a:r>
            <a:endParaRPr lang="ja-JP" altLang="ja-JP" sz="2800" dirty="0"/>
          </a:p>
        </p:txBody>
      </p:sp>
      <p:pic>
        <p:nvPicPr>
          <p:cNvPr id="717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17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395338" y="472514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456384"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We need about </a:t>
            </a:r>
          </a:p>
          <a:p>
            <a:r>
              <a:rPr lang="en-US" altLang="ja-JP" sz="2400" dirty="0" smtClean="0">
                <a:solidFill>
                  <a:srgbClr val="FF0000"/>
                </a:solidFill>
                <a:latin typeface="Meiryo UI" pitchFamily="50" charset="-128"/>
                <a:ea typeface="Meiryo UI" pitchFamily="50" charset="-128"/>
                <a:cs typeface="Meiryo UI" pitchFamily="50" charset="-128"/>
              </a:rPr>
              <a:t>1.6 million teachers </a:t>
            </a:r>
          </a:p>
        </p:txBody>
      </p:sp>
      <p:grpSp>
        <p:nvGrpSpPr>
          <p:cNvPr id="12" name="グループ化 11"/>
          <p:cNvGrpSpPr/>
          <p:nvPr/>
        </p:nvGrpSpPr>
        <p:grpSpPr>
          <a:xfrm>
            <a:off x="395288" y="188913"/>
            <a:ext cx="1441450" cy="307777"/>
            <a:chOff x="395288" y="188913"/>
            <a:chExt cx="1441450" cy="307777"/>
          </a:xfrm>
        </p:grpSpPr>
        <p:sp>
          <p:nvSpPr>
            <p:cNvPr id="1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
        <p:nvSpPr>
          <p:cNvPr id="16"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87838" y="1641374"/>
            <a:ext cx="8476649" cy="4877124"/>
          </a:xfrm>
        </p:spPr>
        <p:txBody>
          <a:bodyPr/>
          <a:lstStyle/>
          <a:p>
            <a:pPr marL="0" indent="0">
              <a:buNone/>
            </a:pPr>
            <a:r>
              <a:rPr lang="en-US" altLang="ja-JP" sz="4000" b="1" dirty="0" smtClean="0"/>
              <a:t>Q5 </a:t>
            </a:r>
            <a:r>
              <a:rPr lang="en-US" altLang="ja-JP" sz="2800" b="1" dirty="0" smtClean="0"/>
              <a:t>Approximately </a:t>
            </a:r>
            <a:r>
              <a:rPr lang="en-US" altLang="ja-JP" sz="2800" b="1" dirty="0"/>
              <a:t>how many adults in the world cannot read or write</a:t>
            </a:r>
            <a:r>
              <a:rPr lang="en-US" altLang="ja-JP" sz="2800" b="1" dirty="0" smtClean="0"/>
              <a:t>?</a:t>
            </a:r>
          </a:p>
          <a:p>
            <a:pPr marL="0" indent="0">
              <a:buNone/>
            </a:pPr>
            <a:endParaRPr lang="ja-JP" altLang="ja-JP" sz="2800" dirty="0"/>
          </a:p>
          <a:p>
            <a:pPr marL="0" indent="0">
              <a:buNone/>
            </a:pPr>
            <a:r>
              <a:rPr lang="en-US" altLang="ja-JP" sz="2400" dirty="0" smtClean="0"/>
              <a:t>A</a:t>
            </a:r>
            <a:r>
              <a:rPr lang="ja-JP" altLang="ja-JP" sz="2400" dirty="0" err="1"/>
              <a:t>．</a:t>
            </a:r>
            <a:r>
              <a:rPr lang="en-US" altLang="ja-JP" sz="2400" dirty="0"/>
              <a:t>One out of two  (Approximately </a:t>
            </a:r>
            <a:r>
              <a:rPr lang="en-US" altLang="ja-JP" sz="2400" dirty="0" smtClean="0"/>
              <a:t>1.55 billion</a:t>
            </a:r>
            <a:r>
              <a:rPr lang="en-US" altLang="ja-JP" sz="2400" dirty="0"/>
              <a:t>)</a:t>
            </a:r>
            <a:r>
              <a:rPr lang="ja-JP" altLang="ja-JP" sz="2400" dirty="0"/>
              <a:t>　</a:t>
            </a:r>
          </a:p>
          <a:p>
            <a:pPr marL="0" indent="0">
              <a:buNone/>
            </a:pPr>
            <a:r>
              <a:rPr lang="en-US" altLang="ja-JP" sz="2400" dirty="0" smtClean="0"/>
              <a:t>B</a:t>
            </a:r>
            <a:r>
              <a:rPr lang="ja-JP" altLang="ja-JP" sz="2400" dirty="0" err="1"/>
              <a:t>．</a:t>
            </a:r>
            <a:r>
              <a:rPr lang="en-US" altLang="ja-JP" sz="2400" dirty="0"/>
              <a:t>One out of six</a:t>
            </a:r>
            <a:r>
              <a:rPr lang="ja-JP" altLang="ja-JP" sz="2400" dirty="0"/>
              <a:t>　</a:t>
            </a:r>
            <a:r>
              <a:rPr lang="en-US" altLang="ja-JP" sz="2400" dirty="0"/>
              <a:t>(Approximately </a:t>
            </a:r>
            <a:r>
              <a:rPr lang="en-US" altLang="ja-JP" sz="2400" dirty="0" smtClean="0"/>
              <a:t>780 million</a:t>
            </a:r>
            <a:r>
              <a:rPr lang="en-US" altLang="ja-JP" sz="2400" dirty="0"/>
              <a:t>)</a:t>
            </a:r>
            <a:r>
              <a:rPr lang="ja-JP" altLang="ja-JP" sz="2400" dirty="0"/>
              <a:t>　　</a:t>
            </a:r>
          </a:p>
          <a:p>
            <a:pPr marL="0" indent="0">
              <a:buNone/>
            </a:pPr>
            <a:r>
              <a:rPr lang="en-US" altLang="ja-JP" sz="2400" dirty="0" smtClean="0"/>
              <a:t>C</a:t>
            </a:r>
            <a:r>
              <a:rPr lang="ja-JP" altLang="ja-JP" sz="2400" dirty="0" err="1"/>
              <a:t>．</a:t>
            </a:r>
            <a:r>
              <a:rPr lang="en-US" altLang="ja-JP" sz="2400" dirty="0"/>
              <a:t>One out of eighteen</a:t>
            </a:r>
            <a:r>
              <a:rPr lang="ja-JP" altLang="ja-JP" sz="2400" dirty="0"/>
              <a:t>　</a:t>
            </a:r>
            <a:r>
              <a:rPr lang="en-US" altLang="ja-JP" sz="2400" dirty="0"/>
              <a:t>(Approximately </a:t>
            </a:r>
            <a:r>
              <a:rPr lang="en-US" altLang="ja-JP" sz="2400" dirty="0" smtClean="0"/>
              <a:t>230 million</a:t>
            </a:r>
            <a:r>
              <a:rPr lang="en-US" altLang="ja-JP" sz="2400" dirty="0"/>
              <a:t>)</a:t>
            </a:r>
            <a:r>
              <a:rPr lang="ja-JP" altLang="ja-JP" sz="2400" dirty="0"/>
              <a:t>　　</a:t>
            </a:r>
          </a:p>
          <a:p>
            <a:pPr marL="0" indent="0">
              <a:buNone/>
            </a:pPr>
            <a:r>
              <a:rPr lang="en-US" altLang="ja-JP" sz="2400" dirty="0" smtClean="0"/>
              <a:t>D</a:t>
            </a:r>
            <a:r>
              <a:rPr lang="ja-JP" altLang="ja-JP" sz="2400" dirty="0" err="1"/>
              <a:t>．</a:t>
            </a:r>
            <a:r>
              <a:rPr lang="en-US" altLang="ja-JP" sz="2400" dirty="0"/>
              <a:t>One out of fifty  (Approximately </a:t>
            </a:r>
            <a:r>
              <a:rPr lang="en-US" altLang="ja-JP" sz="2400" dirty="0" smtClean="0"/>
              <a:t>60 million</a:t>
            </a:r>
            <a:r>
              <a:rPr lang="en-US" altLang="ja-JP" sz="2400" dirty="0"/>
              <a:t>)</a:t>
            </a:r>
            <a:r>
              <a:rPr lang="ja-JP" altLang="ja-JP" sz="2400" dirty="0"/>
              <a:t>　</a:t>
            </a:r>
          </a:p>
        </p:txBody>
      </p:sp>
      <p:pic>
        <p:nvPicPr>
          <p:cNvPr id="819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338" y="3644825"/>
            <a:ext cx="504254" cy="5190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7851830" y="5517232"/>
            <a:ext cx="678636" cy="1001266"/>
          </a:xfrm>
          <a:prstGeom prst="rect">
            <a:avLst/>
          </a:prstGeom>
          <a:noFill/>
          <a:ln w="9525">
            <a:noFill/>
            <a:miter lim="800000"/>
            <a:headEnd/>
            <a:tailEnd/>
          </a:ln>
        </p:spPr>
      </p:pic>
      <p:sp>
        <p:nvSpPr>
          <p:cNvPr id="11" name="テキスト ボックス 10"/>
          <p:cNvSpPr txBox="1"/>
          <p:nvPr/>
        </p:nvSpPr>
        <p:spPr>
          <a:xfrm>
            <a:off x="5364088" y="5055567"/>
            <a:ext cx="3456384"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More than 700million </a:t>
            </a:r>
          </a:p>
        </p:txBody>
      </p:sp>
      <p:grpSp>
        <p:nvGrpSpPr>
          <p:cNvPr id="12" name="グループ化 11"/>
          <p:cNvGrpSpPr/>
          <p:nvPr/>
        </p:nvGrpSpPr>
        <p:grpSpPr>
          <a:xfrm>
            <a:off x="395288" y="188913"/>
            <a:ext cx="1441450" cy="307777"/>
            <a:chOff x="395288" y="188913"/>
            <a:chExt cx="1441450" cy="307777"/>
          </a:xfrm>
        </p:grpSpPr>
        <p:sp>
          <p:nvSpPr>
            <p:cNvPr id="1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
        <p:nvSpPr>
          <p:cNvPr id="16"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76251"/>
            <a:ext cx="8229600" cy="1143000"/>
          </a:xfrm>
        </p:spPr>
        <p:txBody>
          <a:bodyPr/>
          <a:lstStyle/>
          <a:p>
            <a:pPr eaLnBrk="1" hangingPunct="1"/>
            <a:r>
              <a:rPr lang="en-US" altLang="ja-JP" sz="3200" b="1" kern="1200" dirty="0">
                <a:solidFill>
                  <a:schemeClr val="tx1"/>
                </a:solidFill>
                <a:latin typeface="Arial" charset="0"/>
                <a:ea typeface="ＭＳ Ｐ明朝" pitchFamily="18" charset="-128"/>
              </a:rPr>
              <a:t>What do you think </a:t>
            </a:r>
            <a:r>
              <a:rPr lang="en-US" altLang="ja-JP" sz="3200" b="1" kern="1200" dirty="0" smtClean="0">
                <a:solidFill>
                  <a:schemeClr val="tx1"/>
                </a:solidFill>
                <a:latin typeface="Arial" charset="0"/>
                <a:ea typeface="ＭＳ Ｐ明朝" pitchFamily="18" charset="-128"/>
              </a:rPr>
              <a:t>would happen </a:t>
            </a:r>
            <a:r>
              <a:rPr lang="en-US" altLang="ja-JP" sz="3200" b="1" kern="1200" dirty="0">
                <a:solidFill>
                  <a:schemeClr val="tx1"/>
                </a:solidFill>
                <a:latin typeface="Arial" charset="0"/>
                <a:ea typeface="ＭＳ Ｐ明朝" pitchFamily="18" charset="-128"/>
              </a:rPr>
              <a:t>if you </a:t>
            </a:r>
            <a:r>
              <a:rPr lang="en-US" altLang="ja-JP" sz="3200" b="1" kern="1200" dirty="0" smtClean="0">
                <a:solidFill>
                  <a:schemeClr val="tx1"/>
                </a:solidFill>
                <a:latin typeface="Arial" charset="0"/>
                <a:ea typeface="ＭＳ Ｐ明朝" pitchFamily="18" charset="-128"/>
              </a:rPr>
              <a:t>could not read </a:t>
            </a:r>
            <a:r>
              <a:rPr lang="en-US" altLang="ja-JP" sz="3200" b="1" kern="1200" dirty="0">
                <a:solidFill>
                  <a:schemeClr val="tx1"/>
                </a:solidFill>
                <a:latin typeface="Arial" charset="0"/>
                <a:ea typeface="ＭＳ Ｐ明朝" pitchFamily="18" charset="-128"/>
              </a:rPr>
              <a:t>or write</a:t>
            </a:r>
            <a:r>
              <a:rPr lang="en-US" altLang="ja-JP" sz="3200" b="1" kern="1200" dirty="0" smtClean="0">
                <a:solidFill>
                  <a:schemeClr val="tx1"/>
                </a:solidFill>
                <a:latin typeface="Arial" charset="0"/>
                <a:ea typeface="ＭＳ Ｐ明朝" pitchFamily="18" charset="-128"/>
              </a:rPr>
              <a:t>?”</a:t>
            </a:r>
            <a:endParaRPr lang="ja-JP" altLang="en-US" sz="3200" b="1" dirty="0" smtClean="0">
              <a:latin typeface="HGP創英角ｺﾞｼｯｸUB" pitchFamily="50" charset="-128"/>
              <a:ea typeface="HGP創英角ｺﾞｼｯｸUB" pitchFamily="50" charset="-128"/>
            </a:endParaRPr>
          </a:p>
        </p:txBody>
      </p:sp>
      <p:pic>
        <p:nvPicPr>
          <p:cNvPr id="9219" name="Picture 4"/>
          <p:cNvPicPr>
            <a:picLocks noGrp="1" noChangeAspect="1" noChangeArrowheads="1"/>
          </p:cNvPicPr>
          <p:nvPr>
            <p:ph type="body" idx="1"/>
          </p:nvPr>
        </p:nvPicPr>
        <p:blipFill>
          <a:blip r:embed="rId3" cstate="print"/>
          <a:srcRect/>
          <a:stretch>
            <a:fillRect/>
          </a:stretch>
        </p:blipFill>
        <p:spPr>
          <a:xfrm>
            <a:off x="795338" y="1828800"/>
            <a:ext cx="7551737" cy="4068763"/>
          </a:xfrm>
          <a:noFill/>
        </p:spPr>
      </p:pic>
      <p:pic>
        <p:nvPicPr>
          <p:cNvPr id="9220"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9221"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グループ化 1"/>
          <p:cNvGrpSpPr/>
          <p:nvPr/>
        </p:nvGrpSpPr>
        <p:grpSpPr>
          <a:xfrm>
            <a:off x="395288" y="188913"/>
            <a:ext cx="1584325" cy="304800"/>
            <a:chOff x="395288" y="188913"/>
            <a:chExt cx="1584325" cy="304800"/>
          </a:xfrm>
        </p:grpSpPr>
        <p:sp>
          <p:nvSpPr>
            <p:cNvPr id="9223" name="AutoShape 8"/>
            <p:cNvSpPr>
              <a:spLocks noChangeArrowheads="1"/>
            </p:cNvSpPr>
            <p:nvPr/>
          </p:nvSpPr>
          <p:spPr bwMode="auto">
            <a:xfrm>
              <a:off x="395288" y="188913"/>
              <a:ext cx="1582580" cy="287338"/>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224" name="Text Box 9"/>
            <p:cNvSpPr txBox="1">
              <a:spLocks noChangeArrowheads="1"/>
            </p:cNvSpPr>
            <p:nvPr/>
          </p:nvSpPr>
          <p:spPr bwMode="auto">
            <a:xfrm>
              <a:off x="475551" y="188913"/>
              <a:ext cx="1504062" cy="304800"/>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2-A</a:t>
              </a:r>
              <a:endParaRPr lang="en-US" altLang="ja-JP" sz="1400" dirty="0">
                <a:solidFill>
                  <a:schemeClr val="bg2"/>
                </a:solidFill>
              </a:endParaRPr>
            </a:p>
          </p:txBody>
        </p:sp>
      </p:grpSp>
      <p:pic>
        <p:nvPicPr>
          <p:cNvPr id="9" name="Picture 16"/>
          <p:cNvPicPr>
            <a:picLocks noChangeAspect="1" noChangeArrowheads="1"/>
          </p:cNvPicPr>
          <p:nvPr/>
        </p:nvPicPr>
        <p:blipFill>
          <a:blip r:embed="rId5" cstate="print"/>
          <a:srcRect/>
          <a:stretch>
            <a:fillRect/>
          </a:stretch>
        </p:blipFill>
        <p:spPr bwMode="auto">
          <a:xfrm>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771775" y="1989138"/>
            <a:ext cx="4248150"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6 ชั่วโมงต่อวัน </a:t>
            </a:r>
          </a:p>
          <a:p>
            <a:r>
              <a:rPr lang="en-US" altLang="ja-JP" sz="2400"/>
              <a:t>ค่าจ้าง: 550 บาท 	</a:t>
            </a:r>
          </a:p>
        </p:txBody>
      </p:sp>
      <p:sp>
        <p:nvSpPr>
          <p:cNvPr id="10243" name="Rectangle 5"/>
          <p:cNvSpPr>
            <a:spLocks noChangeArrowheads="1"/>
          </p:cNvSpPr>
          <p:nvPr/>
        </p:nvSpPr>
        <p:spPr bwMode="auto">
          <a:xfrm>
            <a:off x="2700338" y="3644900"/>
            <a:ext cx="4608512"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10 ชั่วโมงต่อวัน </a:t>
            </a:r>
          </a:p>
          <a:p>
            <a:r>
              <a:rPr lang="en-US" altLang="ja-JP" sz="2400"/>
              <a:t>ค่าจ้าง: 250 บาท 	</a:t>
            </a:r>
          </a:p>
        </p:txBody>
      </p:sp>
      <p:sp>
        <p:nvSpPr>
          <p:cNvPr id="10244" name="Rectangle 6"/>
          <p:cNvSpPr>
            <a:spLocks noChangeArrowheads="1"/>
          </p:cNvSpPr>
          <p:nvPr/>
        </p:nvSpPr>
        <p:spPr bwMode="auto">
          <a:xfrm>
            <a:off x="2700338" y="5229225"/>
            <a:ext cx="4537075" cy="1462088"/>
          </a:xfrm>
          <a:prstGeom prst="rect">
            <a:avLst/>
          </a:prstGeom>
          <a:noFill/>
          <a:ln w="9525">
            <a:noFill/>
            <a:miter lim="800000"/>
            <a:headEnd/>
            <a:tailEnd/>
          </a:ln>
          <a:effectLst/>
        </p:spPr>
        <p:txBody>
          <a:bodyPr>
            <a:spAutoFit/>
          </a:bodyPr>
          <a:lstStyle/>
          <a:p>
            <a:r>
              <a:rPr lang="en-US" altLang="ja-JP" sz="2400"/>
              <a:t>ลักษณะงาน: พนักงานเสิร์ฟ </a:t>
            </a:r>
          </a:p>
          <a:p>
            <a:r>
              <a:rPr lang="en-US" altLang="ja-JP" sz="2400"/>
              <a:t>ระยะเวลาทางาน: 8 ชั่วโมงต่อวัน </a:t>
            </a:r>
          </a:p>
          <a:p>
            <a:r>
              <a:rPr lang="en-US" altLang="ja-JP" sz="2400"/>
              <a:t>ระยะทาง: 500 เมตรจากสถานี</a:t>
            </a:r>
            <a:r>
              <a:rPr lang="en-US" altLang="ja-JP"/>
              <a:t> 	</a:t>
            </a:r>
          </a:p>
        </p:txBody>
      </p:sp>
      <p:sp>
        <p:nvSpPr>
          <p:cNvPr id="10245" name="Text Box 7"/>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0246" name="Text Box 8"/>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0247" name="Text Box 9"/>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0248" name="Rectangle 10"/>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49" name="Rectangle 11"/>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0" name="Rectangle 12"/>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1" name="Line 13"/>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0252" name="Line 15"/>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0253" name="Line 16"/>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0254" name="Rectangle 19"/>
          <p:cNvSpPr>
            <a:spLocks noGrp="1" noChangeArrowheads="1"/>
          </p:cNvSpPr>
          <p:nvPr>
            <p:ph type="title"/>
          </p:nvPr>
        </p:nvSpPr>
        <p:spPr>
          <a:xfrm>
            <a:off x="457200" y="426081"/>
            <a:ext cx="8229600" cy="1143000"/>
          </a:xfrm>
        </p:spPr>
        <p:txBody>
          <a:bodyPr/>
          <a:lstStyle/>
          <a:p>
            <a:pPr eaLnBrk="1" hangingPunct="1"/>
            <a:r>
              <a:rPr lang="en-US" altLang="ja-JP" sz="3200" b="1" kern="1200" dirty="0">
                <a:solidFill>
                  <a:schemeClr val="tx1"/>
                </a:solidFill>
                <a:latin typeface="Arial" charset="0"/>
                <a:ea typeface="ＭＳ Ｐ明朝" pitchFamily="18" charset="-128"/>
              </a:rPr>
              <a:t>What do you think you cannot do if you cannot read or write</a:t>
            </a:r>
            <a:r>
              <a:rPr lang="en-US" altLang="ja-JP" sz="3200" b="1" kern="1200" dirty="0" smtClean="0">
                <a:solidFill>
                  <a:schemeClr val="tx1"/>
                </a:solidFill>
                <a:latin typeface="Arial" charset="0"/>
                <a:ea typeface="ＭＳ Ｐ明朝" pitchFamily="18" charset="-128"/>
              </a:rPr>
              <a:t>?</a:t>
            </a:r>
            <a:endParaRPr lang="ja-JP" altLang="en-US" sz="3200" dirty="0" smtClean="0">
              <a:latin typeface="HGP創英角ｺﾞｼｯｸUB" pitchFamily="50" charset="-128"/>
              <a:ea typeface="HGP創英角ｺﾞｼｯｸUB" pitchFamily="50" charset="-128"/>
            </a:endParaRPr>
          </a:p>
        </p:txBody>
      </p:sp>
      <p:pic>
        <p:nvPicPr>
          <p:cNvPr id="1025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grpSp>
        <p:nvGrpSpPr>
          <p:cNvPr id="20" name="グループ化 19"/>
          <p:cNvGrpSpPr/>
          <p:nvPr/>
        </p:nvGrpSpPr>
        <p:grpSpPr>
          <a:xfrm>
            <a:off x="395288" y="188913"/>
            <a:ext cx="1584325" cy="304800"/>
            <a:chOff x="395288" y="188913"/>
            <a:chExt cx="1584325" cy="304800"/>
          </a:xfrm>
        </p:grpSpPr>
        <p:sp>
          <p:nvSpPr>
            <p:cNvPr id="21" name="AutoShape 8"/>
            <p:cNvSpPr>
              <a:spLocks noChangeArrowheads="1"/>
            </p:cNvSpPr>
            <p:nvPr/>
          </p:nvSpPr>
          <p:spPr bwMode="auto">
            <a:xfrm>
              <a:off x="395288" y="188913"/>
              <a:ext cx="1582580" cy="287338"/>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2" name="Text Box 9"/>
            <p:cNvSpPr txBox="1">
              <a:spLocks noChangeArrowheads="1"/>
            </p:cNvSpPr>
            <p:nvPr/>
          </p:nvSpPr>
          <p:spPr bwMode="auto">
            <a:xfrm>
              <a:off x="475551" y="188913"/>
              <a:ext cx="1504062" cy="304800"/>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2-A</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1152</TotalTime>
  <Words>3522</Words>
  <Application>Microsoft Office PowerPoint</Application>
  <PresentationFormat>画面に合わせる (4:3)</PresentationFormat>
  <Paragraphs>466</Paragraphs>
  <Slides>26</Slides>
  <Notes>25</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標準デザイン</vt:lpstr>
      <vt:lpstr>PowerPoint プレゼンテーション</vt:lpstr>
      <vt:lpstr>What is The Worlds’ Biggest Lesson?</vt:lpstr>
      <vt:lpstr>Let’s try! “The World’s Biggest Lesson” Quiz!</vt:lpstr>
      <vt:lpstr>Let’s try! “The World’s Biggest Lesson” Quiz!</vt:lpstr>
      <vt:lpstr>Let’s try! “The World’s Biggest Lesson” Quiz!</vt:lpstr>
      <vt:lpstr>Let’s try! “The World’s Biggest Lesson” Quiz!</vt:lpstr>
      <vt:lpstr>Let’s try! “The World’s Biggest Lesson” Quiz!</vt:lpstr>
      <vt:lpstr>What do you think would happen if you could not read or write?”</vt:lpstr>
      <vt:lpstr>What do you think you cannot do if you cannot read or write?</vt:lpstr>
      <vt:lpstr>What do you think you cannot do if you cannot read or write?</vt:lpstr>
      <vt:lpstr>Literacy Rate in the World</vt:lpstr>
      <vt:lpstr>Quiz</vt:lpstr>
      <vt:lpstr>PowerPoint プレゼンテーション</vt:lpstr>
      <vt:lpstr>PowerPoint プレゼンテーション</vt:lpstr>
      <vt:lpstr>PowerPoint プレゼンテーション</vt:lpstr>
      <vt:lpstr> Malala Yousafzai’s speech at  the Nobel Peace Prize Award Ceremony December 10, 2014 </vt:lpstr>
      <vt:lpstr>Children working on children’s issues The story of the Japanese children</vt:lpstr>
      <vt:lpstr>How I am feeling now…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For all the children in the world to be in school… Choose what you think is important from A to I and put them into each diamond, with the most important at the very top. </vt:lpstr>
      <vt:lpstr>Let’s Propose a Policy</vt:lpstr>
    </vt:vector>
  </TitlesOfParts>
  <Company>Plan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Administrator</cp:lastModifiedBy>
  <cp:revision>115</cp:revision>
  <dcterms:created xsi:type="dcterms:W3CDTF">2013-04-09T01:11:42Z</dcterms:created>
  <dcterms:modified xsi:type="dcterms:W3CDTF">2015-03-12T02:20:35Z</dcterms:modified>
</cp:coreProperties>
</file>