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8" r:id="rId4"/>
    <p:sldId id="259" r:id="rId5"/>
    <p:sldId id="260" r:id="rId6"/>
    <p:sldId id="261" r:id="rId7"/>
    <p:sldId id="262" r:id="rId8"/>
    <p:sldId id="263" r:id="rId9"/>
    <p:sldId id="264" r:id="rId10"/>
    <p:sldId id="270" r:id="rId11"/>
    <p:sldId id="284" r:id="rId12"/>
    <p:sldId id="265" r:id="rId13"/>
    <p:sldId id="266" r:id="rId14"/>
    <p:sldId id="267" r:id="rId15"/>
    <p:sldId id="289" r:id="rId16"/>
    <p:sldId id="269" r:id="rId17"/>
    <p:sldId id="271" r:id="rId18"/>
    <p:sldId id="272" r:id="rId19"/>
    <p:sldId id="280" r:id="rId20"/>
    <p:sldId id="285" r:id="rId21"/>
    <p:sldId id="287" r:id="rId22"/>
    <p:sldId id="282" r:id="rId23"/>
    <p:sldId id="283" r:id="rId24"/>
    <p:sldId id="288" r:id="rId25"/>
    <p:sldId id="274" r:id="rId26"/>
    <p:sldId id="275" r:id="rId2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57635" autoAdjust="0"/>
  </p:normalViewPr>
  <p:slideViewPr>
    <p:cSldViewPr showGuides="1">
      <p:cViewPr varScale="1">
        <p:scale>
          <a:sx n="61" d="100"/>
          <a:sy n="61" d="100"/>
        </p:scale>
        <p:origin x="-141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Sheet1!$B$1</c:f>
              <c:strCache>
                <c:ptCount val="1"/>
                <c:pt idx="0">
                  <c:v>子ども・若者の識字率</c:v>
                </c:pt>
              </c:strCache>
            </c:strRef>
          </c:tx>
          <c:spPr>
            <a:solidFill>
              <a:srgbClr val="0070C0"/>
            </a:solidFill>
          </c:spPr>
          <c:invertIfNegative val="0"/>
          <c:cat>
            <c:strRef>
              <c:f>Sheet1!$A$2:$A$9</c:f>
              <c:strCache>
                <c:ptCount val="8"/>
                <c:pt idx="0">
                  <c:v>サハラ以南アフリカ</c:v>
                </c:pt>
                <c:pt idx="1">
                  <c:v>南・東南アジア</c:v>
                </c:pt>
                <c:pt idx="2">
                  <c:v>中東</c:v>
                </c:pt>
                <c:pt idx="3">
                  <c:v>中南米</c:v>
                </c:pt>
                <c:pt idx="4">
                  <c:v>東アジア</c:v>
                </c:pt>
                <c:pt idx="5">
                  <c:v>中央・東ヨーロッパ</c:v>
                </c:pt>
                <c:pt idx="6">
                  <c:v>中央アジア</c:v>
                </c:pt>
                <c:pt idx="7">
                  <c:v>世界全体</c:v>
                </c:pt>
              </c:strCache>
            </c:strRef>
          </c:cat>
          <c:val>
            <c:numRef>
              <c:f>Sheet1!$B$2:$B$9</c:f>
              <c:numCache>
                <c:formatCode>0%</c:formatCode>
                <c:ptCount val="8"/>
                <c:pt idx="0">
                  <c:v>0.69000000000000206</c:v>
                </c:pt>
                <c:pt idx="1">
                  <c:v>0.8</c:v>
                </c:pt>
                <c:pt idx="2">
                  <c:v>0.9</c:v>
                </c:pt>
                <c:pt idx="3">
                  <c:v>0.98</c:v>
                </c:pt>
                <c:pt idx="4">
                  <c:v>0.99</c:v>
                </c:pt>
                <c:pt idx="5">
                  <c:v>1</c:v>
                </c:pt>
                <c:pt idx="6">
                  <c:v>1</c:v>
                </c:pt>
                <c:pt idx="7">
                  <c:v>0.89000000000000135</c:v>
                </c:pt>
              </c:numCache>
            </c:numRef>
          </c:val>
        </c:ser>
        <c:ser>
          <c:idx val="1"/>
          <c:order val="1"/>
          <c:tx>
            <c:strRef>
              <c:f>Sheet1!$C$1</c:f>
              <c:strCache>
                <c:ptCount val="1"/>
                <c:pt idx="0">
                  <c:v>成人識字率</c:v>
                </c:pt>
              </c:strCache>
            </c:strRef>
          </c:tx>
          <c:spPr>
            <a:solidFill>
              <a:srgbClr val="FF0000"/>
            </a:solidFill>
          </c:spPr>
          <c:invertIfNegative val="0"/>
          <c:cat>
            <c:strRef>
              <c:f>Sheet1!$A$2:$A$9</c:f>
              <c:strCache>
                <c:ptCount val="8"/>
                <c:pt idx="0">
                  <c:v>サハラ以南アフリカ</c:v>
                </c:pt>
                <c:pt idx="1">
                  <c:v>南・東南アジア</c:v>
                </c:pt>
                <c:pt idx="2">
                  <c:v>中東</c:v>
                </c:pt>
                <c:pt idx="3">
                  <c:v>中南米</c:v>
                </c:pt>
                <c:pt idx="4">
                  <c:v>東アジア</c:v>
                </c:pt>
                <c:pt idx="5">
                  <c:v>中央・東ヨーロッパ</c:v>
                </c:pt>
                <c:pt idx="6">
                  <c:v>中央アジア</c:v>
                </c:pt>
                <c:pt idx="7">
                  <c:v>世界全体</c:v>
                </c:pt>
              </c:strCache>
            </c:strRef>
          </c:cat>
          <c:val>
            <c:numRef>
              <c:f>Sheet1!$C$2:$C$9</c:f>
              <c:numCache>
                <c:formatCode>0%</c:formatCode>
                <c:ptCount val="8"/>
                <c:pt idx="0">
                  <c:v>0.59000000000000064</c:v>
                </c:pt>
                <c:pt idx="1">
                  <c:v>0.63000000000000234</c:v>
                </c:pt>
                <c:pt idx="2">
                  <c:v>0.78</c:v>
                </c:pt>
                <c:pt idx="3">
                  <c:v>0.92</c:v>
                </c:pt>
                <c:pt idx="4">
                  <c:v>0.95000000000000062</c:v>
                </c:pt>
                <c:pt idx="5">
                  <c:v>0.99</c:v>
                </c:pt>
                <c:pt idx="6">
                  <c:v>1</c:v>
                </c:pt>
                <c:pt idx="7">
                  <c:v>0.84000000000000064</c:v>
                </c:pt>
              </c:numCache>
            </c:numRef>
          </c:val>
        </c:ser>
        <c:dLbls>
          <c:showLegendKey val="0"/>
          <c:showVal val="1"/>
          <c:showCatName val="0"/>
          <c:showSerName val="0"/>
          <c:showPercent val="0"/>
          <c:showBubbleSize val="0"/>
        </c:dLbls>
        <c:gapWidth val="75"/>
        <c:axId val="101932032"/>
        <c:axId val="101950208"/>
      </c:barChart>
      <c:catAx>
        <c:axId val="101932032"/>
        <c:scaling>
          <c:orientation val="minMax"/>
        </c:scaling>
        <c:delete val="0"/>
        <c:axPos val="l"/>
        <c:majorTickMark val="none"/>
        <c:minorTickMark val="none"/>
        <c:tickLblPos val="nextTo"/>
        <c:crossAx val="101950208"/>
        <c:crosses val="autoZero"/>
        <c:auto val="1"/>
        <c:lblAlgn val="ctr"/>
        <c:lblOffset val="100"/>
        <c:noMultiLvlLbl val="0"/>
      </c:catAx>
      <c:valAx>
        <c:axId val="101950208"/>
        <c:scaling>
          <c:orientation val="minMax"/>
          <c:max val="1"/>
        </c:scaling>
        <c:delete val="0"/>
        <c:axPos val="b"/>
        <c:numFmt formatCode="0%" sourceLinked="1"/>
        <c:majorTickMark val="none"/>
        <c:minorTickMark val="none"/>
        <c:tickLblPos val="nextTo"/>
        <c:crossAx val="101932032"/>
        <c:crosses val="autoZero"/>
        <c:crossBetween val="between"/>
      </c:valAx>
    </c:plotArea>
    <c:legend>
      <c:legendPos val="b"/>
      <c:layout>
        <c:manualLayout>
          <c:xMode val="edge"/>
          <c:yMode val="edge"/>
          <c:x val="0.59497981863104121"/>
          <c:y val="0.92019227596550435"/>
          <c:w val="0.37811676751273837"/>
          <c:h val="6.0760104986876978E-2"/>
        </c:manualLayout>
      </c:layout>
      <c:overlay val="0"/>
    </c:legend>
    <c:plotVisOnly val="1"/>
    <c:dispBlanksAs val="gap"/>
    <c:showDLblsOverMax val="0"/>
  </c:chart>
  <c:txPr>
    <a:bodyPr/>
    <a:lstStyle/>
    <a:p>
      <a:pPr>
        <a:defRPr sz="1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800"/>
            </a:pPr>
            <a:r>
              <a:rPr lang="ja-JP" altLang="en-US" sz="1800" dirty="0" smtClean="0"/>
              <a:t>教育分野の政府開発援助（</a:t>
            </a:r>
            <a:r>
              <a:rPr lang="en-US" altLang="ja-JP" sz="1800" dirty="0" smtClean="0"/>
              <a:t>ODA</a:t>
            </a:r>
            <a:r>
              <a:rPr lang="ja-JP" altLang="en-US" sz="1800" dirty="0" smtClean="0"/>
              <a:t>）の内訳</a:t>
            </a:r>
            <a:endParaRPr lang="ja-JP" sz="1800" dirty="0"/>
          </a:p>
        </c:rich>
      </c:tx>
      <c:overlay val="0"/>
    </c:title>
    <c:autoTitleDeleted val="0"/>
    <c:plotArea>
      <c:layout/>
      <c:barChart>
        <c:barDir val="bar"/>
        <c:grouping val="stacked"/>
        <c:varyColors val="0"/>
        <c:ser>
          <c:idx val="0"/>
          <c:order val="0"/>
          <c:tx>
            <c:strRef>
              <c:f>Sheet1!$B$1</c:f>
              <c:strCache>
                <c:ptCount val="1"/>
                <c:pt idx="0">
                  <c:v>基礎教育</c:v>
                </c:pt>
              </c:strCache>
            </c:strRef>
          </c:tx>
          <c:spPr>
            <a:solidFill>
              <a:srgbClr val="FF0000"/>
            </a:solidFill>
          </c:spPr>
          <c:invertIfNegative val="0"/>
          <c:dLbls>
            <c:dLbl>
              <c:idx val="1"/>
              <c:spPr/>
              <c:txPr>
                <a:bodyPr/>
                <a:lstStyle/>
                <a:p>
                  <a:pPr>
                    <a:defRPr sz="1400" b="1">
                      <a:solidFill>
                        <a:schemeClr val="accent3"/>
                      </a:solidFill>
                    </a:defRPr>
                  </a:pPr>
                  <a:endParaRPr lang="ja-JP"/>
                </a:p>
              </c:txPr>
              <c:showLegendKey val="0"/>
              <c:showVal val="1"/>
              <c:showCatName val="0"/>
              <c:showSerName val="1"/>
              <c:showPercent val="0"/>
              <c:showBubbleSize val="0"/>
            </c:dLbl>
            <c:txPr>
              <a:bodyPr/>
              <a:lstStyle/>
              <a:p>
                <a:pPr>
                  <a:defRPr sz="1400" b="1"/>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Sheet1!$B$2:$B$3</c:f>
              <c:numCache>
                <c:formatCode>0%</c:formatCode>
                <c:ptCount val="2"/>
                <c:pt idx="0">
                  <c:v>0.15000000000000024</c:v>
                </c:pt>
                <c:pt idx="1">
                  <c:v>0.27</c:v>
                </c:pt>
              </c:numCache>
            </c:numRef>
          </c:val>
        </c:ser>
        <c:ser>
          <c:idx val="1"/>
          <c:order val="1"/>
          <c:tx>
            <c:strRef>
              <c:f>Sheet1!$C$1</c:f>
              <c:strCache>
                <c:ptCount val="1"/>
                <c:pt idx="0">
                  <c:v>中等教育</c:v>
                </c:pt>
              </c:strCache>
            </c:strRef>
          </c:tx>
          <c:spPr>
            <a:solidFill>
              <a:schemeClr val="accent6"/>
            </a:solidFill>
          </c:spPr>
          <c:invertIfNegative val="0"/>
          <c:dLbls>
            <c:dLbl>
              <c:idx val="1"/>
              <c:showLegendKey val="0"/>
              <c:showVal val="1"/>
              <c:showCatName val="0"/>
              <c:showSerName val="1"/>
              <c:showPercent val="0"/>
              <c:showBubbleSize val="0"/>
            </c:dLbl>
            <c:txPr>
              <a:bodyPr/>
              <a:lstStyle/>
              <a:p>
                <a:pPr>
                  <a:defRPr sz="1400" b="1">
                    <a:solidFill>
                      <a:schemeClr val="accent3"/>
                    </a:solidFill>
                  </a:defRPr>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Sheet1!$C$2:$C$3</c:f>
              <c:numCache>
                <c:formatCode>0%</c:formatCode>
                <c:ptCount val="2"/>
                <c:pt idx="0">
                  <c:v>7.0000000000000021E-2</c:v>
                </c:pt>
                <c:pt idx="1">
                  <c:v>0.12000000000000002</c:v>
                </c:pt>
              </c:numCache>
            </c:numRef>
          </c:val>
        </c:ser>
        <c:ser>
          <c:idx val="2"/>
          <c:order val="2"/>
          <c:tx>
            <c:strRef>
              <c:f>Sheet1!$D$1</c:f>
              <c:strCache>
                <c:ptCount val="1"/>
                <c:pt idx="0">
                  <c:v>高等教育</c:v>
                </c:pt>
              </c:strCache>
            </c:strRef>
          </c:tx>
          <c:invertIfNegative val="0"/>
          <c:dLbls>
            <c:dLbl>
              <c:idx val="1"/>
              <c:showLegendKey val="0"/>
              <c:showVal val="1"/>
              <c:showCatName val="0"/>
              <c:showSerName val="1"/>
              <c:showPercent val="0"/>
              <c:showBubbleSize val="0"/>
            </c:dLbl>
            <c:txPr>
              <a:bodyPr/>
              <a:lstStyle/>
              <a:p>
                <a:pPr>
                  <a:defRPr sz="1400" b="1"/>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Sheet1!$D$2:$D$3</c:f>
              <c:numCache>
                <c:formatCode>0%</c:formatCode>
                <c:ptCount val="2"/>
                <c:pt idx="0">
                  <c:v>0.39000000000000057</c:v>
                </c:pt>
                <c:pt idx="1">
                  <c:v>0.34</c:v>
                </c:pt>
              </c:numCache>
            </c:numRef>
          </c:val>
        </c:ser>
        <c:ser>
          <c:idx val="3"/>
          <c:order val="3"/>
          <c:tx>
            <c:strRef>
              <c:f>Sheet1!$E$1</c:f>
              <c:strCache>
                <c:ptCount val="1"/>
                <c:pt idx="0">
                  <c:v>指定なし</c:v>
                </c:pt>
              </c:strCache>
            </c:strRef>
          </c:tx>
          <c:invertIfNegative val="0"/>
          <c:dLbls>
            <c:dLbl>
              <c:idx val="1"/>
              <c:showLegendKey val="0"/>
              <c:showVal val="1"/>
              <c:showCatName val="0"/>
              <c:showSerName val="1"/>
              <c:showPercent val="0"/>
              <c:showBubbleSize val="0"/>
            </c:dLbl>
            <c:txPr>
              <a:bodyPr/>
              <a:lstStyle/>
              <a:p>
                <a:pPr>
                  <a:defRPr sz="1400" b="1">
                    <a:solidFill>
                      <a:schemeClr val="accent3"/>
                    </a:solidFill>
                  </a:defRPr>
                </a:pPr>
                <a:endParaRPr lang="ja-JP"/>
              </a:p>
            </c:txPr>
            <c:showLegendKey val="0"/>
            <c:showVal val="0"/>
            <c:showCatName val="0"/>
            <c:showSerName val="0"/>
            <c:showPercent val="0"/>
            <c:showBubbleSize val="0"/>
          </c:dLbls>
          <c:cat>
            <c:strRef>
              <c:f>Sheet1!$A$2:$A$3</c:f>
              <c:strCache>
                <c:ptCount val="2"/>
                <c:pt idx="0">
                  <c:v>日本</c:v>
                </c:pt>
                <c:pt idx="1">
                  <c:v>G7平均</c:v>
                </c:pt>
              </c:strCache>
            </c:strRef>
          </c:cat>
          <c:val>
            <c:numRef>
              <c:f>Sheet1!$E$2:$E$3</c:f>
              <c:numCache>
                <c:formatCode>0%</c:formatCode>
                <c:ptCount val="2"/>
                <c:pt idx="0">
                  <c:v>0.39000000000000057</c:v>
                </c:pt>
                <c:pt idx="1">
                  <c:v>0.27</c:v>
                </c:pt>
              </c:numCache>
            </c:numRef>
          </c:val>
        </c:ser>
        <c:dLbls>
          <c:showLegendKey val="0"/>
          <c:showVal val="0"/>
          <c:showCatName val="0"/>
          <c:showSerName val="0"/>
          <c:showPercent val="0"/>
          <c:showBubbleSize val="0"/>
        </c:dLbls>
        <c:gapWidth val="55"/>
        <c:overlap val="100"/>
        <c:axId val="156159360"/>
        <c:axId val="156198016"/>
      </c:barChart>
      <c:catAx>
        <c:axId val="156159360"/>
        <c:scaling>
          <c:orientation val="minMax"/>
        </c:scaling>
        <c:delete val="0"/>
        <c:axPos val="l"/>
        <c:majorTickMark val="none"/>
        <c:minorTickMark val="none"/>
        <c:tickLblPos val="nextTo"/>
        <c:txPr>
          <a:bodyPr/>
          <a:lstStyle/>
          <a:p>
            <a:pPr>
              <a:defRPr sz="1400" b="1"/>
            </a:pPr>
            <a:endParaRPr lang="ja-JP"/>
          </a:p>
        </c:txPr>
        <c:crossAx val="156198016"/>
        <c:crosses val="autoZero"/>
        <c:auto val="1"/>
        <c:lblAlgn val="ctr"/>
        <c:lblOffset val="100"/>
        <c:noMultiLvlLbl val="0"/>
      </c:catAx>
      <c:valAx>
        <c:axId val="156198016"/>
        <c:scaling>
          <c:orientation val="minMax"/>
          <c:max val="1"/>
        </c:scaling>
        <c:delete val="0"/>
        <c:axPos val="b"/>
        <c:majorGridlines/>
        <c:numFmt formatCode="0%" sourceLinked="1"/>
        <c:majorTickMark val="none"/>
        <c:minorTickMark val="none"/>
        <c:tickLblPos val="nextTo"/>
        <c:txPr>
          <a:bodyPr/>
          <a:lstStyle/>
          <a:p>
            <a:pPr>
              <a:defRPr sz="1400"/>
            </a:pPr>
            <a:endParaRPr lang="ja-JP"/>
          </a:p>
        </c:txPr>
        <c:crossAx val="15615936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invertIfNegative val="0"/>
          <c:dLbls>
            <c:dLbl>
              <c:idx val="0"/>
              <c:tx>
                <c:rich>
                  <a:bodyPr/>
                  <a:lstStyle/>
                  <a:p>
                    <a:r>
                      <a:rPr lang="en-US" altLang="en-US"/>
                      <a:t>132</a:t>
                    </a:r>
                    <a:r>
                      <a:rPr lang="ja-JP" altLang="en-US"/>
                      <a:t>億円</a:t>
                    </a:r>
                    <a:endParaRPr lang="en-US" altLang="en-US"/>
                  </a:p>
                </c:rich>
              </c:tx>
              <c:showLegendKey val="0"/>
              <c:showVal val="1"/>
              <c:showCatName val="0"/>
              <c:showSerName val="0"/>
              <c:showPercent val="0"/>
              <c:showBubbleSize val="0"/>
            </c:dLbl>
            <c:dLbl>
              <c:idx val="1"/>
              <c:tx>
                <c:rich>
                  <a:bodyPr/>
                  <a:lstStyle/>
                  <a:p>
                    <a:r>
                      <a:rPr lang="en-US"/>
                      <a:t>85</a:t>
                    </a:r>
                    <a:r>
                      <a:rPr lang="ja-JP"/>
                      <a:t>億円</a:t>
                    </a:r>
                    <a:endParaRPr lang="en-US"/>
                  </a:p>
                </c:rich>
              </c:tx>
              <c:showLegendKey val="0"/>
              <c:showVal val="1"/>
              <c:showCatName val="0"/>
              <c:showSerName val="0"/>
              <c:showPercent val="0"/>
              <c:showBubbleSize val="0"/>
            </c:dLbl>
            <c:dLbl>
              <c:idx val="2"/>
              <c:tx>
                <c:rich>
                  <a:bodyPr/>
                  <a:lstStyle/>
                  <a:p>
                    <a:r>
                      <a:rPr lang="en-US" altLang="en-US"/>
                      <a:t>59</a:t>
                    </a:r>
                    <a:r>
                      <a:rPr lang="ja-JP" altLang="en-US"/>
                      <a:t>億円</a:t>
                    </a:r>
                    <a:endParaRPr lang="en-US" altLang="en-US"/>
                  </a:p>
                </c:rich>
              </c:tx>
              <c:showLegendKey val="0"/>
              <c:showVal val="1"/>
              <c:showCatName val="0"/>
              <c:showSerName val="0"/>
              <c:showPercent val="0"/>
              <c:showBubbleSize val="0"/>
            </c:dLbl>
            <c:dLbl>
              <c:idx val="3"/>
              <c:tx>
                <c:rich>
                  <a:bodyPr/>
                  <a:lstStyle/>
                  <a:p>
                    <a:r>
                      <a:rPr lang="en-US" altLang="en-US"/>
                      <a:t>56</a:t>
                    </a:r>
                    <a:r>
                      <a:rPr lang="ja-JP" altLang="en-US"/>
                      <a:t>億円</a:t>
                    </a:r>
                    <a:endParaRPr lang="en-US" altLang="en-US"/>
                  </a:p>
                </c:rich>
              </c:tx>
              <c:showLegendKey val="0"/>
              <c:showVal val="1"/>
              <c:showCatName val="0"/>
              <c:showSerName val="0"/>
              <c:showPercent val="0"/>
              <c:showBubbleSize val="0"/>
            </c:dLbl>
            <c:dLbl>
              <c:idx val="4"/>
              <c:tx>
                <c:rich>
                  <a:bodyPr/>
                  <a:lstStyle/>
                  <a:p>
                    <a:r>
                      <a:rPr lang="en-US" altLang="en-US"/>
                      <a:t>53</a:t>
                    </a:r>
                    <a:r>
                      <a:rPr lang="ja-JP" altLang="ja-JP" sz="900" b="0" i="0" u="none" strike="noStrike" baseline="0"/>
                      <a:t>億円</a:t>
                    </a:r>
                    <a:endParaRPr lang="en-US" altLang="en-US"/>
                  </a:p>
                </c:rich>
              </c:tx>
              <c:showLegendKey val="0"/>
              <c:showVal val="1"/>
              <c:showCatName val="0"/>
              <c:showSerName val="0"/>
              <c:showPercent val="0"/>
              <c:showBubbleSize val="0"/>
            </c:dLbl>
            <c:dLbl>
              <c:idx val="5"/>
              <c:tx>
                <c:rich>
                  <a:bodyPr/>
                  <a:lstStyle/>
                  <a:p>
                    <a:r>
                      <a:rPr lang="en-US" altLang="en-US"/>
                      <a:t>32</a:t>
                    </a:r>
                    <a:r>
                      <a:rPr lang="ja-JP" altLang="ja-JP" sz="900" b="0" i="0" u="none" strike="noStrike" baseline="0"/>
                      <a:t>億円</a:t>
                    </a:r>
                    <a:endParaRPr lang="en-US" altLang="en-US"/>
                  </a:p>
                </c:rich>
              </c:tx>
              <c:showLegendKey val="0"/>
              <c:showVal val="1"/>
              <c:showCatName val="0"/>
              <c:showSerName val="0"/>
              <c:showPercent val="0"/>
              <c:showBubbleSize val="0"/>
            </c:dLbl>
            <c:dLbl>
              <c:idx val="6"/>
              <c:tx>
                <c:rich>
                  <a:bodyPr/>
                  <a:lstStyle/>
                  <a:p>
                    <a:r>
                      <a:rPr lang="en-US" altLang="en-US"/>
                      <a:t>12</a:t>
                    </a:r>
                    <a:r>
                      <a:rPr lang="ja-JP" altLang="ja-JP" sz="900" b="0" i="0" u="none" strike="noStrike" baseline="0"/>
                      <a:t>億円</a:t>
                    </a:r>
                    <a:endParaRPr lang="en-US" altLang="en-US"/>
                  </a:p>
                </c:rich>
              </c:tx>
              <c:showLegendKey val="0"/>
              <c:showVal val="1"/>
              <c:showCatName val="0"/>
              <c:showSerName val="0"/>
              <c:showPercent val="0"/>
              <c:showBubbleSize val="0"/>
            </c:dLbl>
            <c:dLbl>
              <c:idx val="7"/>
              <c:tx>
                <c:rich>
                  <a:bodyPr/>
                  <a:lstStyle/>
                  <a:p>
                    <a:r>
                      <a:rPr lang="en-US" altLang="en-US"/>
                      <a:t>9</a:t>
                    </a:r>
                    <a:r>
                      <a:rPr lang="ja-JP" altLang="ja-JP" sz="900" b="0" i="0" u="none" strike="noStrike" baseline="0"/>
                      <a:t>億円</a:t>
                    </a:r>
                    <a:endParaRPr lang="en-US" altLang="en-US"/>
                  </a:p>
                </c:rich>
              </c:tx>
              <c:showLegendKey val="0"/>
              <c:showVal val="1"/>
              <c:showCatName val="0"/>
              <c:showSerName val="0"/>
              <c:showPercent val="0"/>
              <c:showBubbleSize val="0"/>
            </c:dLbl>
            <c:dLbl>
              <c:idx val="8"/>
              <c:tx>
                <c:rich>
                  <a:bodyPr/>
                  <a:lstStyle/>
                  <a:p>
                    <a:r>
                      <a:rPr lang="en-US" altLang="en-US"/>
                      <a:t>8</a:t>
                    </a:r>
                    <a:r>
                      <a:rPr lang="ja-JP" altLang="ja-JP" sz="900" b="0" i="0" u="none" strike="noStrike" baseline="0"/>
                      <a:t>億円</a:t>
                    </a:r>
                    <a:endParaRPr lang="en-US" altLang="en-US"/>
                  </a:p>
                </c:rich>
              </c:tx>
              <c:showLegendKey val="0"/>
              <c:showVal val="1"/>
              <c:showCatName val="0"/>
              <c:showSerName val="0"/>
              <c:showPercent val="0"/>
              <c:showBubbleSize val="0"/>
            </c:dLbl>
            <c:dLbl>
              <c:idx val="9"/>
              <c:tx>
                <c:rich>
                  <a:bodyPr/>
                  <a:lstStyle/>
                  <a:p>
                    <a:r>
                      <a:rPr lang="en-US" altLang="en-US"/>
                      <a:t>5</a:t>
                    </a:r>
                    <a:r>
                      <a:rPr lang="ja-JP" altLang="ja-JP" sz="900" b="0" i="0" u="none" strike="noStrike" baseline="0"/>
                      <a:t>億円</a:t>
                    </a:r>
                    <a:endParaRPr lang="en-US" altLang="en-US"/>
                  </a:p>
                </c:rich>
              </c:tx>
              <c:showLegendKey val="0"/>
              <c:showVal val="1"/>
              <c:showCatName val="0"/>
              <c:showSerName val="0"/>
              <c:showPercent val="0"/>
              <c:showBubbleSize val="0"/>
            </c:dLbl>
            <c:dLbl>
              <c:idx val="10"/>
              <c:tx>
                <c:rich>
                  <a:bodyPr/>
                  <a:lstStyle/>
                  <a:p>
                    <a:r>
                      <a:rPr lang="en-US" altLang="en-US"/>
                      <a:t>5</a:t>
                    </a:r>
                    <a:r>
                      <a:rPr lang="ja-JP" altLang="ja-JP" sz="900" b="0" i="0" u="none" strike="noStrike" baseline="0"/>
                      <a:t>億円</a:t>
                    </a:r>
                    <a:endParaRPr lang="en-US" altLang="en-US"/>
                  </a:p>
                </c:rich>
              </c:tx>
              <c:showLegendKey val="0"/>
              <c:showVal val="1"/>
              <c:showCatName val="0"/>
              <c:showSerName val="0"/>
              <c:showPercent val="0"/>
              <c:showBubbleSize val="0"/>
            </c:dLbl>
            <c:dLbl>
              <c:idx val="11"/>
              <c:tx>
                <c:rich>
                  <a:bodyPr/>
                  <a:lstStyle/>
                  <a:p>
                    <a:pPr>
                      <a:defRPr b="1">
                        <a:solidFill>
                          <a:srgbClr val="FF0000"/>
                        </a:solidFill>
                      </a:defRPr>
                    </a:pPr>
                    <a:r>
                      <a:rPr lang="en-US" b="1">
                        <a:solidFill>
                          <a:srgbClr val="FF0000"/>
                        </a:solidFill>
                      </a:rPr>
                      <a:t>3</a:t>
                    </a:r>
                    <a:r>
                      <a:rPr lang="ja-JP" b="1">
                        <a:solidFill>
                          <a:srgbClr val="FF0000"/>
                        </a:solidFill>
                      </a:rPr>
                      <a:t>億円</a:t>
                    </a:r>
                    <a:endParaRPr lang="en-US" b="1">
                      <a:solidFill>
                        <a:srgbClr val="FF0000"/>
                      </a:solidFill>
                    </a:endParaRPr>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Sheet1!$A$26:$A$37</c:f>
              <c:strCache>
                <c:ptCount val="12"/>
                <c:pt idx="0">
                  <c:v>英国</c:v>
                </c:pt>
                <c:pt idx="1">
                  <c:v>デンマーク</c:v>
                </c:pt>
                <c:pt idx="2">
                  <c:v>米国</c:v>
                </c:pt>
                <c:pt idx="3">
                  <c:v>ノルウェー</c:v>
                </c:pt>
                <c:pt idx="4">
                  <c:v>スウェーデン</c:v>
                </c:pt>
                <c:pt idx="5">
                  <c:v>オーストラリア</c:v>
                </c:pt>
                <c:pt idx="6">
                  <c:v>ベルギー</c:v>
                </c:pt>
                <c:pt idx="7">
                  <c:v>ドイツ</c:v>
                </c:pt>
                <c:pt idx="8">
                  <c:v>スイス</c:v>
                </c:pt>
                <c:pt idx="9">
                  <c:v>アイルランド</c:v>
                </c:pt>
                <c:pt idx="10">
                  <c:v>フィンランド</c:v>
                </c:pt>
                <c:pt idx="11">
                  <c:v>日本</c:v>
                </c:pt>
              </c:strCache>
            </c:strRef>
          </c:cat>
          <c:val>
            <c:numRef>
              <c:f>Sheet1!$B$26:$B$37</c:f>
              <c:numCache>
                <c:formatCode>0</c:formatCode>
                <c:ptCount val="12"/>
                <c:pt idx="0">
                  <c:v>132</c:v>
                </c:pt>
                <c:pt idx="1">
                  <c:v>85.410000000000025</c:v>
                </c:pt>
                <c:pt idx="2">
                  <c:v>58.5</c:v>
                </c:pt>
                <c:pt idx="3">
                  <c:v>56.297800000000009</c:v>
                </c:pt>
                <c:pt idx="4">
                  <c:v>52.65</c:v>
                </c:pt>
                <c:pt idx="5">
                  <c:v>32.200000000000003</c:v>
                </c:pt>
                <c:pt idx="6">
                  <c:v>11.97</c:v>
                </c:pt>
                <c:pt idx="7">
                  <c:v>9.31</c:v>
                </c:pt>
                <c:pt idx="8">
                  <c:v>8.4240000000000013</c:v>
                </c:pt>
                <c:pt idx="9">
                  <c:v>5.3199999999999985</c:v>
                </c:pt>
                <c:pt idx="10">
                  <c:v>5.3199999999999985</c:v>
                </c:pt>
                <c:pt idx="11">
                  <c:v>2.8547999999999987</c:v>
                </c:pt>
              </c:numCache>
            </c:numRef>
          </c:val>
        </c:ser>
        <c:dLbls>
          <c:showLegendKey val="0"/>
          <c:showVal val="1"/>
          <c:showCatName val="0"/>
          <c:showSerName val="0"/>
          <c:showPercent val="0"/>
          <c:showBubbleSize val="0"/>
        </c:dLbls>
        <c:gapWidth val="150"/>
        <c:overlap val="-25"/>
        <c:axId val="118851456"/>
        <c:axId val="118852992"/>
      </c:barChart>
      <c:catAx>
        <c:axId val="118851456"/>
        <c:scaling>
          <c:orientation val="minMax"/>
        </c:scaling>
        <c:delete val="0"/>
        <c:axPos val="b"/>
        <c:majorTickMark val="none"/>
        <c:minorTickMark val="none"/>
        <c:tickLblPos val="nextTo"/>
        <c:txPr>
          <a:bodyPr rot="0" vert="eaVert"/>
          <a:lstStyle/>
          <a:p>
            <a:pPr>
              <a:defRPr/>
            </a:pPr>
            <a:endParaRPr lang="ja-JP"/>
          </a:p>
        </c:txPr>
        <c:crossAx val="118852992"/>
        <c:crosses val="autoZero"/>
        <c:auto val="1"/>
        <c:lblAlgn val="ctr"/>
        <c:lblOffset val="100"/>
        <c:noMultiLvlLbl val="0"/>
      </c:catAx>
      <c:valAx>
        <c:axId val="118852992"/>
        <c:scaling>
          <c:orientation val="minMax"/>
        </c:scaling>
        <c:delete val="1"/>
        <c:axPos val="l"/>
        <c:numFmt formatCode="0" sourceLinked="1"/>
        <c:majorTickMark val="out"/>
        <c:minorTickMark val="none"/>
        <c:tickLblPos val="none"/>
        <c:crossAx val="118851456"/>
        <c:crosses val="autoZero"/>
        <c:crossBetween val="between"/>
      </c:valAx>
    </c:plotArea>
    <c:plotVisOnly val="1"/>
    <c:dispBlanksAs val="gap"/>
    <c:showDLblsOverMax val="0"/>
  </c:chart>
  <c:txPr>
    <a:bodyPr/>
    <a:lstStyle/>
    <a:p>
      <a:pPr>
        <a:defRPr sz="1400">
          <a:latin typeface="+mn-lt"/>
          <a:ea typeface="+mn-ea"/>
        </a:defRPr>
      </a:pPr>
      <a:endParaRPr lang="ja-JP"/>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0.13008</cdr:x>
      <cdr:y>0.14083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90476" cy="28571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8600" indent="-228600" eaLnBrk="1" hangingPunct="1">
              <a:buAutoNum type="arabicPeriod"/>
            </a:pPr>
            <a:r>
              <a:rPr lang="ja-JP" altLang="en-US" dirty="0" smtClean="0"/>
              <a:t>世界の教育の現状について知り、教育の大切さについて考えること。</a:t>
            </a:r>
            <a:endParaRPr lang="en-US" altLang="ja-JP" dirty="0" smtClean="0"/>
          </a:p>
          <a:p>
            <a:pPr marL="228600" indent="-228600"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AutoNum type="arabicPeriod"/>
            </a:pPr>
            <a:r>
              <a:rPr lang="ja-JP" altLang="en-US" dirty="0" smtClean="0"/>
              <a:t>日本の教育援助の現状を知ること。</a:t>
            </a:r>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11</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smtClean="0"/>
              <a:t>◆解説：識字とは？</a:t>
            </a:r>
          </a:p>
          <a:p>
            <a:pPr eaLnBrk="1" hangingPunct="1">
              <a:lnSpc>
                <a:spcPct val="80000"/>
              </a:lnSpc>
            </a:pPr>
            <a:r>
              <a:rPr lang="ja-JP" altLang="en-US" sz="1000" dirty="0" smtClean="0"/>
              <a:t>「識字」とは、日常生活で必要な「読み・書き・計算」ができる能力のことです。</a:t>
            </a:r>
            <a:endParaRPr lang="en-US" altLang="ja-JP" sz="1000" dirty="0" smtClean="0"/>
          </a:p>
          <a:p>
            <a:pPr eaLnBrk="1" hangingPunct="1">
              <a:lnSpc>
                <a:spcPct val="80000"/>
              </a:lnSpc>
            </a:pPr>
            <a:r>
              <a:rPr lang="ja-JP" altLang="en-US" sz="1000" dirty="0" smtClean="0"/>
              <a:t>現在、</a:t>
            </a:r>
            <a:r>
              <a:rPr lang="ja-JP" altLang="en-US" sz="1000" u="sng" dirty="0" smtClean="0"/>
              <a:t>成人のおよそ</a:t>
            </a:r>
            <a:r>
              <a:rPr lang="en-US" altLang="ja-JP" sz="1000" u="sng" dirty="0" smtClean="0"/>
              <a:t>6</a:t>
            </a:r>
            <a:r>
              <a:rPr lang="ja-JP" altLang="en-US" sz="1000" u="sng" dirty="0" smtClean="0"/>
              <a:t>人に</a:t>
            </a:r>
            <a:r>
              <a:rPr lang="en-US" altLang="ja-JP" sz="1000" u="sng" dirty="0" smtClean="0"/>
              <a:t>1 </a:t>
            </a:r>
            <a:r>
              <a:rPr lang="ja-JP" altLang="en-US" sz="1000" u="sng" dirty="0" smtClean="0"/>
              <a:t>人にあたる</a:t>
            </a:r>
            <a:r>
              <a:rPr lang="en-US" altLang="ja-JP" sz="1000" u="sng" dirty="0" smtClean="0"/>
              <a:t>7 </a:t>
            </a:r>
            <a:r>
              <a:rPr lang="ja-JP" altLang="en-US" sz="1000" u="sng" dirty="0" smtClean="0"/>
              <a:t>億</a:t>
            </a:r>
            <a:r>
              <a:rPr lang="en-US" altLang="ja-JP" sz="1000" u="sng" dirty="0" smtClean="0"/>
              <a:t>8,100 </a:t>
            </a:r>
            <a:r>
              <a:rPr lang="ja-JP" altLang="en-US" sz="1000" u="sng" dirty="0" smtClean="0"/>
              <a:t>万人の人々は読み書きができません</a:t>
            </a:r>
            <a:r>
              <a:rPr lang="ja-JP" altLang="en-US" sz="1000" dirty="0" smtClean="0"/>
              <a:t>。</a:t>
            </a:r>
            <a:r>
              <a:rPr lang="en-US" altLang="ja-JP" sz="1000" dirty="0" smtClean="0"/>
              <a:t>1990</a:t>
            </a:r>
            <a:r>
              <a:rPr lang="ja-JP" altLang="en-US" sz="1000" dirty="0" smtClean="0"/>
              <a:t>年からは</a:t>
            </a:r>
            <a:r>
              <a:rPr lang="en-US" altLang="ja-JP" sz="1000" dirty="0" smtClean="0"/>
              <a:t>12</a:t>
            </a:r>
            <a:r>
              <a:rPr lang="ja-JP" altLang="en-US" sz="1000" dirty="0" smtClean="0"/>
              <a:t>％減少しましたが、</a:t>
            </a:r>
            <a:r>
              <a:rPr lang="en-US" altLang="ja-JP" sz="1000" dirty="0" smtClean="0"/>
              <a:t>2000</a:t>
            </a:r>
            <a:r>
              <a:rPr lang="ja-JP" altLang="en-US" sz="1000" dirty="0" smtClean="0"/>
              <a:t>年からはわずか</a:t>
            </a:r>
            <a:r>
              <a:rPr lang="en-US" altLang="ja-JP" sz="1000" dirty="0" smtClean="0"/>
              <a:t>1</a:t>
            </a:r>
            <a:r>
              <a:rPr lang="ja-JP" altLang="en-US" sz="1000" dirty="0" smtClean="0"/>
              <a:t>％の減少にとどまっています。特に、サハラ以南アフリカ地域の成人識字率は</a:t>
            </a:r>
            <a:r>
              <a:rPr lang="en-US" altLang="ja-JP" sz="1000" dirty="0" smtClean="0"/>
              <a:t>59</a:t>
            </a:r>
            <a:r>
              <a:rPr lang="ja-JP" altLang="en-US" sz="1000" dirty="0" smtClean="0"/>
              <a:t>％（つまり</a:t>
            </a:r>
            <a:r>
              <a:rPr lang="en-US" altLang="ja-JP" sz="1000" dirty="0" smtClean="0"/>
              <a:t>41</a:t>
            </a:r>
            <a:r>
              <a:rPr lang="ja-JP" altLang="en-US" sz="1000" dirty="0" smtClean="0"/>
              <a:t>％の人は非識字）と低い水準となっています。また、</a:t>
            </a:r>
            <a:r>
              <a:rPr lang="ja-JP" altLang="en-US" sz="1000" u="sng" dirty="0" smtClean="0"/>
              <a:t>世界の成人非識字者のおよそ</a:t>
            </a:r>
            <a:r>
              <a:rPr lang="en-US" altLang="ja-JP" sz="1000" u="sng" dirty="0" smtClean="0"/>
              <a:t>6</a:t>
            </a:r>
            <a:r>
              <a:rPr lang="ja-JP" altLang="en-US" sz="1000" u="sng" dirty="0" smtClean="0"/>
              <a:t>割は女性です。</a:t>
            </a:r>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a:t>
            </a:r>
            <a:r>
              <a:rPr lang="ja-JP" altLang="en-US" sz="1000" u="sng" dirty="0" smtClean="0"/>
              <a:t>識字率は基礎教育の浸透状況を測る指針として、広く使われています</a:t>
            </a:r>
            <a:r>
              <a:rPr lang="ja-JP" altLang="en-US" sz="1000" dirty="0" smtClean="0"/>
              <a:t>。　</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12</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2-</a:t>
            </a:r>
            <a:r>
              <a:rPr lang="ja-JP" altLang="en-US" u="sng" dirty="0" smtClean="0">
                <a:solidFill>
                  <a:schemeClr val="bg2"/>
                </a:solidFill>
              </a:rPr>
              <a:t>Ｂ</a:t>
            </a:r>
          </a:p>
          <a:p>
            <a:pPr eaLnBrk="1" hangingPunct="1"/>
            <a:r>
              <a:rPr lang="ja-JP" altLang="en-US" dirty="0" smtClean="0"/>
              <a:t>（答え：</a:t>
            </a:r>
            <a:r>
              <a:rPr lang="en-US" altLang="ja-JP" dirty="0" smtClean="0"/>
              <a:t>C</a:t>
            </a:r>
            <a:r>
              <a:rPr lang="ja-JP" altLang="en-US" dirty="0" err="1" smtClean="0"/>
              <a:t>．</a:t>
            </a:r>
            <a:r>
              <a:rPr lang="ja-JP" altLang="en-US" dirty="0" smtClean="0"/>
              <a:t>約</a:t>
            </a:r>
            <a:r>
              <a:rPr lang="en-US" altLang="ja-JP" dirty="0" smtClean="0"/>
              <a:t>5</a:t>
            </a:r>
            <a:r>
              <a:rPr lang="ja-JP" altLang="en-US" dirty="0" smtClean="0"/>
              <a:t>兆円）</a:t>
            </a:r>
          </a:p>
          <a:p>
            <a:pPr eaLnBrk="1" hangingPunct="1"/>
            <a:endParaRPr lang="ja-JP" altLang="en-US" dirty="0" smtClean="0"/>
          </a:p>
          <a:p>
            <a:pPr eaLnBrk="1" hangingPunct="1"/>
            <a:r>
              <a:rPr lang="ja-JP" altLang="en-US" dirty="0" smtClean="0"/>
              <a:t>■導入</a:t>
            </a:r>
          </a:p>
          <a:p>
            <a:pPr eaLnBrk="1" hangingPunct="1"/>
            <a:r>
              <a:rPr lang="ja-JP" altLang="en-US" dirty="0" smtClean="0"/>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13</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解説：教育のための資金について</a:t>
            </a:r>
          </a:p>
          <a:p>
            <a:r>
              <a:rPr kumimoji="1" lang="ja-JP" altLang="ja-JP" sz="1200" u="none" kern="1200" dirty="0" smtClean="0">
                <a:solidFill>
                  <a:schemeClr val="tx1"/>
                </a:solidFill>
                <a:latin typeface="Arial" charset="0"/>
                <a:ea typeface="ＭＳ Ｐ明朝" pitchFamily="18" charset="-128"/>
                <a:cs typeface="+mn-cs"/>
              </a:rPr>
              <a:t>すべての子どもが学校に行き、すべての大人が読み書きができるようになるためには、年間</a:t>
            </a:r>
            <a:r>
              <a:rPr kumimoji="1" lang="en-US" altLang="ja-JP" sz="1200" u="none" kern="1200" dirty="0" smtClean="0">
                <a:solidFill>
                  <a:schemeClr val="tx1"/>
                </a:solidFill>
                <a:latin typeface="Arial" charset="0"/>
                <a:ea typeface="ＭＳ Ｐ明朝" pitchFamily="18" charset="-128"/>
                <a:cs typeface="+mn-cs"/>
              </a:rPr>
              <a:t>5</a:t>
            </a:r>
            <a:r>
              <a:rPr kumimoji="1" lang="ja-JP" altLang="ja-JP" sz="1200" u="none" kern="1200" dirty="0" smtClean="0">
                <a:solidFill>
                  <a:schemeClr val="tx1"/>
                </a:solidFill>
                <a:latin typeface="Arial" charset="0"/>
                <a:ea typeface="ＭＳ Ｐ明朝" pitchFamily="18" charset="-128"/>
                <a:cs typeface="+mn-cs"/>
              </a:rPr>
              <a:t>兆</a:t>
            </a:r>
            <a:r>
              <a:rPr kumimoji="1" lang="en-US" altLang="ja-JP" sz="1200" u="none" kern="1200" dirty="0" smtClean="0">
                <a:solidFill>
                  <a:schemeClr val="tx1"/>
                </a:solidFill>
                <a:latin typeface="Arial" charset="0"/>
                <a:ea typeface="ＭＳ Ｐ明朝" pitchFamily="18" charset="-128"/>
                <a:cs typeface="+mn-cs"/>
              </a:rPr>
              <a:t>3,000</a:t>
            </a:r>
            <a:r>
              <a:rPr kumimoji="1" lang="ja-JP" altLang="ja-JP" sz="1200" u="none" kern="1200" dirty="0" smtClean="0">
                <a:solidFill>
                  <a:schemeClr val="tx1"/>
                </a:solidFill>
                <a:latin typeface="Arial" charset="0"/>
                <a:ea typeface="ＭＳ Ｐ明朝" pitchFamily="18" charset="-128"/>
                <a:cs typeface="+mn-cs"/>
              </a:rPr>
              <a:t>億円が必要です。このうち、</a:t>
            </a:r>
            <a:r>
              <a:rPr kumimoji="1" lang="en-US" altLang="ja-JP" sz="1200" u="none" kern="1200" dirty="0" smtClean="0">
                <a:solidFill>
                  <a:schemeClr val="tx1"/>
                </a:solidFill>
                <a:latin typeface="Arial" charset="0"/>
                <a:ea typeface="ＭＳ Ｐ明朝" pitchFamily="18" charset="-128"/>
                <a:cs typeface="+mn-cs"/>
              </a:rPr>
              <a:t>4</a:t>
            </a:r>
            <a:r>
              <a:rPr kumimoji="1" lang="ja-JP" altLang="ja-JP" sz="1200" u="none" kern="1200" dirty="0" smtClean="0">
                <a:solidFill>
                  <a:schemeClr val="tx1"/>
                </a:solidFill>
                <a:latin typeface="Arial" charset="0"/>
                <a:ea typeface="ＭＳ Ｐ明朝" pitchFamily="18" charset="-128"/>
                <a:cs typeface="+mn-cs"/>
              </a:rPr>
              <a:t>兆円は途上国政府が教育予算を増して負担することができますが、</a:t>
            </a:r>
            <a:r>
              <a:rPr kumimoji="1" lang="en-US" altLang="ja-JP" sz="1200" u="none" kern="1200" dirty="0" smtClean="0">
                <a:solidFill>
                  <a:schemeClr val="tx1"/>
                </a:solidFill>
                <a:latin typeface="Arial" charset="0"/>
                <a:ea typeface="ＭＳ Ｐ明朝" pitchFamily="18" charset="-128"/>
                <a:cs typeface="+mn-cs"/>
              </a:rPr>
              <a:t>1</a:t>
            </a:r>
            <a:r>
              <a:rPr kumimoji="1" lang="ja-JP" altLang="ja-JP" sz="1200" u="none" kern="1200" dirty="0" smtClean="0">
                <a:solidFill>
                  <a:schemeClr val="tx1"/>
                </a:solidFill>
                <a:latin typeface="Arial" charset="0"/>
                <a:ea typeface="ＭＳ Ｐ明朝" pitchFamily="18" charset="-128"/>
                <a:cs typeface="+mn-cs"/>
              </a:rPr>
              <a:t>兆</a:t>
            </a:r>
            <a:r>
              <a:rPr kumimoji="1" lang="en-US" altLang="ja-JP" sz="1200" u="none" kern="1200" dirty="0" smtClean="0">
                <a:solidFill>
                  <a:schemeClr val="tx1"/>
                </a:solidFill>
                <a:latin typeface="Arial" charset="0"/>
                <a:ea typeface="ＭＳ Ｐ明朝" pitchFamily="18" charset="-128"/>
                <a:cs typeface="+mn-cs"/>
              </a:rPr>
              <a:t>3,000</a:t>
            </a:r>
            <a:r>
              <a:rPr kumimoji="1" lang="ja-JP" altLang="ja-JP" sz="1200" u="none" kern="1200" dirty="0" smtClean="0">
                <a:solidFill>
                  <a:schemeClr val="tx1"/>
                </a:solidFill>
                <a:latin typeface="Arial" charset="0"/>
                <a:ea typeface="ＭＳ Ｐ明朝" pitchFamily="18" charset="-128"/>
                <a:cs typeface="+mn-cs"/>
              </a:rPr>
              <a:t>億円が足りないので、豊かな国が支援する必要があります。</a:t>
            </a:r>
            <a:endParaRPr kumimoji="1" lang="en-US" altLang="ja-JP" sz="1200" u="none" kern="1200" dirty="0" smtClean="0">
              <a:solidFill>
                <a:schemeClr val="tx1"/>
              </a:solidFill>
              <a:latin typeface="Arial" charset="0"/>
              <a:ea typeface="ＭＳ Ｐ明朝" pitchFamily="18" charset="-128"/>
              <a:cs typeface="+mn-cs"/>
            </a:endParaRPr>
          </a:p>
          <a:p>
            <a:endParaRPr kumimoji="1" lang="ja-JP" altLang="ja-JP" sz="1200" u="none" kern="1200" dirty="0" smtClean="0">
              <a:solidFill>
                <a:schemeClr val="tx1"/>
              </a:solidFill>
              <a:latin typeface="Arial" charset="0"/>
              <a:ea typeface="ＭＳ Ｐ明朝" pitchFamily="18" charset="-128"/>
              <a:cs typeface="+mn-cs"/>
            </a:endParaRPr>
          </a:p>
          <a:p>
            <a:r>
              <a:rPr kumimoji="1" lang="ja-JP" altLang="ja-JP" sz="1200" u="none" kern="1200" dirty="0" smtClean="0">
                <a:solidFill>
                  <a:schemeClr val="tx1"/>
                </a:solidFill>
                <a:latin typeface="Arial" charset="0"/>
                <a:ea typeface="ＭＳ Ｐ明朝" pitchFamily="18" charset="-128"/>
                <a:cs typeface="+mn-cs"/>
              </a:rPr>
              <a:t>しかしながら、現状の支援額は、約</a:t>
            </a:r>
            <a:r>
              <a:rPr kumimoji="1" lang="en-US" altLang="ja-JP" sz="1200" u="none" kern="1200" dirty="0" smtClean="0">
                <a:solidFill>
                  <a:schemeClr val="tx1"/>
                </a:solidFill>
                <a:latin typeface="Arial" charset="0"/>
                <a:ea typeface="ＭＳ Ｐ明朝" pitchFamily="18" charset="-128"/>
                <a:cs typeface="+mn-cs"/>
              </a:rPr>
              <a:t>3,000</a:t>
            </a:r>
            <a:r>
              <a:rPr kumimoji="1" lang="ja-JP" altLang="ja-JP" sz="1200" u="none" kern="1200" dirty="0" smtClean="0">
                <a:solidFill>
                  <a:schemeClr val="tx1"/>
                </a:solidFill>
                <a:latin typeface="Arial" charset="0"/>
                <a:ea typeface="ＭＳ Ｐ明朝" pitchFamily="18" charset="-128"/>
                <a:cs typeface="+mn-cs"/>
              </a:rPr>
              <a:t>億円（</a:t>
            </a:r>
            <a:r>
              <a:rPr kumimoji="1" lang="en-US" altLang="ja-JP" sz="1200" u="none" kern="1200" dirty="0" smtClean="0">
                <a:solidFill>
                  <a:schemeClr val="tx1"/>
                </a:solidFill>
                <a:latin typeface="Arial" charset="0"/>
                <a:ea typeface="ＭＳ Ｐ明朝" pitchFamily="18" charset="-128"/>
                <a:cs typeface="+mn-cs"/>
              </a:rPr>
              <a:t>2013</a:t>
            </a:r>
            <a:r>
              <a:rPr kumimoji="1" lang="ja-JP" altLang="ja-JP" sz="1200" u="none" kern="1200" dirty="0" smtClean="0">
                <a:solidFill>
                  <a:schemeClr val="tx1"/>
                </a:solidFill>
                <a:latin typeface="Arial" charset="0"/>
                <a:ea typeface="ＭＳ Ｐ明朝" pitchFamily="18" charset="-128"/>
                <a:cs typeface="+mn-cs"/>
              </a:rPr>
              <a:t>年）にすぎません。日本を含む豊かな国は、全体であと</a:t>
            </a:r>
            <a:r>
              <a:rPr kumimoji="1" lang="en-US" altLang="ja-JP" sz="1200" u="none" kern="1200" dirty="0" smtClean="0">
                <a:solidFill>
                  <a:schemeClr val="tx1"/>
                </a:solidFill>
                <a:latin typeface="Arial" charset="0"/>
                <a:ea typeface="ＭＳ Ｐ明朝" pitchFamily="18" charset="-128"/>
                <a:cs typeface="+mn-cs"/>
              </a:rPr>
              <a:t>1</a:t>
            </a:r>
            <a:r>
              <a:rPr kumimoji="1" lang="ja-JP" altLang="ja-JP" sz="1200" u="none" kern="1200" dirty="0" smtClean="0">
                <a:solidFill>
                  <a:schemeClr val="tx1"/>
                </a:solidFill>
                <a:latin typeface="Arial" charset="0"/>
                <a:ea typeface="ＭＳ Ｐ明朝" pitchFamily="18" charset="-128"/>
                <a:cs typeface="+mn-cs"/>
              </a:rPr>
              <a:t>兆円ほど基礎教育援助を増額しなければなりません。援助額を国の豊かさ（先進国の国民所得に占める日本の割合である</a:t>
            </a:r>
            <a:r>
              <a:rPr kumimoji="1" lang="en-US" altLang="ja-JP" sz="1200" u="none" kern="1200" dirty="0" smtClean="0">
                <a:solidFill>
                  <a:schemeClr val="tx1"/>
                </a:solidFill>
                <a:latin typeface="Arial" charset="0"/>
                <a:ea typeface="ＭＳ Ｐ明朝" pitchFamily="18" charset="-128"/>
                <a:cs typeface="+mn-cs"/>
              </a:rPr>
              <a:t>9.96%</a:t>
            </a:r>
            <a:r>
              <a:rPr kumimoji="1" lang="ja-JP" altLang="ja-JP" sz="1200" u="none" kern="1200" dirty="0" smtClean="0">
                <a:solidFill>
                  <a:schemeClr val="tx1"/>
                </a:solidFill>
                <a:latin typeface="Arial" charset="0"/>
                <a:ea typeface="ＭＳ Ｐ明朝" pitchFamily="18" charset="-128"/>
                <a:cs typeface="+mn-cs"/>
              </a:rPr>
              <a:t>）に応じて分担したとすると、日本は約</a:t>
            </a:r>
            <a:r>
              <a:rPr kumimoji="1" lang="en-US" altLang="ja-JP" sz="1200" u="none" kern="1200" dirty="0" smtClean="0">
                <a:solidFill>
                  <a:schemeClr val="tx1"/>
                </a:solidFill>
                <a:latin typeface="Arial" charset="0"/>
                <a:ea typeface="ＭＳ Ｐ明朝" pitchFamily="18" charset="-128"/>
                <a:cs typeface="+mn-cs"/>
              </a:rPr>
              <a:t>1,300</a:t>
            </a:r>
            <a:r>
              <a:rPr kumimoji="1" lang="ja-JP" altLang="ja-JP" sz="1200" u="none" kern="1200" dirty="0" smtClean="0">
                <a:solidFill>
                  <a:schemeClr val="tx1"/>
                </a:solidFill>
                <a:latin typeface="Arial" charset="0"/>
                <a:ea typeface="ＭＳ Ｐ明朝" pitchFamily="18" charset="-128"/>
                <a:cs typeface="+mn-cs"/>
              </a:rPr>
              <a:t>億円を援助する必要がありますが、日本の基礎教育分野の援助額は、現在</a:t>
            </a:r>
            <a:r>
              <a:rPr kumimoji="1" lang="en-US" altLang="ja-JP" sz="1200" u="none" kern="1200" dirty="0" smtClean="0">
                <a:solidFill>
                  <a:schemeClr val="tx1"/>
                </a:solidFill>
                <a:latin typeface="Arial" charset="0"/>
                <a:ea typeface="ＭＳ Ｐ明朝" pitchFamily="18" charset="-128"/>
                <a:cs typeface="+mn-cs"/>
              </a:rPr>
              <a:t>109</a:t>
            </a:r>
            <a:r>
              <a:rPr kumimoji="1" lang="ja-JP" altLang="ja-JP" sz="1200" u="none" kern="1200" dirty="0" smtClean="0">
                <a:solidFill>
                  <a:schemeClr val="tx1"/>
                </a:solidFill>
                <a:latin typeface="Arial" charset="0"/>
                <a:ea typeface="ＭＳ Ｐ明朝" pitchFamily="18" charset="-128"/>
                <a:cs typeface="+mn-cs"/>
              </a:rPr>
              <a:t>億円（</a:t>
            </a:r>
            <a:r>
              <a:rPr kumimoji="1" lang="en-US" altLang="ja-JP" sz="1200" u="none" kern="1200" dirty="0" smtClean="0">
                <a:solidFill>
                  <a:schemeClr val="tx1"/>
                </a:solidFill>
                <a:latin typeface="Arial" charset="0"/>
                <a:ea typeface="ＭＳ Ｐ明朝" pitchFamily="18" charset="-128"/>
                <a:cs typeface="+mn-cs"/>
              </a:rPr>
              <a:t>2013</a:t>
            </a:r>
            <a:r>
              <a:rPr kumimoji="1" lang="ja-JP" altLang="ja-JP" sz="1200" u="none" kern="1200" dirty="0" smtClean="0">
                <a:solidFill>
                  <a:schemeClr val="tx1"/>
                </a:solidFill>
                <a:latin typeface="Arial" charset="0"/>
                <a:ea typeface="ＭＳ Ｐ明朝" pitchFamily="18" charset="-128"/>
                <a:cs typeface="+mn-cs"/>
              </a:rPr>
              <a:t>年）。日本は、援助を</a:t>
            </a:r>
            <a:r>
              <a:rPr kumimoji="1" lang="en-US" altLang="ja-JP" sz="1200" u="none" kern="1200" dirty="0" smtClean="0">
                <a:solidFill>
                  <a:schemeClr val="tx1"/>
                </a:solidFill>
                <a:latin typeface="Arial" charset="0"/>
                <a:ea typeface="ＭＳ Ｐ明朝" pitchFamily="18" charset="-128"/>
                <a:cs typeface="+mn-cs"/>
              </a:rPr>
              <a:t>12</a:t>
            </a:r>
            <a:r>
              <a:rPr kumimoji="1" lang="ja-JP" altLang="ja-JP" sz="1200" u="none" kern="1200" dirty="0" smtClean="0">
                <a:solidFill>
                  <a:schemeClr val="tx1"/>
                </a:solidFill>
                <a:latin typeface="Arial" charset="0"/>
                <a:ea typeface="ＭＳ Ｐ明朝" pitchFamily="18" charset="-128"/>
                <a:cs typeface="+mn-cs"/>
              </a:rPr>
              <a:t>倍に増やす必要があります。</a:t>
            </a:r>
          </a:p>
          <a:p>
            <a:endParaRPr kumimoji="1" lang="en-US" altLang="ja-JP" sz="1200" u="none" kern="1200" dirty="0" smtClean="0">
              <a:solidFill>
                <a:schemeClr val="tx1"/>
              </a:solidFill>
              <a:latin typeface="Arial" charset="0"/>
              <a:ea typeface="ＭＳ Ｐ明朝" pitchFamily="18" charset="-128"/>
              <a:cs typeface="+mn-cs"/>
            </a:endParaRPr>
          </a:p>
          <a:p>
            <a:r>
              <a:rPr kumimoji="1" lang="ja-JP" altLang="ja-JP" sz="1200" u="none" kern="1200" dirty="0" smtClean="0">
                <a:solidFill>
                  <a:schemeClr val="tx1"/>
                </a:solidFill>
                <a:latin typeface="Arial" charset="0"/>
                <a:ea typeface="ＭＳ Ｐ明朝" pitchFamily="18" charset="-128"/>
                <a:cs typeface="+mn-cs"/>
              </a:rPr>
              <a:t>日本の政府開発援助（</a:t>
            </a:r>
            <a:r>
              <a:rPr kumimoji="1" lang="en-US" altLang="ja-JP" sz="1200" u="none" kern="1200" dirty="0" smtClean="0">
                <a:solidFill>
                  <a:schemeClr val="tx1"/>
                </a:solidFill>
                <a:latin typeface="Arial" charset="0"/>
                <a:ea typeface="ＭＳ Ｐ明朝" pitchFamily="18" charset="-128"/>
                <a:cs typeface="+mn-cs"/>
              </a:rPr>
              <a:t>ODA</a:t>
            </a:r>
            <a:r>
              <a:rPr kumimoji="1" lang="ja-JP" altLang="ja-JP" sz="1200" u="none" kern="1200" dirty="0" smtClean="0">
                <a:solidFill>
                  <a:schemeClr val="tx1"/>
                </a:solidFill>
                <a:latin typeface="Arial" charset="0"/>
                <a:ea typeface="ＭＳ Ｐ明朝" pitchFamily="18" charset="-128"/>
                <a:cs typeface="+mn-cs"/>
              </a:rPr>
              <a:t>）のうち、基礎教育分野の援助額の割合は</a:t>
            </a:r>
            <a:r>
              <a:rPr kumimoji="1" lang="en-US" altLang="ja-JP" sz="1200" u="none" kern="1200" dirty="0" smtClean="0">
                <a:solidFill>
                  <a:schemeClr val="tx1"/>
                </a:solidFill>
                <a:latin typeface="Arial" charset="0"/>
                <a:ea typeface="ＭＳ Ｐ明朝" pitchFamily="18" charset="-128"/>
                <a:cs typeface="+mn-cs"/>
              </a:rPr>
              <a:t>0.6</a:t>
            </a:r>
            <a:r>
              <a:rPr kumimoji="1" lang="ja-JP" altLang="ja-JP" sz="1200" u="none" kern="1200" dirty="0" smtClean="0">
                <a:solidFill>
                  <a:schemeClr val="tx1"/>
                </a:solidFill>
                <a:latin typeface="Arial" charset="0"/>
                <a:ea typeface="ＭＳ Ｐ明朝" pitchFamily="18" charset="-128"/>
                <a:cs typeface="+mn-cs"/>
              </a:rPr>
              <a:t>％（</a:t>
            </a:r>
            <a:r>
              <a:rPr kumimoji="1" lang="en-US" altLang="ja-JP" sz="1200" u="none" kern="1200" dirty="0" smtClean="0">
                <a:solidFill>
                  <a:schemeClr val="tx1"/>
                </a:solidFill>
                <a:latin typeface="Arial" charset="0"/>
                <a:ea typeface="ＭＳ Ｐ明朝" pitchFamily="18" charset="-128"/>
                <a:cs typeface="+mn-cs"/>
              </a:rPr>
              <a:t>2013</a:t>
            </a:r>
            <a:r>
              <a:rPr kumimoji="1" lang="ja-JP" altLang="ja-JP" sz="1200" u="none" kern="1200" dirty="0" smtClean="0">
                <a:solidFill>
                  <a:schemeClr val="tx1"/>
                </a:solidFill>
                <a:latin typeface="Arial" charset="0"/>
                <a:ea typeface="ＭＳ Ｐ明朝" pitchFamily="18" charset="-128"/>
                <a:cs typeface="+mn-cs"/>
              </a:rPr>
              <a:t>年）で、他の先進国の平均の</a:t>
            </a:r>
            <a:r>
              <a:rPr kumimoji="1" lang="en-US" altLang="ja-JP" sz="1200" u="none" kern="1200" dirty="0" smtClean="0">
                <a:solidFill>
                  <a:schemeClr val="tx1"/>
                </a:solidFill>
                <a:latin typeface="Arial" charset="0"/>
                <a:ea typeface="ＭＳ Ｐ明朝" pitchFamily="18" charset="-128"/>
                <a:cs typeface="+mn-cs"/>
              </a:rPr>
              <a:t>1.9</a:t>
            </a:r>
            <a:r>
              <a:rPr kumimoji="1" lang="ja-JP" altLang="ja-JP" sz="1200" u="none" kern="1200" dirty="0" smtClean="0">
                <a:solidFill>
                  <a:schemeClr val="tx1"/>
                </a:solidFill>
                <a:latin typeface="Arial" charset="0"/>
                <a:ea typeface="ＭＳ Ｐ明朝" pitchFamily="18" charset="-128"/>
                <a:cs typeface="+mn-cs"/>
              </a:rPr>
              <a:t>％（</a:t>
            </a:r>
            <a:r>
              <a:rPr kumimoji="1" lang="en-US" altLang="ja-JP" sz="1200" u="none" kern="1200" dirty="0" smtClean="0">
                <a:solidFill>
                  <a:schemeClr val="tx1"/>
                </a:solidFill>
                <a:latin typeface="Arial" charset="0"/>
                <a:ea typeface="ＭＳ Ｐ明朝" pitchFamily="18" charset="-128"/>
                <a:cs typeface="+mn-cs"/>
              </a:rPr>
              <a:t>2013</a:t>
            </a:r>
            <a:r>
              <a:rPr kumimoji="1" lang="ja-JP" altLang="ja-JP" sz="1200" u="none" kern="1200" dirty="0" smtClean="0">
                <a:solidFill>
                  <a:schemeClr val="tx1"/>
                </a:solidFill>
                <a:latin typeface="Arial" charset="0"/>
                <a:ea typeface="ＭＳ Ｐ明朝" pitchFamily="18" charset="-128"/>
                <a:cs typeface="+mn-cs"/>
              </a:rPr>
              <a:t>年</a:t>
            </a:r>
            <a:r>
              <a:rPr kumimoji="1" lang="en-US" altLang="ja-JP" sz="1200" u="none" kern="1200" dirty="0" smtClean="0">
                <a:solidFill>
                  <a:schemeClr val="tx1"/>
                </a:solidFill>
                <a:latin typeface="Arial" charset="0"/>
                <a:ea typeface="ＭＳ Ｐ明朝" pitchFamily="18" charset="-128"/>
                <a:cs typeface="+mn-cs"/>
              </a:rPr>
              <a:t>G7</a:t>
            </a:r>
            <a:r>
              <a:rPr kumimoji="1" lang="ja-JP" altLang="ja-JP" sz="1200" u="none" kern="1200" dirty="0" smtClean="0">
                <a:solidFill>
                  <a:schemeClr val="tx1"/>
                </a:solidFill>
                <a:latin typeface="Arial" charset="0"/>
                <a:ea typeface="ＭＳ Ｐ明朝" pitchFamily="18" charset="-128"/>
                <a:cs typeface="+mn-cs"/>
              </a:rPr>
              <a:t>平均）と比べ半分以下です。一方、世論調査（（財）国際協力推進協会、</a:t>
            </a:r>
            <a:r>
              <a:rPr kumimoji="1" lang="en-US" altLang="ja-JP" sz="1200" u="none" kern="1200" dirty="0" smtClean="0">
                <a:solidFill>
                  <a:schemeClr val="tx1"/>
                </a:solidFill>
                <a:latin typeface="Arial" charset="0"/>
                <a:ea typeface="ＭＳ Ｐ明朝" pitchFamily="18" charset="-128"/>
                <a:cs typeface="+mn-cs"/>
              </a:rPr>
              <a:t>2009</a:t>
            </a:r>
            <a:r>
              <a:rPr kumimoji="1" lang="ja-JP" altLang="ja-JP" sz="1200" u="none" kern="1200" dirty="0" smtClean="0">
                <a:solidFill>
                  <a:schemeClr val="tx1"/>
                </a:solidFill>
                <a:latin typeface="Arial" charset="0"/>
                <a:ea typeface="ＭＳ Ｐ明朝" pitchFamily="18" charset="-128"/>
                <a:cs typeface="+mn-cs"/>
              </a:rPr>
              <a:t>）によると、</a:t>
            </a:r>
            <a:r>
              <a:rPr kumimoji="1" lang="en-US" altLang="ja-JP" sz="1200" u="none" kern="1200" dirty="0" smtClean="0">
                <a:solidFill>
                  <a:schemeClr val="tx1"/>
                </a:solidFill>
                <a:latin typeface="Arial" charset="0"/>
                <a:ea typeface="ＭＳ Ｐ明朝" pitchFamily="18" charset="-128"/>
                <a:cs typeface="+mn-cs"/>
              </a:rPr>
              <a:t>ODA </a:t>
            </a:r>
            <a:r>
              <a:rPr kumimoji="1" lang="ja-JP" altLang="ja-JP" sz="1200" u="none" kern="1200" dirty="0" smtClean="0">
                <a:solidFill>
                  <a:schemeClr val="tx1"/>
                </a:solidFill>
                <a:latin typeface="Arial" charset="0"/>
                <a:ea typeface="ＭＳ Ｐ明朝" pitchFamily="18" charset="-128"/>
                <a:cs typeface="+mn-cs"/>
              </a:rPr>
              <a:t>の必要な分野として、</a:t>
            </a:r>
            <a:r>
              <a:rPr kumimoji="1" lang="en-US" altLang="ja-JP" sz="1200" u="none" kern="1200" dirty="0" smtClean="0">
                <a:solidFill>
                  <a:schemeClr val="tx1"/>
                </a:solidFill>
                <a:latin typeface="Arial" charset="0"/>
                <a:ea typeface="ＭＳ Ｐ明朝" pitchFamily="18" charset="-128"/>
                <a:cs typeface="+mn-cs"/>
              </a:rPr>
              <a:t>39</a:t>
            </a:r>
            <a:r>
              <a:rPr kumimoji="1" lang="ja-JP" altLang="ja-JP" sz="1200" u="none" kern="1200" dirty="0" smtClean="0">
                <a:solidFill>
                  <a:schemeClr val="tx1"/>
                </a:solidFill>
                <a:latin typeface="Arial" charset="0"/>
                <a:ea typeface="ＭＳ Ｐ明朝" pitchFamily="18" charset="-128"/>
                <a:cs typeface="+mn-cs"/>
              </a:rPr>
              <a:t>％の人々が教育を挙げています。国民は、教育、貧困、保健、難民や被災者への支援といった分野に</a:t>
            </a:r>
            <a:r>
              <a:rPr kumimoji="1" lang="en-US" altLang="ja-JP" sz="1200" u="none" kern="1200" dirty="0" smtClean="0">
                <a:solidFill>
                  <a:schemeClr val="tx1"/>
                </a:solidFill>
                <a:latin typeface="Arial" charset="0"/>
                <a:ea typeface="ＭＳ Ｐ明朝" pitchFamily="18" charset="-128"/>
                <a:cs typeface="+mn-cs"/>
              </a:rPr>
              <a:t> ODA </a:t>
            </a:r>
            <a:r>
              <a:rPr kumimoji="1" lang="ja-JP" altLang="ja-JP" sz="1200" u="none" kern="1200" dirty="0" smtClean="0">
                <a:solidFill>
                  <a:schemeClr val="tx1"/>
                </a:solidFill>
                <a:latin typeface="Arial" charset="0"/>
                <a:ea typeface="ＭＳ Ｐ明朝" pitchFamily="18" charset="-128"/>
                <a:cs typeface="+mn-cs"/>
              </a:rPr>
              <a:t>は使われるべきと考えているのです。</a:t>
            </a:r>
            <a:endParaRPr lang="ja-JP" altLang="en-US" u="non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14</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リボンの長さを比べる：</a:t>
            </a:r>
          </a:p>
          <a:p>
            <a:pPr eaLnBrk="1" hangingPunct="1"/>
            <a:r>
              <a:rPr lang="ja-JP" altLang="en-US" dirty="0" smtClean="0"/>
              <a:t>「</a:t>
            </a:r>
            <a:r>
              <a:rPr lang="en-US" altLang="ja-JP" dirty="0" smtClean="0"/>
              <a:t>1</a:t>
            </a:r>
            <a:r>
              <a:rPr lang="ja-JP" altLang="en-US" dirty="0" smtClean="0"/>
              <a:t>兆</a:t>
            </a:r>
            <a:r>
              <a:rPr lang="en-US" altLang="ja-JP" dirty="0" smtClean="0"/>
              <a:t>3,000</a:t>
            </a:r>
            <a:r>
              <a:rPr lang="ja-JP" altLang="en-US" dirty="0" smtClean="0"/>
              <a:t>億円とはどのくらいの金額でしょう？世界で使われているゲームソフト市場の規模、軍事と比べてみましょう」と伝える。生徒</a:t>
            </a:r>
            <a:r>
              <a:rPr lang="en-US" altLang="ja-JP" dirty="0" smtClean="0"/>
              <a:t>2</a:t>
            </a:r>
            <a:r>
              <a:rPr lang="ja-JP" altLang="en-US" dirty="0" smtClean="0"/>
              <a:t>人</a:t>
            </a:r>
            <a:r>
              <a:rPr lang="en-US" altLang="ja-JP" dirty="0" smtClean="0"/>
              <a:t>×3</a:t>
            </a:r>
            <a:r>
              <a:rPr lang="ja-JP" altLang="en-US" dirty="0" smtClean="0"/>
              <a:t>ペア（合計</a:t>
            </a:r>
            <a:r>
              <a:rPr lang="en-US" altLang="ja-JP" dirty="0" smtClean="0"/>
              <a:t>6</a:t>
            </a:r>
            <a:r>
              <a:rPr lang="ja-JP" altLang="en-US" dirty="0" smtClean="0"/>
              <a:t>人）に前に出てきてもらい、巻いたリボンを</a:t>
            </a:r>
            <a:r>
              <a:rPr lang="en-US" altLang="ja-JP" dirty="0" smtClean="0"/>
              <a:t>1</a:t>
            </a:r>
            <a:r>
              <a:rPr lang="ja-JP" altLang="en-US" dirty="0" err="1" smtClean="0"/>
              <a:t>つずつ</a:t>
            </a:r>
            <a:r>
              <a:rPr lang="ja-JP" altLang="en-US" dirty="0" smtClean="0"/>
              <a:t>渡す。生徒にリボンの先端を持ってもらい、①から順番に引っ張ってもらい、長さを比べる。</a:t>
            </a:r>
          </a:p>
          <a:p>
            <a:pPr eaLnBrk="1" hangingPunct="1"/>
            <a:r>
              <a:rPr lang="en-US" altLang="ja-JP" dirty="0" smtClean="0"/>
              <a:t>※</a:t>
            </a:r>
            <a:r>
              <a:rPr lang="ja-JP" altLang="en-US" dirty="0" smtClean="0"/>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p>
          <a:p>
            <a:pPr eaLnBrk="1" hangingPunct="1"/>
            <a:endParaRPr lang="ja-JP" altLang="en-US" dirty="0" smtClean="0"/>
          </a:p>
          <a:p>
            <a:pPr eaLnBrk="1" hangingPunct="1"/>
            <a:r>
              <a:rPr lang="ja-JP" altLang="en-US" dirty="0" smtClean="0"/>
              <a:t>① 世界中の子どもが</a:t>
            </a:r>
            <a:r>
              <a:rPr lang="en-US" altLang="ja-JP" dirty="0" smtClean="0"/>
              <a:t>1 </a:t>
            </a:r>
            <a:r>
              <a:rPr lang="ja-JP" altLang="en-US" dirty="0" smtClean="0"/>
              <a:t>年間学校に通えるために必要な援助額：</a:t>
            </a:r>
            <a:r>
              <a:rPr lang="en-US" altLang="ja-JP" dirty="0" smtClean="0"/>
              <a:t>1</a:t>
            </a:r>
            <a:r>
              <a:rPr lang="ja-JP" altLang="en-US" dirty="0" smtClean="0"/>
              <a:t>兆</a:t>
            </a:r>
            <a:r>
              <a:rPr lang="en-US" altLang="ja-JP" dirty="0" smtClean="0"/>
              <a:t>3,000 </a:t>
            </a:r>
            <a:r>
              <a:rPr lang="ja-JP" altLang="en-US" dirty="0" smtClean="0"/>
              <a:t>億円→</a:t>
            </a:r>
            <a:r>
              <a:rPr lang="en-US" altLang="ja-JP" dirty="0" smtClean="0"/>
              <a:t>13c</a:t>
            </a:r>
            <a:r>
              <a:rPr lang="ja-JP" altLang="en-US" dirty="0" err="1" smtClean="0"/>
              <a:t>ｍ</a:t>
            </a:r>
            <a:endParaRPr lang="ja-JP" altLang="en-US" dirty="0" smtClean="0"/>
          </a:p>
          <a:p>
            <a:pPr eaLnBrk="1" hangingPunct="1"/>
            <a:r>
              <a:rPr lang="ja-JP" altLang="en-US" dirty="0" smtClean="0"/>
              <a:t>② 世界のゲームソフト市場：</a:t>
            </a:r>
            <a:r>
              <a:rPr lang="en-US" altLang="ja-JP" dirty="0" smtClean="0"/>
              <a:t>6</a:t>
            </a:r>
            <a:r>
              <a:rPr lang="ja-JP" altLang="en-US" dirty="0" smtClean="0"/>
              <a:t>兆</a:t>
            </a:r>
            <a:r>
              <a:rPr lang="en-US" altLang="ja-JP" dirty="0" smtClean="0"/>
              <a:t>3,269</a:t>
            </a:r>
            <a:r>
              <a:rPr lang="ja-JP" altLang="en-US" dirty="0" smtClean="0"/>
              <a:t>億円→</a:t>
            </a:r>
            <a:r>
              <a:rPr lang="en-US" altLang="ja-JP" dirty="0" smtClean="0"/>
              <a:t>63cm</a:t>
            </a:r>
            <a:endParaRPr lang="ja-JP" altLang="en-US" dirty="0" smtClean="0"/>
          </a:p>
          <a:p>
            <a:pPr eaLnBrk="1" hangingPunct="1"/>
            <a:r>
              <a:rPr lang="ja-JP" altLang="en-US" dirty="0" smtClean="0"/>
              <a:t>③ 世界の軍事費：</a:t>
            </a:r>
            <a:r>
              <a:rPr lang="en-US" altLang="ja-JP" dirty="0" smtClean="0"/>
              <a:t>177 </a:t>
            </a:r>
            <a:r>
              <a:rPr lang="ja-JP" altLang="en-US" dirty="0" smtClean="0"/>
              <a:t>兆円→</a:t>
            </a:r>
            <a:r>
              <a:rPr lang="en-US" altLang="ja-JP" dirty="0" smtClean="0"/>
              <a:t>17m</a:t>
            </a:r>
            <a:endParaRPr lang="ja-JP" altLang="en-US" dirty="0" smtClean="0"/>
          </a:p>
          <a:p>
            <a:pPr eaLnBrk="1" hangingPunct="1"/>
            <a:r>
              <a:rPr lang="en-US" altLang="ja-JP" dirty="0" smtClean="0"/>
              <a:t>4. </a:t>
            </a:r>
            <a:r>
              <a:rPr lang="ja-JP" altLang="en-US" dirty="0" smtClean="0"/>
              <a:t>「世界の軍事費</a:t>
            </a:r>
            <a:r>
              <a:rPr lang="en-US" altLang="ja-JP" dirty="0" smtClean="0"/>
              <a:t>3</a:t>
            </a:r>
            <a:r>
              <a:rPr lang="ja-JP" altLang="en-US" dirty="0" smtClean="0"/>
              <a:t>日分で、世界中の子どもが</a:t>
            </a:r>
            <a:r>
              <a:rPr lang="en-US" altLang="ja-JP" dirty="0" smtClean="0"/>
              <a:t>1 </a:t>
            </a:r>
            <a:r>
              <a:rPr lang="ja-JP" altLang="en-US" dirty="0" smtClean="0"/>
              <a:t>年間学校に通うことができる」ことを伝える。</a:t>
            </a:r>
          </a:p>
          <a:p>
            <a:pPr eaLnBrk="1" hangingPunct="1"/>
            <a:r>
              <a:rPr lang="en-US" altLang="ja-JP" dirty="0" smtClean="0"/>
              <a:t>5. </a:t>
            </a:r>
            <a:r>
              <a:rPr lang="ja-JP" altLang="en-US" dirty="0" smtClean="0"/>
              <a:t>ふりかえり：リボンの長さを比べて、どう感じたか全体に質問する。</a:t>
            </a:r>
          </a:p>
          <a:p>
            <a:pPr eaLnBrk="1" hangingPunct="1"/>
            <a:r>
              <a:rPr lang="en-US" altLang="ja-JP" dirty="0" smtClean="0"/>
              <a:t>6. </a:t>
            </a:r>
            <a:r>
              <a:rPr lang="ja-JP" altLang="en-US" dirty="0" smtClean="0"/>
              <a:t>意見交換：教育のための資金が増えることでどのようなことが可能になると思うか、全体に質問する。</a:t>
            </a:r>
          </a:p>
          <a:p>
            <a:pPr eaLnBrk="1" hangingPunct="1"/>
            <a:endParaRPr lang="ja-JP" altLang="en-US" dirty="0" smtClean="0"/>
          </a:p>
          <a:p>
            <a:pPr eaLnBrk="1" hangingPunct="1"/>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15</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世界の軍事費 </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smtClean="0">
                <a:solidFill>
                  <a:schemeClr val="tx1"/>
                </a:solidFill>
                <a:latin typeface="Arial" charset="0"/>
                <a:ea typeface="ＭＳ Ｐ明朝" pitchFamily="18" charset="-128"/>
                <a:cs typeface="+mn-cs"/>
              </a:rPr>
              <a:t>日分</a:t>
            </a:r>
            <a:r>
              <a:rPr kumimoji="1" lang="ja-JP" altLang="ja-JP" sz="1200" kern="1200" dirty="0" smtClean="0">
                <a:solidFill>
                  <a:schemeClr val="tx1"/>
                </a:solidFill>
                <a:latin typeface="Arial" charset="0"/>
                <a:ea typeface="ＭＳ Ｐ明朝" pitchFamily="18" charset="-128"/>
                <a:cs typeface="+mn-cs"/>
              </a:rPr>
              <a:t>で、世界中の子どもが</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年間学校に通うことができる</a:t>
            </a:r>
            <a:r>
              <a:rPr kumimoji="1" lang="ja-JP" altLang="en-US" sz="1200" kern="1200" dirty="0" smtClean="0">
                <a:solidFill>
                  <a:schemeClr val="tx1"/>
                </a:solidFill>
                <a:latin typeface="Arial" charset="0"/>
                <a:ea typeface="ＭＳ Ｐ明朝" pitchFamily="18" charset="-128"/>
                <a:cs typeface="+mn-cs"/>
              </a:rPr>
              <a:t>」</a:t>
            </a:r>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3</a:t>
            </a:r>
          </a:p>
          <a:p>
            <a:pPr eaLnBrk="1" hangingPunct="1"/>
            <a:endParaRPr lang="en-US" altLang="ja-JP" u="sng" dirty="0" smtClean="0"/>
          </a:p>
          <a:p>
            <a:pPr eaLnBrk="1" hangingPunct="1"/>
            <a:r>
              <a:rPr lang="en-US" altLang="ja-JP" dirty="0" smtClean="0"/>
              <a:t>※</a:t>
            </a:r>
            <a:r>
              <a:rPr lang="ja-JP" altLang="en-US" dirty="0" smtClean="0"/>
              <a:t>別紙資料を配布する</a:t>
            </a:r>
          </a:p>
          <a:p>
            <a:pPr eaLnBrk="1" hangingPunct="1"/>
            <a:endParaRPr lang="ja-JP" altLang="en-US" dirty="0" smtClean="0"/>
          </a:p>
          <a:p>
            <a:pPr eaLnBrk="1" hangingPunct="1"/>
            <a:r>
              <a:rPr lang="ja-JP" altLang="en-US" dirty="0" smtClean="0"/>
              <a:t>■すすめ方</a:t>
            </a:r>
          </a:p>
          <a:p>
            <a:pPr eaLnBrk="1" hangingPunct="1"/>
            <a:r>
              <a:rPr lang="en-US" altLang="ja-JP" dirty="0" smtClean="0"/>
              <a:t>1. </a:t>
            </a:r>
            <a:r>
              <a:rPr lang="ja-JP" altLang="en-US" dirty="0" smtClean="0"/>
              <a:t>エッセイ</a:t>
            </a:r>
            <a:r>
              <a:rPr lang="en-US" altLang="ja-JP" dirty="0" smtClean="0"/>
              <a:t>2</a:t>
            </a:r>
            <a:r>
              <a:rPr lang="ja-JP" altLang="en-US" dirty="0" smtClean="0"/>
              <a:t>種のうちどちらかを</a:t>
            </a:r>
            <a:r>
              <a:rPr lang="en-US" altLang="ja-JP" dirty="0" smtClean="0"/>
              <a:t>1</a:t>
            </a:r>
            <a:r>
              <a:rPr lang="ja-JP" altLang="en-US" dirty="0" smtClean="0"/>
              <a:t>人に</a:t>
            </a:r>
            <a:r>
              <a:rPr lang="en-US" altLang="ja-JP" dirty="0" smtClean="0"/>
              <a:t>1</a:t>
            </a:r>
            <a:r>
              <a:rPr lang="ja-JP" altLang="en-US" dirty="0" smtClean="0"/>
              <a:t>枚配付する。生徒は黙読する。</a:t>
            </a:r>
          </a:p>
          <a:p>
            <a:pPr eaLnBrk="1" hangingPunct="1"/>
            <a:r>
              <a:rPr lang="en-US" altLang="ja-JP" dirty="0" smtClean="0"/>
              <a:t>2. </a:t>
            </a:r>
            <a:r>
              <a:rPr lang="ja-JP" altLang="en-US" dirty="0" smtClean="0"/>
              <a:t>わからない言葉や理解しにくい点があれば挙げてもらい、全体で確認する。</a:t>
            </a:r>
          </a:p>
          <a:p>
            <a:pPr eaLnBrk="1" hangingPunct="1"/>
            <a:r>
              <a:rPr lang="en-US" altLang="ja-JP" dirty="0" smtClean="0"/>
              <a:t>3. </a:t>
            </a:r>
            <a:r>
              <a:rPr lang="ja-JP" altLang="en-US" dirty="0" smtClean="0"/>
              <a:t>ワークシート「わたしの気持ち」を</a:t>
            </a:r>
            <a:r>
              <a:rPr lang="en-US" altLang="ja-JP" dirty="0" smtClean="0"/>
              <a:t>1</a:t>
            </a:r>
            <a:r>
              <a:rPr lang="ja-JP" altLang="en-US" dirty="0" smtClean="0"/>
              <a:t>人</a:t>
            </a:r>
            <a:r>
              <a:rPr lang="en-US" altLang="ja-JP" dirty="0" smtClean="0"/>
              <a:t>1</a:t>
            </a:r>
            <a:r>
              <a:rPr lang="ja-JP" altLang="en-US" dirty="0" smtClean="0"/>
              <a:t>枚配付する。</a:t>
            </a:r>
          </a:p>
          <a:p>
            <a:pPr eaLnBrk="1" hangingPunct="1"/>
            <a:r>
              <a:rPr lang="en-US" altLang="ja-JP" dirty="0" smtClean="0"/>
              <a:t>4. 4</a:t>
            </a:r>
            <a:r>
              <a:rPr lang="ja-JP" altLang="en-US" dirty="0" smtClean="0"/>
              <a:t>～</a:t>
            </a:r>
            <a:r>
              <a:rPr lang="en-US" altLang="ja-JP" dirty="0" smtClean="0"/>
              <a:t>6</a:t>
            </a:r>
            <a:r>
              <a:rPr lang="ja-JP" altLang="en-US" dirty="0" smtClean="0"/>
              <a:t>人の小グループで</a:t>
            </a:r>
            <a:r>
              <a:rPr lang="en-US" altLang="ja-JP" dirty="0" smtClean="0"/>
              <a:t>1</a:t>
            </a:r>
            <a:r>
              <a:rPr lang="ja-JP" altLang="en-US" dirty="0" smtClean="0"/>
              <a:t>人ずつ順番に記入したことを発表し、共有する。</a:t>
            </a:r>
          </a:p>
          <a:p>
            <a:pPr eaLnBrk="1" hangingPunct="1"/>
            <a:r>
              <a:rPr lang="en-US" altLang="ja-JP" dirty="0" smtClean="0"/>
              <a:t>5. </a:t>
            </a:r>
            <a:r>
              <a:rPr lang="ja-JP" altLang="en-US" dirty="0" smtClean="0"/>
              <a:t>全体で共有する。</a:t>
            </a:r>
          </a:p>
          <a:p>
            <a:pPr eaLnBrk="1" hangingPunct="1"/>
            <a:endParaRPr lang="ja-JP" altLang="en-US" dirty="0" smtClean="0"/>
          </a:p>
          <a:p>
            <a:pPr eaLnBrk="1" hangingPunct="1"/>
            <a:r>
              <a:rPr lang="ja-JP" altLang="en-US" dirty="0" smtClean="0"/>
              <a:t>■準備するもの</a:t>
            </a:r>
          </a:p>
          <a:p>
            <a:pPr eaLnBrk="1" hangingPunct="1"/>
            <a:r>
              <a:rPr lang="ja-JP" altLang="en-US" dirty="0" smtClean="0"/>
              <a:t>・エッセイ（</a:t>
            </a:r>
            <a:r>
              <a:rPr lang="en-US" altLang="ja-JP" dirty="0" smtClean="0"/>
              <a:t>2</a:t>
            </a:r>
            <a:r>
              <a:rPr lang="ja-JP" altLang="en-US" dirty="0" smtClean="0"/>
              <a:t>種／どちらかを</a:t>
            </a:r>
            <a:r>
              <a:rPr lang="en-US" altLang="ja-JP" dirty="0" smtClean="0"/>
              <a:t>1</a:t>
            </a:r>
            <a:r>
              <a:rPr lang="ja-JP" altLang="en-US" dirty="0" smtClean="0"/>
              <a:t>人</a:t>
            </a:r>
            <a:r>
              <a:rPr lang="en-US" altLang="ja-JP" dirty="0" smtClean="0"/>
              <a:t>1</a:t>
            </a:r>
            <a:r>
              <a:rPr lang="ja-JP" altLang="en-US" dirty="0" smtClean="0"/>
              <a:t>枚）</a:t>
            </a:r>
          </a:p>
          <a:p>
            <a:pPr eaLnBrk="1" hangingPunct="1"/>
            <a:r>
              <a:rPr lang="ja-JP" altLang="en-US" dirty="0" smtClean="0"/>
              <a:t>・ワークシート「わたしの気持ち」（</a:t>
            </a:r>
            <a:r>
              <a:rPr lang="en-US" altLang="ja-JP" dirty="0" smtClean="0"/>
              <a:t>1</a:t>
            </a:r>
            <a:r>
              <a:rPr lang="ja-JP" altLang="en-US" dirty="0" smtClean="0"/>
              <a:t>人</a:t>
            </a:r>
            <a:r>
              <a:rPr lang="en-US" altLang="ja-JP" dirty="0" smtClean="0"/>
              <a:t>1</a:t>
            </a:r>
            <a:r>
              <a:rPr lang="ja-JP" altLang="en-US" dirty="0" smtClean="0"/>
              <a:t>枚）</a:t>
            </a:r>
          </a:p>
          <a:p>
            <a:pPr eaLnBrk="1" hangingPunct="1"/>
            <a:endParaRPr lang="ja-JP" altLang="en-US" dirty="0" smtClean="0"/>
          </a:p>
          <a:p>
            <a:pPr eaLnBrk="1" hangingPunct="1"/>
            <a:endParaRPr lang="ja-JP" altLang="en-US" dirty="0" smtClean="0"/>
          </a:p>
          <a:p>
            <a:pPr eaLnBrk="1" hangingPunct="1"/>
            <a:endParaRPr lang="ja-JP" altLang="en-US" dirty="0" smtClean="0"/>
          </a:p>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17</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smtClean="0"/>
              <a:t>※</a:t>
            </a:r>
            <a:r>
              <a:rPr lang="ja-JP" altLang="en-US" smtClean="0"/>
              <a:t>別紙資料を配布する</a:t>
            </a:r>
          </a:p>
          <a:p>
            <a:pPr eaLnBrk="1" hangingPunct="1"/>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18</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3</a:t>
            </a:r>
          </a:p>
          <a:p>
            <a:pPr eaLnBrk="1" hangingPunct="1"/>
            <a:endParaRPr lang="en-US" altLang="ja-JP" dirty="0" smtClean="0"/>
          </a:p>
          <a:p>
            <a:pPr eaLnBrk="1" hangingPunct="1"/>
            <a:r>
              <a:rPr lang="ja-JP" altLang="en-US" dirty="0" smtClean="0"/>
              <a:t>エッセイを読んで、今の自分の気持ちに近いもの３つに○をつけてみよう。</a:t>
            </a:r>
          </a:p>
          <a:p>
            <a:pPr eaLnBrk="1" hangingPunct="1"/>
            <a:r>
              <a:rPr lang="ja-JP" altLang="en-US" dirty="0" smtClean="0"/>
              <a:t>この中になければ、欄外に自分の「気持ち」を書いてみよう。</a:t>
            </a:r>
          </a:p>
          <a:p>
            <a:pPr eaLnBrk="1" hangingPunct="1"/>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a:p>
            <a:pPr eaLnBrk="1" hangingPunct="1"/>
            <a:r>
              <a:rPr lang="ja-JP" altLang="en-US" u="none" dirty="0" smtClean="0"/>
              <a:t>ワークシート（</a:t>
            </a:r>
            <a:r>
              <a:rPr lang="en-US" altLang="ja-JP" u="none" dirty="0" smtClean="0"/>
              <a:t>23</a:t>
            </a:r>
            <a:r>
              <a:rPr lang="ja-JP" altLang="en-US" u="none" dirty="0" smtClean="0"/>
              <a:t>頁）を全員に配布し、説明してください。</a:t>
            </a:r>
            <a:endParaRPr lang="en-US" altLang="ja-JP" u="non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dirty="0" smtClean="0"/>
              <a:t>答：</a:t>
            </a:r>
            <a:r>
              <a:rPr lang="en-US" altLang="ja-JP" b="1" dirty="0" smtClean="0"/>
              <a:t>B.  12</a:t>
            </a:r>
            <a:r>
              <a:rPr lang="ja-JP" altLang="en-US" dirty="0" smtClean="0"/>
              <a:t>人に</a:t>
            </a:r>
            <a:r>
              <a:rPr lang="en-US" altLang="ja-JP" b="1" dirty="0" smtClean="0"/>
              <a:t>1</a:t>
            </a:r>
            <a:r>
              <a:rPr lang="ja-JP" altLang="en-US" dirty="0" smtClean="0"/>
              <a:t>人</a:t>
            </a:r>
          </a:p>
          <a:p>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5,780</a:t>
            </a:r>
            <a:r>
              <a:rPr kumimoji="1" lang="ja-JP" altLang="ja-JP" sz="1200" kern="1200" dirty="0" smtClean="0">
                <a:solidFill>
                  <a:schemeClr val="tx1"/>
                </a:solidFill>
                <a:latin typeface="Arial" charset="0"/>
                <a:ea typeface="ＭＳ Ｐ明朝" pitchFamily="18" charset="-128"/>
                <a:cs typeface="+mn-cs"/>
              </a:rPr>
              <a:t>万人＝およそ</a:t>
            </a:r>
            <a:r>
              <a:rPr kumimoji="1" lang="en-US" altLang="ja-JP" sz="1200" kern="1200" dirty="0" smtClean="0">
                <a:solidFill>
                  <a:schemeClr val="tx1"/>
                </a:solidFill>
                <a:latin typeface="Arial" charset="0"/>
                <a:ea typeface="ＭＳ Ｐ明朝" pitchFamily="18" charset="-128"/>
                <a:cs typeface="+mn-cs"/>
              </a:rPr>
              <a:t>5,800</a:t>
            </a:r>
            <a:r>
              <a:rPr kumimoji="1" lang="ja-JP" altLang="ja-JP" sz="1200" kern="1200" dirty="0" smtClean="0">
                <a:solidFill>
                  <a:schemeClr val="tx1"/>
                </a:solidFill>
                <a:latin typeface="Arial" charset="0"/>
                <a:ea typeface="ＭＳ Ｐ明朝" pitchFamily="18" charset="-128"/>
                <a:cs typeface="+mn-cs"/>
              </a:rPr>
              <a:t>万人）の子どもが小学校に通っていません。</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途上国の人々、政府や国際社会は、教育予算の増加、学費の廃止、教員の質向上などに努め、</a:t>
            </a:r>
            <a:r>
              <a:rPr kumimoji="1" lang="ja-JP" altLang="ja-JP" sz="1200" u="sng" kern="1200" dirty="0" smtClean="0">
                <a:solidFill>
                  <a:schemeClr val="tx1"/>
                </a:solidFill>
                <a:latin typeface="Arial" charset="0"/>
                <a:ea typeface="ＭＳ Ｐ明朝" pitchFamily="18" charset="-128"/>
                <a:cs typeface="+mn-cs"/>
              </a:rPr>
              <a:t>学校に行けない子どもは</a:t>
            </a:r>
            <a:r>
              <a:rPr kumimoji="1" lang="en-US" altLang="ja-JP" sz="1200" u="sng" kern="1200" dirty="0" smtClean="0">
                <a:solidFill>
                  <a:schemeClr val="tx1"/>
                </a:solidFill>
                <a:latin typeface="Arial" charset="0"/>
                <a:ea typeface="ＭＳ Ｐ明朝" pitchFamily="18" charset="-128"/>
                <a:cs typeface="+mn-cs"/>
              </a:rPr>
              <a:t>1999</a:t>
            </a:r>
            <a:r>
              <a:rPr kumimoji="1" lang="ja-JP" altLang="ja-JP" sz="1200" u="sng" kern="1200" dirty="0" smtClean="0">
                <a:solidFill>
                  <a:schemeClr val="tx1"/>
                </a:solidFill>
                <a:latin typeface="Arial" charset="0"/>
                <a:ea typeface="ＭＳ Ｐ明朝" pitchFamily="18" charset="-128"/>
                <a:cs typeface="+mn-cs"/>
              </a:rPr>
              <a:t>年に比べて</a:t>
            </a:r>
            <a:r>
              <a:rPr kumimoji="1" lang="en-US" altLang="ja-JP" sz="1200" u="sng" kern="1200" dirty="0" smtClean="0">
                <a:solidFill>
                  <a:schemeClr val="tx1"/>
                </a:solidFill>
                <a:latin typeface="Arial" charset="0"/>
                <a:ea typeface="ＭＳ Ｐ明朝" pitchFamily="18" charset="-128"/>
                <a:cs typeface="+mn-cs"/>
              </a:rPr>
              <a:t>5,000</a:t>
            </a:r>
            <a:r>
              <a:rPr kumimoji="1" lang="ja-JP" altLang="ja-JP" sz="1200" u="sng" kern="1200" dirty="0" smtClean="0">
                <a:solidFill>
                  <a:schemeClr val="tx1"/>
                </a:solidFill>
                <a:latin typeface="Arial" charset="0"/>
                <a:ea typeface="ＭＳ Ｐ明朝" pitchFamily="18" charset="-128"/>
                <a:cs typeface="+mn-cs"/>
              </a:rPr>
              <a:t>万人も減少しました</a:t>
            </a:r>
            <a:r>
              <a:rPr kumimoji="1" lang="ja-JP" altLang="ja-JP" sz="1200" kern="1200" dirty="0" smtClean="0">
                <a:solidFill>
                  <a:schemeClr val="tx1"/>
                </a:solidFill>
                <a:latin typeface="Arial" charset="0"/>
                <a:ea typeface="ＭＳ Ｐ明朝" pitchFamily="18" charset="-128"/>
                <a:cs typeface="+mn-cs"/>
              </a:rPr>
              <a:t>。</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しかし、この減少のうち</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は</a:t>
            </a:r>
            <a:r>
              <a:rPr kumimoji="1" lang="en-US" altLang="ja-JP" sz="1200" kern="1200" dirty="0" smtClean="0">
                <a:solidFill>
                  <a:schemeClr val="tx1"/>
                </a:solidFill>
                <a:latin typeface="Arial" charset="0"/>
                <a:ea typeface="ＭＳ Ｐ明朝" pitchFamily="18" charset="-128"/>
                <a:cs typeface="+mn-cs"/>
              </a:rPr>
              <a:t>1999</a:t>
            </a:r>
            <a:r>
              <a:rPr kumimoji="1" lang="ja-JP" altLang="ja-JP" sz="1200" kern="1200" dirty="0" smtClean="0">
                <a:solidFill>
                  <a:schemeClr val="tx1"/>
                </a:solidFill>
                <a:latin typeface="Arial" charset="0"/>
                <a:ea typeface="ＭＳ Ｐ明朝" pitchFamily="18" charset="-128"/>
                <a:cs typeface="+mn-cs"/>
              </a:rPr>
              <a:t>年から</a:t>
            </a:r>
            <a:r>
              <a:rPr kumimoji="1" lang="en-US" altLang="ja-JP" sz="1200" kern="1200" dirty="0" smtClean="0">
                <a:solidFill>
                  <a:schemeClr val="tx1"/>
                </a:solidFill>
                <a:latin typeface="Arial" charset="0"/>
                <a:ea typeface="ＭＳ Ｐ明朝" pitchFamily="18" charset="-128"/>
                <a:cs typeface="+mn-cs"/>
              </a:rPr>
              <a:t>2004</a:t>
            </a:r>
            <a:r>
              <a:rPr kumimoji="1" lang="ja-JP" altLang="ja-JP" sz="1200" kern="1200" dirty="0" smtClean="0">
                <a:solidFill>
                  <a:schemeClr val="tx1"/>
                </a:solidFill>
                <a:latin typeface="Arial" charset="0"/>
                <a:ea typeface="ＭＳ Ｐ明朝" pitchFamily="18" charset="-128"/>
                <a:cs typeface="+mn-cs"/>
              </a:rPr>
              <a:t>年の間に達成されたものであり、特に金融危機が起こった</a:t>
            </a:r>
            <a:r>
              <a:rPr kumimoji="1" lang="en-US" altLang="ja-JP" sz="1200" kern="1200" dirty="0" smtClean="0">
                <a:solidFill>
                  <a:schemeClr val="tx1"/>
                </a:solidFill>
                <a:latin typeface="Arial" charset="0"/>
                <a:ea typeface="ＭＳ Ｐ明朝" pitchFamily="18" charset="-128"/>
                <a:cs typeface="+mn-cs"/>
              </a:rPr>
              <a:t>2008</a:t>
            </a:r>
            <a:r>
              <a:rPr kumimoji="1" lang="ja-JP" altLang="ja-JP" sz="1200" kern="1200" dirty="0" smtClean="0">
                <a:solidFill>
                  <a:schemeClr val="tx1"/>
                </a:solidFill>
                <a:latin typeface="Arial" charset="0"/>
                <a:ea typeface="ＭＳ Ｐ明朝" pitchFamily="18" charset="-128"/>
                <a:cs typeface="+mn-cs"/>
              </a:rPr>
              <a:t>年以降、進展はほとんど見られていません。</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学校に通えていない子ども</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人のうち</a:t>
            </a:r>
            <a:r>
              <a:rPr kumimoji="1" lang="en-US" altLang="ja-JP" sz="1200" kern="1200" dirty="0" smtClean="0">
                <a:solidFill>
                  <a:schemeClr val="tx1"/>
                </a:solidFill>
                <a:latin typeface="Arial" charset="0"/>
                <a:ea typeface="ＭＳ Ｐ明朝" pitchFamily="18" charset="-128"/>
                <a:cs typeface="+mn-cs"/>
              </a:rPr>
              <a:t>47</a:t>
            </a:r>
            <a:r>
              <a:rPr kumimoji="1" lang="ja-JP" altLang="ja-JP" sz="1200" kern="1200" dirty="0" smtClean="0">
                <a:solidFill>
                  <a:schemeClr val="tx1"/>
                </a:solidFill>
                <a:latin typeface="Arial" charset="0"/>
                <a:ea typeface="ＭＳ Ｐ明朝" pitchFamily="18" charset="-128"/>
                <a:cs typeface="+mn-cs"/>
              </a:rPr>
              <a:t>人は今後も就学する見込みがありません。</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21</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a:p>
            <a:pPr lvl="0"/>
            <a:r>
              <a:rPr kumimoji="1" lang="ja-JP" altLang="en-US" sz="1200" kern="1200" dirty="0" smtClean="0">
                <a:solidFill>
                  <a:schemeClr val="tx1"/>
                </a:solidFill>
                <a:latin typeface="Arial" charset="0"/>
                <a:ea typeface="ＭＳ Ｐ明朝" pitchFamily="18" charset="-128"/>
                <a:cs typeface="+mn-cs"/>
              </a:rPr>
              <a:t>会議が終わったら、</a:t>
            </a:r>
            <a:r>
              <a:rPr kumimoji="1" lang="ja-JP" altLang="ja-JP" sz="1200" kern="1200" dirty="0" smtClean="0">
                <a:solidFill>
                  <a:schemeClr val="tx1"/>
                </a:solidFill>
                <a:latin typeface="Arial" charset="0"/>
                <a:ea typeface="ＭＳ Ｐ明朝" pitchFamily="18" charset="-128"/>
                <a:cs typeface="+mn-cs"/>
              </a:rPr>
              <a:t>以下の問いかけをしながら、全体でふりかえりを行う。</a:t>
            </a:r>
            <a:endParaRPr kumimoji="1" lang="en-US" altLang="ja-JP" sz="1200"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協力者の</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名は、役を離れて、ふりかえりに参加する。</a:t>
            </a:r>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C</a:t>
            </a:r>
            <a:r>
              <a:rPr kumimoji="1" lang="ja-JP" altLang="ja-JP" sz="1200" kern="1200" dirty="0" smtClean="0">
                <a:solidFill>
                  <a:schemeClr val="tx1"/>
                </a:solidFill>
                <a:latin typeface="Arial" charset="0"/>
                <a:ea typeface="ＭＳ Ｐ明朝" pitchFamily="18" charset="-128"/>
                <a:cs typeface="+mn-cs"/>
              </a:rPr>
              <a:t>国の市民の役になった皆さんは、どんな気持ちで会議を見ていましたか？」</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「会議の中で話し合われた援助内容とその援助を受ける側のニーズは合っていましたか？」</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「援助国</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はどこの国の政府を象徴していると思いますか？」</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「どうしたら本当に必要とされる教育援助が実現できると思いますか？」</a:t>
            </a:r>
          </a:p>
          <a:p>
            <a:r>
              <a:rPr kumimoji="1" lang="ja-JP" altLang="ja-JP" sz="1200" kern="1200" dirty="0" smtClean="0">
                <a:solidFill>
                  <a:schemeClr val="tx1"/>
                </a:solidFill>
                <a:latin typeface="Arial" charset="0"/>
                <a:ea typeface="ＭＳ Ｐ明朝" pitchFamily="18" charset="-128"/>
                <a:cs typeface="+mn-cs"/>
              </a:rPr>
              <a:t>進行役は出された意見を板書し、まとめる。</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22</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a:p>
            <a:r>
              <a:rPr kumimoji="1" lang="ja-JP" altLang="ja-JP" sz="1200" kern="1200" dirty="0" smtClean="0">
                <a:solidFill>
                  <a:schemeClr val="tx1"/>
                </a:solidFill>
                <a:latin typeface="Arial" charset="0"/>
                <a:ea typeface="ＭＳ Ｐ明朝" pitchFamily="18" charset="-128"/>
                <a:cs typeface="+mn-cs"/>
              </a:rPr>
              <a:t>日本政府の教育援助の特徴は‥</a:t>
            </a:r>
          </a:p>
          <a:p>
            <a:pPr lvl="0"/>
            <a:r>
              <a:rPr kumimoji="1" lang="ja-JP" altLang="ja-JP" sz="1200" kern="1200" dirty="0" smtClean="0">
                <a:solidFill>
                  <a:schemeClr val="tx1"/>
                </a:solidFill>
                <a:latin typeface="Arial" charset="0"/>
                <a:ea typeface="ＭＳ Ｐ明朝" pitchFamily="18" charset="-128"/>
                <a:cs typeface="+mn-cs"/>
              </a:rPr>
              <a:t>低所得国（サハラ以南アフリカ地域など）よりも中所得国（アジアなど）への配分が大きい。</a:t>
            </a:r>
          </a:p>
          <a:p>
            <a:pPr lvl="0"/>
            <a:r>
              <a:rPr kumimoji="1" lang="ja-JP" altLang="ja-JP" sz="1200" kern="1200" dirty="0" smtClean="0">
                <a:solidFill>
                  <a:schemeClr val="tx1"/>
                </a:solidFill>
                <a:latin typeface="Arial" charset="0"/>
                <a:ea typeface="ＭＳ Ｐ明朝" pitchFamily="18" charset="-128"/>
                <a:cs typeface="+mn-cs"/>
              </a:rPr>
              <a:t>基礎教育分野への配分が少なく、高等教育（中でも留学生への奨学金）への配分が大きい。</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23</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a:p>
            <a:r>
              <a:rPr kumimoji="1" lang="ja-JP" altLang="ja-JP" sz="1200" kern="1200" dirty="0" smtClean="0">
                <a:solidFill>
                  <a:schemeClr val="tx1"/>
                </a:solidFill>
                <a:latin typeface="Arial" charset="0"/>
                <a:ea typeface="ＭＳ Ｐ明朝" pitchFamily="18" charset="-128"/>
                <a:cs typeface="+mn-cs"/>
              </a:rPr>
              <a:t>途上国で教育支援を行う教育協力</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ネットワーク（</a:t>
            </a:r>
            <a:r>
              <a:rPr kumimoji="1" lang="en-US" altLang="ja-JP" sz="1200" kern="1200" dirty="0" smtClean="0">
                <a:solidFill>
                  <a:schemeClr val="tx1"/>
                </a:solidFill>
                <a:latin typeface="Arial" charset="0"/>
                <a:ea typeface="ＭＳ Ｐ明朝" pitchFamily="18" charset="-128"/>
                <a:cs typeface="+mn-cs"/>
              </a:rPr>
              <a:t>JNNE</a:t>
            </a:r>
            <a:r>
              <a:rPr kumimoji="1" lang="ja-JP" altLang="ja-JP" sz="1200" kern="1200" dirty="0" smtClean="0">
                <a:solidFill>
                  <a:schemeClr val="tx1"/>
                </a:solidFill>
                <a:latin typeface="Arial" charset="0"/>
                <a:ea typeface="ＭＳ Ｐ明朝" pitchFamily="18" charset="-128"/>
                <a:cs typeface="+mn-cs"/>
              </a:rPr>
              <a:t>）では日本政府に以下の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つの</a:t>
            </a:r>
            <a:r>
              <a:rPr kumimoji="1" lang="ja-JP" altLang="ja-JP" sz="1200" kern="1200" dirty="0" smtClean="0">
                <a:solidFill>
                  <a:schemeClr val="tx1"/>
                </a:solidFill>
                <a:latin typeface="Arial" charset="0"/>
                <a:ea typeface="ＭＳ Ｐ明朝" pitchFamily="18" charset="-128"/>
                <a:cs typeface="+mn-cs"/>
              </a:rPr>
              <a:t>提言をしています。</a:t>
            </a:r>
            <a:r>
              <a:rPr kumimoji="1" lang="en-US" altLang="ja-JP" sz="1200" kern="1200" dirty="0" smtClean="0">
                <a:solidFill>
                  <a:schemeClr val="tx1"/>
                </a:solidFill>
                <a:latin typeface="Arial" charset="0"/>
                <a:ea typeface="ＭＳ Ｐ明朝" pitchFamily="18" charset="-128"/>
                <a:cs typeface="+mn-cs"/>
              </a:rPr>
              <a:t> </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：基礎教育援助の割合を増やしてください。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：紛争下や紛争の影響を受けた国、低所得国への配分を増やして下さい。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：技術協力と財政支援を同時に行いましょう。</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：教育のためのグローバル・パートナーシップ（</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基金）にもっと拠出を。</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p>
          <a:p>
            <a:pPr eaLnBrk="1" hangingPunct="1"/>
            <a:endParaRPr lang="en-US" altLang="ja-JP" u="sng" dirty="0" smtClean="0"/>
          </a:p>
          <a:p>
            <a:r>
              <a:rPr kumimoji="1" lang="ja-JP" altLang="ja-JP" sz="1200" kern="1200" dirty="0" smtClean="0">
                <a:solidFill>
                  <a:schemeClr val="tx1"/>
                </a:solidFill>
                <a:latin typeface="Arial" charset="0"/>
                <a:ea typeface="ＭＳ Ｐ明朝" pitchFamily="18" charset="-128"/>
                <a:cs typeface="+mn-cs"/>
              </a:rPr>
              <a:t>教育のためのグローバル・パートナーシップ基金（</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基金）は、すべての子どもが小学校に行けるようになるための不足している資金を支援する国際機関。</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現在</a:t>
            </a:r>
            <a:r>
              <a:rPr kumimoji="1" lang="en-US" altLang="ja-JP" sz="1200" kern="1200" dirty="0" smtClean="0">
                <a:solidFill>
                  <a:schemeClr val="tx1"/>
                </a:solidFill>
                <a:latin typeface="Arial" charset="0"/>
                <a:ea typeface="ＭＳ Ｐ明朝" pitchFamily="18" charset="-128"/>
                <a:cs typeface="+mn-cs"/>
              </a:rPr>
              <a:t>60</a:t>
            </a:r>
            <a:r>
              <a:rPr kumimoji="1" lang="ja-JP" altLang="ja-JP" sz="1200" kern="1200" dirty="0" smtClean="0">
                <a:solidFill>
                  <a:schemeClr val="tx1"/>
                </a:solidFill>
                <a:latin typeface="Arial" charset="0"/>
                <a:ea typeface="ＭＳ Ｐ明朝" pitchFamily="18" charset="-128"/>
                <a:cs typeface="+mn-cs"/>
              </a:rPr>
              <a:t>か国の低所得国が対象となっている。日本の拠出金額は人口</a:t>
            </a:r>
            <a:r>
              <a:rPr kumimoji="1" lang="en-US" altLang="ja-JP" sz="1200" kern="1200" dirty="0" smtClean="0">
                <a:solidFill>
                  <a:schemeClr val="tx1"/>
                </a:solidFill>
                <a:latin typeface="Arial" charset="0"/>
                <a:ea typeface="ＭＳ Ｐ明朝" pitchFamily="18" charset="-128"/>
                <a:cs typeface="+mn-cs"/>
              </a:rPr>
              <a:t>480</a:t>
            </a:r>
            <a:r>
              <a:rPr kumimoji="1" lang="ja-JP" altLang="ja-JP" sz="1200" kern="1200" dirty="0" smtClean="0">
                <a:solidFill>
                  <a:schemeClr val="tx1"/>
                </a:solidFill>
                <a:latin typeface="Arial" charset="0"/>
                <a:ea typeface="ＭＳ Ｐ明朝" pitchFamily="18" charset="-128"/>
                <a:cs typeface="+mn-cs"/>
              </a:rPr>
              <a:t>万人のアイルランドより少ない。</a:t>
            </a:r>
          </a:p>
          <a:p>
            <a:r>
              <a:rPr kumimoji="1" lang="ja-JP" altLang="ja-JP" sz="1200" kern="1200" dirty="0" smtClean="0">
                <a:solidFill>
                  <a:schemeClr val="tx1"/>
                </a:solidFill>
                <a:latin typeface="Arial" charset="0"/>
                <a:ea typeface="ＭＳ Ｐ明朝" pitchFamily="18" charset="-128"/>
                <a:cs typeface="+mn-cs"/>
              </a:rPr>
              <a:t>（拠出額は</a:t>
            </a:r>
            <a:r>
              <a:rPr kumimoji="1" lang="en-US" altLang="ja-JP" sz="1200" kern="1200" dirty="0" smtClean="0">
                <a:solidFill>
                  <a:schemeClr val="tx1"/>
                </a:solidFill>
                <a:latin typeface="Arial" charset="0"/>
                <a:ea typeface="ＭＳ Ｐ明朝" pitchFamily="18" charset="-128"/>
                <a:cs typeface="+mn-cs"/>
              </a:rPr>
              <a:t>2015</a:t>
            </a:r>
            <a:r>
              <a:rPr kumimoji="1" lang="ja-JP" altLang="ja-JP"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月</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日の為替レートで日本円に換算）</a:t>
            </a:r>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※PGE</a:t>
            </a:r>
            <a:r>
              <a:rPr kumimoji="1" lang="ja-JP" altLang="en-US" sz="1200" kern="1200" dirty="0" smtClean="0">
                <a:solidFill>
                  <a:schemeClr val="tx1"/>
                </a:solidFill>
                <a:latin typeface="Arial" charset="0"/>
                <a:ea typeface="ＭＳ Ｐ明朝" pitchFamily="18" charset="-128"/>
                <a:cs typeface="+mn-cs"/>
              </a:rPr>
              <a:t>基金への日本からの拠出について、マララ・ユスフザイさんは</a:t>
            </a:r>
            <a:r>
              <a:rPr kumimoji="1" lang="en-US" altLang="ja-JP" sz="1200" kern="1200" dirty="0" smtClean="0">
                <a:solidFill>
                  <a:schemeClr val="tx1"/>
                </a:solidFill>
                <a:latin typeface="Arial" charset="0"/>
                <a:ea typeface="ＭＳ Ｐ明朝" pitchFamily="18" charset="-128"/>
                <a:cs typeface="+mn-cs"/>
              </a:rPr>
              <a:t>2015</a:t>
            </a:r>
            <a:r>
              <a:rPr kumimoji="1" lang="ja-JP" altLang="en-US"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6</a:t>
            </a:r>
            <a:r>
              <a:rPr kumimoji="1" lang="ja-JP" altLang="en-US" sz="1200" kern="1200" dirty="0" smtClean="0">
                <a:solidFill>
                  <a:schemeClr val="tx1"/>
                </a:solidFill>
                <a:latin typeface="Arial" charset="0"/>
                <a:ea typeface="ＭＳ Ｐ明朝" pitchFamily="18" charset="-128"/>
                <a:cs typeface="+mn-cs"/>
              </a:rPr>
              <a:t>月に安倍晋三首相宛てに増額を依頼する手紙を書いています（</a:t>
            </a:r>
            <a:r>
              <a:rPr kumimoji="1" lang="en-US" altLang="ja-JP" sz="1200" kern="1200" dirty="0" smtClean="0">
                <a:solidFill>
                  <a:schemeClr val="tx1"/>
                </a:solidFill>
                <a:latin typeface="Arial" charset="0"/>
                <a:ea typeface="ＭＳ Ｐ明朝" pitchFamily="18" charset="-128"/>
                <a:cs typeface="+mn-cs"/>
              </a:rPr>
              <a:t>37</a:t>
            </a:r>
            <a:r>
              <a:rPr kumimoji="1" lang="ja-JP" altLang="en-US" sz="1200" kern="1200" dirty="0" smtClean="0">
                <a:solidFill>
                  <a:schemeClr val="tx1"/>
                </a:solidFill>
                <a:latin typeface="Arial" charset="0"/>
                <a:ea typeface="ＭＳ Ｐ明朝" pitchFamily="18" charset="-128"/>
                <a:cs typeface="+mn-cs"/>
              </a:rPr>
              <a:t>頁掲載）。</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25</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準備するもの</a:t>
            </a:r>
          </a:p>
          <a:p>
            <a:pPr eaLnBrk="1" hangingPunct="1"/>
            <a:r>
              <a:rPr lang="ja-JP" altLang="en-US" dirty="0" smtClean="0"/>
              <a:t> ダイヤモンド・ランキングのワークシート（</a:t>
            </a:r>
            <a:r>
              <a:rPr lang="en-US" altLang="ja-JP" dirty="0" smtClean="0"/>
              <a:t>1</a:t>
            </a:r>
            <a:r>
              <a:rPr lang="ja-JP" altLang="en-US" dirty="0" smtClean="0"/>
              <a:t>人</a:t>
            </a:r>
            <a:r>
              <a:rPr lang="en-US" altLang="ja-JP" dirty="0" smtClean="0"/>
              <a:t>1</a:t>
            </a:r>
            <a:r>
              <a:rPr lang="ja-JP" altLang="en-US" dirty="0" smtClean="0"/>
              <a:t>枚／</a:t>
            </a:r>
            <a:r>
              <a:rPr lang="en-US" altLang="ja-JP" dirty="0" smtClean="0"/>
              <a:t>21</a:t>
            </a:r>
            <a:r>
              <a:rPr lang="ja-JP" altLang="en-US" dirty="0" smtClean="0"/>
              <a:t>頁掲載）</a:t>
            </a:r>
          </a:p>
          <a:p>
            <a:pPr eaLnBrk="1" hangingPunct="1"/>
            <a:r>
              <a:rPr lang="ja-JP" altLang="en-US" dirty="0" smtClean="0"/>
              <a:t> 政策提言ワークシート（小グループに</a:t>
            </a:r>
            <a:r>
              <a:rPr lang="en-US" altLang="ja-JP" dirty="0" smtClean="0"/>
              <a:t>1</a:t>
            </a:r>
            <a:r>
              <a:rPr lang="ja-JP" altLang="en-US" dirty="0" smtClean="0"/>
              <a:t>枚／</a:t>
            </a:r>
            <a:r>
              <a:rPr lang="en-US" altLang="ja-JP" dirty="0" smtClean="0"/>
              <a:t>22</a:t>
            </a:r>
            <a:r>
              <a:rPr lang="ja-JP" altLang="en-US" dirty="0" smtClean="0"/>
              <a:t>頁掲載）</a:t>
            </a:r>
          </a:p>
          <a:p>
            <a:pPr eaLnBrk="1" hangingPunct="1"/>
            <a:endParaRPr lang="ja-JP" altLang="en-US" dirty="0" smtClean="0"/>
          </a:p>
          <a:p>
            <a:pPr eaLnBrk="1" hangingPunct="1"/>
            <a:r>
              <a:rPr lang="ja-JP" altLang="en-US" dirty="0" smtClean="0"/>
              <a:t>■ 進め方</a:t>
            </a:r>
          </a:p>
          <a:p>
            <a:pPr eaLnBrk="1" hangingPunct="1"/>
            <a:r>
              <a:rPr lang="en-US" altLang="ja-JP" dirty="0" smtClean="0"/>
              <a:t>1. </a:t>
            </a:r>
            <a:r>
              <a:rPr lang="ja-JP" altLang="en-US" dirty="0" smtClean="0"/>
              <a:t>教師／進行役は以下の情報提供と問いかけをする。</a:t>
            </a:r>
          </a:p>
          <a:p>
            <a:pPr eaLnBrk="1" hangingPunct="1"/>
            <a:endParaRPr lang="ja-JP" altLang="en-US" dirty="0" smtClean="0"/>
          </a:p>
          <a:p>
            <a:pPr eaLnBrk="1" hangingPunct="1"/>
            <a:r>
              <a:rPr lang="ja-JP" altLang="en-US" dirty="0" smtClean="0"/>
              <a:t>「世界中を見渡すと、</a:t>
            </a:r>
            <a:r>
              <a:rPr lang="en-US" altLang="ja-JP" dirty="0" smtClean="0"/>
              <a:t>5,780</a:t>
            </a:r>
            <a:r>
              <a:rPr lang="ja-JP" altLang="en-US" dirty="0" smtClean="0"/>
              <a:t>万人の子どもが学校に通っていません。世界中の子どもが学校に通えるようになるために、どんなことができるでしょうか？」</a:t>
            </a:r>
          </a:p>
          <a:p>
            <a:pPr eaLnBrk="1" hangingPunct="1"/>
            <a:r>
              <a:rPr lang="en-US" altLang="ja-JP" dirty="0" smtClean="0"/>
              <a:t>2. </a:t>
            </a:r>
            <a:r>
              <a:rPr lang="ja-JP" altLang="en-US" dirty="0" smtClean="0"/>
              <a:t>ダイヤモンド・ランキング：ダイヤモンド・ランキングのワークシートを</a:t>
            </a:r>
            <a:r>
              <a:rPr lang="en-US" altLang="ja-JP" dirty="0" smtClean="0"/>
              <a:t>1</a:t>
            </a:r>
            <a:r>
              <a:rPr lang="ja-JP" altLang="en-US" dirty="0" smtClean="0"/>
              <a:t>人</a:t>
            </a:r>
            <a:r>
              <a:rPr lang="en-US" altLang="ja-JP" dirty="0" smtClean="0"/>
              <a:t>1</a:t>
            </a:r>
            <a:r>
              <a:rPr lang="ja-JP" altLang="en-US" dirty="0" smtClean="0"/>
              <a:t>枚配付し、個人で作業する。次に、</a:t>
            </a:r>
            <a:r>
              <a:rPr lang="en-US" altLang="ja-JP" dirty="0" smtClean="0"/>
              <a:t>4</a:t>
            </a:r>
            <a:r>
              <a:rPr lang="ja-JP" altLang="en-US" dirty="0" smtClean="0"/>
              <a:t>～</a:t>
            </a:r>
            <a:r>
              <a:rPr lang="en-US" altLang="ja-JP" dirty="0" smtClean="0"/>
              <a:t>6</a:t>
            </a:r>
            <a:r>
              <a:rPr lang="ja-JP" altLang="en-US" dirty="0" smtClean="0"/>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eaLnBrk="1" hangingPunct="1"/>
            <a:r>
              <a:rPr lang="en-US" altLang="ja-JP" dirty="0" smtClean="0"/>
              <a:t>3. </a:t>
            </a:r>
            <a:r>
              <a:rPr lang="ja-JP" altLang="en-US" dirty="0" smtClean="0"/>
              <a:t>政策提言：小グループで「ダイヤモンド・ランキング」のワークシートや意見交換をもとに、政策提言ワークシートに記入する。</a:t>
            </a:r>
          </a:p>
          <a:p>
            <a:pPr eaLnBrk="1" hangingPunct="1"/>
            <a:r>
              <a:rPr lang="en-US" altLang="ja-JP" dirty="0" smtClean="0"/>
              <a:t>4. </a:t>
            </a:r>
            <a:r>
              <a:rPr lang="ja-JP" altLang="en-US" dirty="0" smtClean="0"/>
              <a:t>全体で共有する。</a:t>
            </a:r>
          </a:p>
          <a:p>
            <a:pPr eaLnBrk="1" hangingPunct="1"/>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dirty="0" smtClean="0"/>
              <a:t>答：全部正解</a:t>
            </a:r>
          </a:p>
          <a:p>
            <a:pPr eaLnBrk="1" hangingPunct="1"/>
            <a:r>
              <a:rPr kumimoji="1" lang="ja-JP" altLang="ja-JP" sz="1200" kern="1200" dirty="0" smtClean="0">
                <a:solidFill>
                  <a:schemeClr val="tx1"/>
                </a:solidFill>
                <a:latin typeface="Arial" charset="0"/>
                <a:ea typeface="ＭＳ Ｐ明朝" pitchFamily="18" charset="-128"/>
                <a:cs typeface="+mn-cs"/>
              </a:rPr>
              <a:t>すべて正解です。これらの背景には、教育への無理解や、女の子や</a:t>
            </a:r>
            <a:r>
              <a:rPr kumimoji="1" lang="ja-JP" altLang="ja-JP" sz="1200" kern="1200" dirty="0" err="1" smtClean="0">
                <a:solidFill>
                  <a:schemeClr val="tx1"/>
                </a:solidFill>
                <a:latin typeface="Arial" charset="0"/>
                <a:ea typeface="ＭＳ Ｐ明朝" pitchFamily="18" charset="-128"/>
                <a:cs typeface="+mn-cs"/>
              </a:rPr>
              <a:t>障がいを</a:t>
            </a:r>
            <a:r>
              <a:rPr kumimoji="1" lang="ja-JP" altLang="ja-JP" sz="1200" kern="1200" dirty="0" smtClean="0">
                <a:solidFill>
                  <a:schemeClr val="tx1"/>
                </a:solidFill>
                <a:latin typeface="Arial" charset="0"/>
                <a:ea typeface="ＭＳ Ｐ明朝" pitchFamily="18" charset="-128"/>
                <a:cs typeface="+mn-cs"/>
              </a:rPr>
              <a:t>持つ子ども（障害児）のなど社会的弱者への差別、児童労働といった、さまざまな問題があります。</a:t>
            </a:r>
            <a:endParaRPr kumimoji="1" lang="en-US" altLang="ja-JP" sz="1200" kern="1200" dirty="0" smtClean="0">
              <a:solidFill>
                <a:schemeClr val="tx1"/>
              </a:solidFill>
              <a:latin typeface="Arial" charset="0"/>
              <a:ea typeface="ＭＳ Ｐ明朝" pitchFamily="18" charset="-128"/>
              <a:cs typeface="+mn-cs"/>
            </a:endParaRPr>
          </a:p>
          <a:p>
            <a:pPr eaLnBrk="1" hangingPunct="1"/>
            <a:r>
              <a:rPr kumimoji="1" lang="ja-JP" altLang="ja-JP" sz="1200" kern="1200" dirty="0" smtClean="0">
                <a:solidFill>
                  <a:schemeClr val="tx1"/>
                </a:solidFill>
                <a:latin typeface="Arial" charset="0"/>
                <a:ea typeface="ＭＳ Ｐ明朝" pitchFamily="18" charset="-128"/>
                <a:cs typeface="+mn-cs"/>
              </a:rPr>
              <a:t>特に女の子の場合には、学校や通学路が安全でないこと、水くみなどの家事労働の負担、学校に男女別のトイレや安全な飲料水がないこと、女子教員の不足などの理由が加わります。</a:t>
            </a:r>
            <a:endParaRPr kumimoji="1" lang="en-US" altLang="ja-JP" sz="1200" kern="1200" dirty="0" smtClean="0">
              <a:solidFill>
                <a:schemeClr val="tx1"/>
              </a:solidFill>
              <a:latin typeface="Arial" charset="0"/>
              <a:ea typeface="ＭＳ Ｐ明朝" pitchFamily="18" charset="-128"/>
              <a:cs typeface="+mn-cs"/>
            </a:endParaRPr>
          </a:p>
          <a:p>
            <a:pPr eaLnBrk="1" hangingPunct="1"/>
            <a:r>
              <a:rPr kumimoji="1" lang="ja-JP" altLang="ja-JP" sz="1200" u="sng" kern="1200" dirty="0" smtClean="0">
                <a:solidFill>
                  <a:schemeClr val="tx1"/>
                </a:solidFill>
                <a:latin typeface="Arial" charset="0"/>
                <a:ea typeface="ＭＳ Ｐ明朝" pitchFamily="18" charset="-128"/>
                <a:cs typeface="+mn-cs"/>
              </a:rPr>
              <a:t>特に、小学校に通っていない世界の子どもの半数は、紛争地域に住んでおり、その割合は</a:t>
            </a:r>
            <a:r>
              <a:rPr kumimoji="1" lang="en-US" altLang="ja-JP" sz="1200" u="sng" kern="1200" dirty="0" smtClean="0">
                <a:solidFill>
                  <a:schemeClr val="tx1"/>
                </a:solidFill>
                <a:latin typeface="Arial" charset="0"/>
                <a:ea typeface="ＭＳ Ｐ明朝" pitchFamily="18" charset="-128"/>
                <a:cs typeface="+mn-cs"/>
              </a:rPr>
              <a:t>2008</a:t>
            </a:r>
            <a:r>
              <a:rPr kumimoji="1" lang="ja-JP" altLang="ja-JP" sz="1200" u="sng" kern="1200" dirty="0" smtClean="0">
                <a:solidFill>
                  <a:schemeClr val="tx1"/>
                </a:solidFill>
                <a:latin typeface="Arial" charset="0"/>
                <a:ea typeface="ＭＳ Ｐ明朝" pitchFamily="18" charset="-128"/>
                <a:cs typeface="+mn-cs"/>
              </a:rPr>
              <a:t>年から上昇しています</a:t>
            </a:r>
            <a:r>
              <a:rPr kumimoji="1" lang="ja-JP" altLang="ja-JP" sz="1200" kern="1200" dirty="0" smtClean="0">
                <a:solidFill>
                  <a:schemeClr val="tx1"/>
                </a:solidFill>
                <a:latin typeface="Arial" charset="0"/>
                <a:ea typeface="ＭＳ Ｐ明朝" pitchFamily="18" charset="-128"/>
                <a:cs typeface="+mn-cs"/>
              </a:rPr>
              <a:t>。</a:t>
            </a:r>
            <a:endParaRPr kumimoji="1" lang="en-US" altLang="ja-JP" sz="1200" kern="1200" dirty="0" smtClean="0">
              <a:solidFill>
                <a:schemeClr val="tx1"/>
              </a:solidFill>
              <a:latin typeface="Arial" charset="0"/>
              <a:ea typeface="ＭＳ Ｐ明朝" pitchFamily="18" charset="-128"/>
              <a:cs typeface="+mn-cs"/>
            </a:endParaRPr>
          </a:p>
          <a:p>
            <a:pPr eaLnBrk="1" hangingPunct="1"/>
            <a:r>
              <a:rPr kumimoji="1" lang="ja-JP" altLang="ja-JP" sz="1200" kern="1200" dirty="0" smtClean="0">
                <a:solidFill>
                  <a:schemeClr val="tx1"/>
                </a:solidFill>
                <a:latin typeface="Arial" charset="0"/>
                <a:ea typeface="ＭＳ Ｐ明朝" pitchFamily="18" charset="-128"/>
                <a:cs typeface="+mn-cs"/>
              </a:rPr>
              <a:t>過去</a:t>
            </a:r>
            <a:r>
              <a:rPr kumimoji="1" lang="en-US" altLang="ja-JP" sz="1200" kern="1200" dirty="0" smtClean="0">
                <a:solidFill>
                  <a:schemeClr val="tx1"/>
                </a:solidFill>
                <a:latin typeface="Arial" charset="0"/>
                <a:ea typeface="ＭＳ Ｐ明朝" pitchFamily="18" charset="-128"/>
                <a:cs typeface="+mn-cs"/>
              </a:rPr>
              <a:t>10</a:t>
            </a:r>
            <a:r>
              <a:rPr kumimoji="1" lang="ja-JP" altLang="ja-JP" sz="1200" kern="1200" dirty="0" smtClean="0">
                <a:solidFill>
                  <a:schemeClr val="tx1"/>
                </a:solidFill>
                <a:latin typeface="Arial" charset="0"/>
                <a:ea typeface="ＭＳ Ｐ明朝" pitchFamily="18" charset="-128"/>
                <a:cs typeface="+mn-cs"/>
              </a:rPr>
              <a:t>年に渡り、少なくとも</a:t>
            </a:r>
            <a:r>
              <a:rPr kumimoji="1" lang="en-US" altLang="ja-JP" sz="1200" kern="1200" dirty="0" smtClean="0">
                <a:solidFill>
                  <a:schemeClr val="tx1"/>
                </a:solidFill>
                <a:latin typeface="Arial" charset="0"/>
                <a:ea typeface="ＭＳ Ｐ明朝" pitchFamily="18" charset="-128"/>
                <a:cs typeface="+mn-cs"/>
              </a:rPr>
              <a:t>25</a:t>
            </a:r>
            <a:r>
              <a:rPr kumimoji="1" lang="ja-JP" altLang="ja-JP" sz="1200" kern="1200" dirty="0" smtClean="0">
                <a:solidFill>
                  <a:schemeClr val="tx1"/>
                </a:solidFill>
                <a:latin typeface="Arial" charset="0"/>
                <a:ea typeface="ＭＳ Ｐ明朝" pitchFamily="18" charset="-128"/>
                <a:cs typeface="+mn-cs"/>
              </a:rPr>
              <a:t>カ国において、学校が軍事拠点、射撃拠点、武器庫、拘置所等として利用されてきました。また、過去</a:t>
            </a:r>
            <a:r>
              <a:rPr kumimoji="1" lang="en-US" altLang="ja-JP" sz="1200"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年間で、少なくとも</a:t>
            </a:r>
            <a:r>
              <a:rPr kumimoji="1" lang="en-US" altLang="ja-JP" sz="1200" kern="1200" dirty="0" smtClean="0">
                <a:solidFill>
                  <a:schemeClr val="tx1"/>
                </a:solidFill>
                <a:latin typeface="Arial" charset="0"/>
                <a:ea typeface="ＭＳ Ｐ明朝" pitchFamily="18" charset="-128"/>
                <a:cs typeface="+mn-cs"/>
              </a:rPr>
              <a:t>70</a:t>
            </a:r>
            <a:r>
              <a:rPr kumimoji="1" lang="ja-JP" altLang="ja-JP" sz="1200" kern="1200" dirty="0" smtClean="0">
                <a:solidFill>
                  <a:schemeClr val="tx1"/>
                </a:solidFill>
                <a:latin typeface="Arial" charset="0"/>
                <a:ea typeface="ＭＳ Ｐ明朝" pitchFamily="18" charset="-128"/>
                <a:cs typeface="+mn-cs"/>
              </a:rPr>
              <a:t>カ国において、政治、軍事、イデオロギー、派閥、宗教、民族などの理由により、学校は攻撃の対象となってきています 。</a:t>
            </a:r>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dirty="0" smtClean="0"/>
              <a:t>答：</a:t>
            </a:r>
            <a:r>
              <a:rPr lang="ja-JP" altLang="en-US" b="1" dirty="0" smtClean="0"/>
              <a:t>Ｂ</a:t>
            </a:r>
            <a:r>
              <a:rPr lang="en-US" altLang="ja-JP" b="1" dirty="0" smtClean="0"/>
              <a:t>  4</a:t>
            </a:r>
            <a:r>
              <a:rPr lang="ja-JP" altLang="en-US" dirty="0" smtClean="0"/>
              <a:t>人に</a:t>
            </a:r>
            <a:r>
              <a:rPr lang="en-US" altLang="ja-JP" b="1" dirty="0" smtClean="0"/>
              <a:t>1</a:t>
            </a:r>
            <a:r>
              <a:rPr lang="ja-JP" altLang="en-US" dirty="0" smtClean="0"/>
              <a:t>人</a:t>
            </a:r>
          </a:p>
          <a:p>
            <a:r>
              <a:rPr kumimoji="1" lang="ja-JP" altLang="ja-JP" sz="1200" kern="1200" dirty="0" smtClean="0">
                <a:solidFill>
                  <a:schemeClr val="tx1"/>
                </a:solidFill>
                <a:latin typeface="Arial" charset="0"/>
                <a:ea typeface="ＭＳ Ｐ明朝" pitchFamily="18" charset="-128"/>
                <a:cs typeface="+mn-cs"/>
              </a:rPr>
              <a:t>途上国の人々・政府や国際社会の努力で小学校の就学率は男女ともに大きく改善しました。</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しかし、一旦は入学できたとしても、貧困、家事労働や家族・地域の理解不足などから、</a:t>
            </a:r>
            <a:r>
              <a:rPr kumimoji="1" lang="ja-JP" altLang="ja-JP" sz="1200" u="sng" kern="1200" dirty="0" smtClean="0">
                <a:solidFill>
                  <a:schemeClr val="tx1"/>
                </a:solidFill>
                <a:latin typeface="Arial" charset="0"/>
                <a:ea typeface="ＭＳ Ｐ明朝" pitchFamily="18" charset="-128"/>
                <a:cs typeface="+mn-cs"/>
              </a:rPr>
              <a:t>多くの子どもたちが小学校や中学校を中途退学しています</a:t>
            </a:r>
            <a:r>
              <a:rPr kumimoji="1" lang="ja-JP" altLang="ja-JP" sz="1200" kern="1200" dirty="0" smtClean="0">
                <a:solidFill>
                  <a:schemeClr val="tx1"/>
                </a:solidFill>
                <a:latin typeface="Arial" charset="0"/>
                <a:ea typeface="ＭＳ Ｐ明朝" pitchFamily="18" charset="-128"/>
                <a:cs typeface="+mn-cs"/>
              </a:rPr>
              <a:t>。</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特に、途上国全体では</a:t>
            </a:r>
            <a:r>
              <a:rPr kumimoji="1" lang="en-US" altLang="ja-JP" sz="1200" kern="1200" dirty="0" smtClean="0">
                <a:solidFill>
                  <a:schemeClr val="tx1"/>
                </a:solidFill>
                <a:latin typeface="Arial" charset="0"/>
                <a:ea typeface="ＭＳ Ｐ明朝" pitchFamily="18" charset="-128"/>
                <a:cs typeface="+mn-cs"/>
              </a:rPr>
              <a:t>3.5</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人、サハラ以南アフリカ地域では</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人が中途退学しています。</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また、</a:t>
            </a:r>
            <a:r>
              <a:rPr kumimoji="1" lang="ja-JP" altLang="ja-JP" sz="1200" u="sng" kern="1200" dirty="0" smtClean="0">
                <a:solidFill>
                  <a:schemeClr val="tx1"/>
                </a:solidFill>
                <a:latin typeface="Arial" charset="0"/>
                <a:ea typeface="ＭＳ Ｐ明朝" pitchFamily="18" charset="-128"/>
                <a:cs typeface="+mn-cs"/>
              </a:rPr>
              <a:t>教育の「質」も課題</a:t>
            </a:r>
            <a:r>
              <a:rPr kumimoji="1" lang="ja-JP" altLang="ja-JP" sz="1200" kern="1200" dirty="0" smtClean="0">
                <a:solidFill>
                  <a:schemeClr val="tx1"/>
                </a:solidFill>
                <a:latin typeface="Arial" charset="0"/>
                <a:ea typeface="ＭＳ Ｐ明朝" pitchFamily="18" charset="-128"/>
                <a:cs typeface="+mn-cs"/>
              </a:rPr>
              <a:t>となっており、学校に通っているかどうかに関わらず、小学生の年齢の子どもの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が基礎的な学力を身につけていません。</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dirty="0" smtClean="0"/>
              <a:t>答：</a:t>
            </a:r>
            <a:r>
              <a:rPr lang="ja-JP" altLang="en-US" b="1" dirty="0" smtClean="0"/>
              <a:t>Ｄ</a:t>
            </a:r>
            <a:r>
              <a:rPr lang="en-US" altLang="ja-JP" b="1" dirty="0" smtClean="0"/>
              <a:t>.  160</a:t>
            </a:r>
            <a:r>
              <a:rPr lang="ja-JP" altLang="en-US" b="1" dirty="0" smtClean="0"/>
              <a:t>万人</a:t>
            </a:r>
            <a:endParaRPr lang="ja-JP" altLang="en-US" dirty="0" smtClean="0"/>
          </a:p>
          <a:p>
            <a:r>
              <a:rPr kumimoji="1" lang="ja-JP" altLang="ja-JP" sz="1200" kern="1200" dirty="0" smtClean="0">
                <a:solidFill>
                  <a:schemeClr val="tx1"/>
                </a:solidFill>
                <a:latin typeface="Arial" charset="0"/>
                <a:ea typeface="ＭＳ Ｐ明朝" pitchFamily="18" charset="-128"/>
                <a:cs typeface="+mn-cs"/>
              </a:rPr>
              <a:t>教育の「質」の改善は、先生（教員）にかかっています。</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しかし、途上国では</a:t>
            </a:r>
            <a:r>
              <a:rPr kumimoji="1" lang="ja-JP" altLang="ja-JP" sz="1200" u="sng" kern="1200" dirty="0" smtClean="0">
                <a:solidFill>
                  <a:schemeClr val="tx1"/>
                </a:solidFill>
                <a:latin typeface="Arial" charset="0"/>
                <a:ea typeface="ＭＳ Ｐ明朝" pitchFamily="18" charset="-128"/>
                <a:cs typeface="+mn-cs"/>
              </a:rPr>
              <a:t>適切な訓練を受けた教員が足りなかったり、教員への給料が不十分であったりという状況にあります</a:t>
            </a:r>
            <a:r>
              <a:rPr kumimoji="1" lang="ja-JP" altLang="ja-JP" sz="1200" kern="1200" dirty="0" smtClean="0">
                <a:solidFill>
                  <a:schemeClr val="tx1"/>
                </a:solidFill>
                <a:latin typeface="Arial" charset="0"/>
                <a:ea typeface="ＭＳ Ｐ明朝" pitchFamily="18" charset="-128"/>
                <a:cs typeface="+mn-cs"/>
              </a:rPr>
              <a:t>。</a:t>
            </a:r>
            <a:endParaRPr kumimoji="1" lang="en-US"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世界の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の国において、国家基準に基づいた教員訓練を受けた小学校教員の数は</a:t>
            </a:r>
            <a:r>
              <a:rPr kumimoji="1" lang="en-US" altLang="ja-JP" sz="1200" kern="1200" dirty="0" smtClean="0">
                <a:solidFill>
                  <a:schemeClr val="tx1"/>
                </a:solidFill>
                <a:latin typeface="Arial" charset="0"/>
                <a:ea typeface="ＭＳ Ｐ明朝" pitchFamily="18" charset="-128"/>
                <a:cs typeface="+mn-cs"/>
              </a:rPr>
              <a:t>75</a:t>
            </a:r>
            <a:r>
              <a:rPr kumimoji="1" lang="ja-JP" altLang="ja-JP" sz="1200" kern="1200" dirty="0" smtClean="0">
                <a:solidFill>
                  <a:schemeClr val="tx1"/>
                </a:solidFill>
                <a:latin typeface="Arial" charset="0"/>
                <a:ea typeface="ＭＳ Ｐ明朝" pitchFamily="18" charset="-128"/>
                <a:cs typeface="+mn-cs"/>
              </a:rPr>
              <a:t>％以下です。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dirty="0" smtClean="0"/>
              <a:t>答：</a:t>
            </a:r>
            <a:r>
              <a:rPr lang="en-US" altLang="ja-JP" b="1" dirty="0" smtClean="0"/>
              <a:t>B.  6</a:t>
            </a:r>
            <a:r>
              <a:rPr lang="ja-JP" altLang="en-US" dirty="0" smtClean="0"/>
              <a:t>人に</a:t>
            </a:r>
            <a:r>
              <a:rPr lang="en-US" altLang="ja-JP" b="1" dirty="0" smtClean="0"/>
              <a:t>1</a:t>
            </a:r>
            <a:r>
              <a:rPr lang="ja-JP" altLang="en-US" dirty="0" smtClean="0"/>
              <a:t>人</a:t>
            </a:r>
          </a:p>
          <a:p>
            <a:pPr eaLnBrk="1" hangingPunct="1"/>
            <a:r>
              <a:rPr kumimoji="1" lang="ja-JP" altLang="ja-JP" sz="1200" kern="1200" dirty="0" smtClean="0">
                <a:solidFill>
                  <a:schemeClr val="tx1"/>
                </a:solidFill>
                <a:latin typeface="Arial" charset="0"/>
                <a:ea typeface="ＭＳ Ｐ明朝" pitchFamily="18" charset="-128"/>
                <a:cs typeface="+mn-cs"/>
              </a:rPr>
              <a:t>大人の</a:t>
            </a:r>
            <a:r>
              <a:rPr kumimoji="1" lang="en-US" altLang="ja-JP" sz="1200" kern="1200" dirty="0" smtClean="0">
                <a:solidFill>
                  <a:schemeClr val="tx1"/>
                </a:solidFill>
                <a:latin typeface="Arial" charset="0"/>
                <a:ea typeface="ＭＳ Ｐ明朝" pitchFamily="18" charset="-128"/>
                <a:cs typeface="+mn-cs"/>
              </a:rPr>
              <a:t>6</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8,100</a:t>
            </a:r>
            <a:r>
              <a:rPr kumimoji="1" lang="ja-JP" altLang="ja-JP" sz="1200" kern="1200" dirty="0" smtClean="0">
                <a:solidFill>
                  <a:schemeClr val="tx1"/>
                </a:solidFill>
                <a:latin typeface="Arial" charset="0"/>
                <a:ea typeface="ＭＳ Ｐ明朝" pitchFamily="18" charset="-128"/>
                <a:cs typeface="+mn-cs"/>
              </a:rPr>
              <a:t>万人の人々は読み書きができません。</a:t>
            </a:r>
            <a:endParaRPr kumimoji="1" lang="en-US" altLang="ja-JP" sz="1200" kern="1200" dirty="0" smtClean="0">
              <a:solidFill>
                <a:schemeClr val="tx1"/>
              </a:solidFill>
              <a:latin typeface="Arial" charset="0"/>
              <a:ea typeface="ＭＳ Ｐ明朝" pitchFamily="18" charset="-128"/>
              <a:cs typeface="+mn-cs"/>
            </a:endParaRPr>
          </a:p>
          <a:p>
            <a:pPr eaLnBrk="1" hangingPunct="1"/>
            <a:r>
              <a:rPr kumimoji="1" lang="ja-JP" altLang="ja-JP" sz="1200" kern="1200" dirty="0" smtClean="0">
                <a:solidFill>
                  <a:schemeClr val="tx1"/>
                </a:solidFill>
                <a:latin typeface="Arial" charset="0"/>
                <a:ea typeface="ＭＳ Ｐ明朝" pitchFamily="18" charset="-128"/>
                <a:cs typeface="+mn-cs"/>
              </a:rPr>
              <a:t>そしてその</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分の</a:t>
            </a:r>
            <a:r>
              <a:rPr kumimoji="1" lang="en-US" altLang="ja-JP" sz="1200" u="sng" kern="1200" dirty="0" smtClean="0">
                <a:solidFill>
                  <a:schemeClr val="tx1"/>
                </a:solidFill>
                <a:latin typeface="Arial" charset="0"/>
                <a:ea typeface="ＭＳ Ｐ明朝" pitchFamily="18" charset="-128"/>
                <a:cs typeface="+mn-cs"/>
              </a:rPr>
              <a:t>2</a:t>
            </a:r>
            <a:r>
              <a:rPr kumimoji="1" lang="ja-JP" altLang="ja-JP" sz="1200" u="sng" kern="1200" dirty="0" smtClean="0">
                <a:solidFill>
                  <a:schemeClr val="tx1"/>
                </a:solidFill>
                <a:latin typeface="Arial" charset="0"/>
                <a:ea typeface="ＭＳ Ｐ明朝" pitchFamily="18" charset="-128"/>
                <a:cs typeface="+mn-cs"/>
              </a:rPr>
              <a:t>は女性</a:t>
            </a:r>
            <a:r>
              <a:rPr kumimoji="1" lang="ja-JP" altLang="ja-JP" sz="1200" kern="1200" dirty="0" smtClean="0">
                <a:solidFill>
                  <a:schemeClr val="tx1"/>
                </a:solidFill>
                <a:latin typeface="Arial" charset="0"/>
                <a:ea typeface="ＭＳ Ｐ明朝" pitchFamily="18" charset="-128"/>
                <a:cs typeface="+mn-cs"/>
              </a:rPr>
              <a:t>です。</a:t>
            </a:r>
            <a:endParaRPr kumimoji="1" lang="en-US" altLang="ja-JP" sz="1200" kern="1200" dirty="0" smtClean="0">
              <a:solidFill>
                <a:schemeClr val="tx1"/>
              </a:solidFill>
              <a:latin typeface="Arial" charset="0"/>
              <a:ea typeface="ＭＳ Ｐ明朝" pitchFamily="18" charset="-128"/>
              <a:cs typeface="+mn-cs"/>
            </a:endParaRPr>
          </a:p>
          <a:p>
            <a:pPr eaLnBrk="1" hangingPunct="1"/>
            <a:r>
              <a:rPr kumimoji="1" lang="ja-JP" altLang="ja-JP" sz="1200" kern="1200" dirty="0" smtClean="0">
                <a:solidFill>
                  <a:schemeClr val="tx1"/>
                </a:solidFill>
                <a:latin typeface="Arial" charset="0"/>
                <a:ea typeface="ＭＳ Ｐ明朝" pitchFamily="18" charset="-128"/>
                <a:cs typeface="+mn-cs"/>
              </a:rPr>
              <a:t>読み書きができないと、必要な情報を手に入れられないことで様々な不利益を被るばかりでなく、自分の意思や要求を書面で伝えられず、社会的な権利が大幅に制約されます。</a:t>
            </a:r>
            <a:endParaRPr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1000" u="sng" dirty="0" smtClean="0">
                <a:solidFill>
                  <a:schemeClr val="bg2"/>
                </a:solidFill>
              </a:rPr>
              <a:t>アクティビティ</a:t>
            </a:r>
            <a:r>
              <a:rPr lang="en-US" altLang="ja-JP" sz="1000" u="sng" dirty="0" smtClean="0">
                <a:solidFill>
                  <a:schemeClr val="bg2"/>
                </a:solidFill>
              </a:rPr>
              <a:t>2-A</a:t>
            </a:r>
          </a:p>
          <a:p>
            <a:pPr eaLnBrk="1" hangingPunct="1">
              <a:lnSpc>
                <a:spcPct val="80000"/>
              </a:lnSpc>
            </a:pPr>
            <a:endParaRPr lang="en-US" altLang="ja-JP" sz="1000" u="sng" dirty="0" smtClean="0"/>
          </a:p>
          <a:p>
            <a:pPr eaLnBrk="1" hangingPunct="1">
              <a:lnSpc>
                <a:spcPct val="80000"/>
              </a:lnSpc>
            </a:pPr>
            <a:r>
              <a:rPr lang="en-US" altLang="ja-JP" sz="1000" dirty="0" smtClean="0"/>
              <a:t>■</a:t>
            </a:r>
            <a:r>
              <a:rPr lang="ja-JP" altLang="en-US" sz="1000" dirty="0" smtClean="0"/>
              <a:t>導入</a:t>
            </a:r>
          </a:p>
          <a:p>
            <a:pPr eaLnBrk="1" hangingPunct="1">
              <a:lnSpc>
                <a:spcPct val="80000"/>
              </a:lnSpc>
            </a:pPr>
            <a:r>
              <a:rPr lang="ja-JP" altLang="en-US" sz="1000" dirty="0" smtClean="0"/>
              <a:t>「先ほどのクイズで、世界では</a:t>
            </a:r>
            <a:r>
              <a:rPr lang="en-US" altLang="ja-JP" sz="1000" dirty="0" smtClean="0"/>
              <a:t>6</a:t>
            </a:r>
            <a:r>
              <a:rPr lang="ja-JP" altLang="en-US" sz="1000" dirty="0" smtClean="0"/>
              <a:t>人に</a:t>
            </a:r>
            <a:r>
              <a:rPr lang="en-US" altLang="ja-JP" sz="1000" dirty="0" smtClean="0"/>
              <a:t>1</a:t>
            </a:r>
            <a:r>
              <a:rPr lang="ja-JP" altLang="en-US" sz="1000" dirty="0" smtClean="0"/>
              <a:t>人の大人が文字の読み書きができないということを知りましたが、文字の読み書きができないと、どんなことがあるでしょう？」など、導入の言葉ではじめる。</a:t>
            </a:r>
          </a:p>
          <a:p>
            <a:pPr eaLnBrk="1" hangingPunct="1">
              <a:lnSpc>
                <a:spcPct val="80000"/>
              </a:lnSpc>
            </a:pPr>
            <a:endParaRPr lang="ja-JP" altLang="en-US" sz="1000" dirty="0" smtClean="0"/>
          </a:p>
          <a:p>
            <a:pPr eaLnBrk="1" hangingPunct="1">
              <a:lnSpc>
                <a:spcPct val="80000"/>
              </a:lnSpc>
            </a:pPr>
            <a:r>
              <a:rPr lang="ja-JP" altLang="en-US" sz="1000" dirty="0" smtClean="0"/>
              <a:t>■すすめ方</a:t>
            </a:r>
            <a:r>
              <a:rPr lang="en-US" altLang="ja-JP" sz="1000" b="1" dirty="0" smtClean="0"/>
              <a:t>1</a:t>
            </a:r>
            <a:r>
              <a:rPr lang="ja-JP" altLang="en-US" sz="1000" dirty="0" smtClean="0"/>
              <a:t>＜小中学生対象の場合～薬瓶を選ぶ＞</a:t>
            </a:r>
          </a:p>
          <a:p>
            <a:pPr eaLnBrk="1" hangingPunct="1">
              <a:lnSpc>
                <a:spcPct val="80000"/>
              </a:lnSpc>
            </a:pPr>
            <a:r>
              <a:rPr lang="en-US" altLang="ja-JP" sz="1000" dirty="0" smtClean="0"/>
              <a:t>1</a:t>
            </a:r>
            <a:r>
              <a:rPr lang="ja-JP" altLang="en-US" sz="1000" dirty="0" err="1" smtClean="0"/>
              <a:t>．</a:t>
            </a:r>
            <a:r>
              <a:rPr lang="ja-JP" altLang="en-US" sz="1000" dirty="0" smtClean="0"/>
              <a:t> 準備：塩水、砂糖水、普通の水を入れたペットボトルまたはコップをそれぞれご用意ください。下のラベルを切り、塩水には</a:t>
            </a:r>
            <a:r>
              <a:rPr lang="en-US" altLang="ja-JP" sz="1000" dirty="0" smtClean="0"/>
              <a:t>A</a:t>
            </a:r>
            <a:r>
              <a:rPr lang="ja-JP" altLang="en-US" sz="1000" dirty="0" smtClean="0"/>
              <a:t>のラベル「毒（ネズミ用）」、砂糖水には</a:t>
            </a:r>
            <a:r>
              <a:rPr lang="en-US" altLang="ja-JP" sz="1000" dirty="0" smtClean="0"/>
              <a:t>B </a:t>
            </a:r>
            <a:r>
              <a:rPr lang="ja-JP" altLang="en-US" sz="1000" dirty="0" smtClean="0"/>
              <a:t>のラベル「熱冷まし」、普通の水には</a:t>
            </a:r>
            <a:r>
              <a:rPr lang="en-US" altLang="ja-JP" sz="1000" dirty="0" smtClean="0"/>
              <a:t>C</a:t>
            </a:r>
            <a:r>
              <a:rPr lang="ja-JP" altLang="en-US" sz="1000" dirty="0" smtClean="0"/>
              <a:t>のラベル「栄養」を貼ります。</a:t>
            </a:r>
          </a:p>
          <a:p>
            <a:pPr eaLnBrk="1" hangingPunct="1">
              <a:lnSpc>
                <a:spcPct val="80000"/>
              </a:lnSpc>
            </a:pPr>
            <a:r>
              <a:rPr lang="en-US" altLang="ja-JP" sz="1000" dirty="0" smtClean="0"/>
              <a:t>2</a:t>
            </a:r>
            <a:r>
              <a:rPr lang="ja-JP" altLang="en-US" sz="1000" dirty="0" err="1" smtClean="0"/>
              <a:t>．</a:t>
            </a:r>
            <a:r>
              <a:rPr lang="ja-JP" altLang="en-US" sz="1000" dirty="0" smtClean="0"/>
              <a:t> ストーリーを読む：全体に向け、進行役は以下のストーリーを音読する。</a:t>
            </a:r>
          </a:p>
          <a:p>
            <a:pPr eaLnBrk="1" hangingPunct="1">
              <a:lnSpc>
                <a:spcPct val="80000"/>
              </a:lnSpc>
            </a:pPr>
            <a:r>
              <a:rPr lang="en-US" altLang="ja-JP" sz="1000" dirty="0" smtClean="0"/>
              <a:t>3</a:t>
            </a:r>
            <a:r>
              <a:rPr lang="ja-JP" altLang="en-US" sz="1000" dirty="0" err="1" smtClean="0"/>
              <a:t>．</a:t>
            </a:r>
            <a:r>
              <a:rPr lang="ja-JP" altLang="en-US" sz="1000" dirty="0" smtClean="0"/>
              <a:t> ボトルを選ぶ：グループまたは個人で、どのペットボトルの水を飲むか選んでもらう。挙手などで、どのボトルを選んだのか、なぜそのボトルを選んだのかを全体で共有する。それぞれの選択肢の中から</a:t>
            </a:r>
            <a:r>
              <a:rPr lang="en-US" altLang="ja-JP" sz="1000" dirty="0" smtClean="0"/>
              <a:t>1</a:t>
            </a:r>
            <a:r>
              <a:rPr lang="ja-JP" altLang="en-US" sz="1000" dirty="0" smtClean="0"/>
              <a:t>人ずつ代表者に前に出てきてもらい、実際に水を飲んでもらった後、それぞれのラベルの意味を伝える。</a:t>
            </a:r>
          </a:p>
          <a:p>
            <a:pPr eaLnBrk="1" hangingPunct="1">
              <a:lnSpc>
                <a:spcPct val="80000"/>
              </a:lnSpc>
            </a:pPr>
            <a:r>
              <a:rPr lang="en-US" altLang="ja-JP" sz="1000" dirty="0" smtClean="0"/>
              <a:t>4</a:t>
            </a:r>
            <a:r>
              <a:rPr lang="ja-JP" altLang="en-US" sz="1000" dirty="0" err="1" smtClean="0"/>
              <a:t>．</a:t>
            </a:r>
            <a:r>
              <a:rPr lang="ja-JP" altLang="en-US" sz="1000" dirty="0" smtClean="0"/>
              <a:t>ふりかえり：ボトルを選んだ時、ラベルの意味を知った時、どんな気持ちがしたか全体で共有する。</a:t>
            </a:r>
          </a:p>
          <a:p>
            <a:pPr eaLnBrk="1" hangingPunct="1">
              <a:lnSpc>
                <a:spcPct val="80000"/>
              </a:lnSpc>
            </a:pPr>
            <a:endParaRPr lang="ja-JP" altLang="en-US" sz="1000" dirty="0" smtClean="0"/>
          </a:p>
          <a:p>
            <a:pPr eaLnBrk="1" hangingPunct="1">
              <a:lnSpc>
                <a:spcPct val="80000"/>
              </a:lnSpc>
            </a:pPr>
            <a:r>
              <a:rPr lang="ja-JP" altLang="en-US" sz="1000" dirty="0" smtClean="0"/>
              <a:t>◆ストーリー◆</a:t>
            </a:r>
          </a:p>
          <a:p>
            <a:pPr eaLnBrk="1" hangingPunct="1">
              <a:lnSpc>
                <a:spcPct val="80000"/>
              </a:lnSpc>
            </a:pPr>
            <a:r>
              <a:rPr lang="ja-JP" altLang="en-US" sz="1000" dirty="0" smtClean="0"/>
              <a:t>あなたのお母さんが高熱を出して苦しんでいます。でもこの村にお医者さんはいません。医者のいる町には、山道を１日歩いた上にバスに</a:t>
            </a:r>
            <a:r>
              <a:rPr lang="en-US" altLang="ja-JP" sz="1000" dirty="0" smtClean="0"/>
              <a:t>7 </a:t>
            </a:r>
            <a:r>
              <a:rPr lang="ja-JP" altLang="en-US" sz="1000" dirty="0" smtClean="0"/>
              <a:t>時間も乗らなければ辿りつけません。村では学校の先生の家に薬が少し置いてあり、困ったときには先生から薬をわけてもらっています。先生の家を訪ねてみると先生は町まで出かけていて留守でした。戸棚には薬の瓶がいくつかありますが、先生以外は瓶の文字を読めません。いつも熱の出たときに使う薬と同じような瓶が</a:t>
            </a:r>
            <a:r>
              <a:rPr lang="en-US" altLang="ja-JP" sz="1000" dirty="0" smtClean="0"/>
              <a:t>3 </a:t>
            </a:r>
            <a:r>
              <a:rPr lang="ja-JP" altLang="en-US" sz="1000" dirty="0" smtClean="0"/>
              <a:t>つありましたが区別がつきません。さあ、どうしましょう？選んだペットボトルの水を飲んだ結果は</a:t>
            </a:r>
            <a:r>
              <a:rPr lang="en-US" altLang="ja-JP" sz="1000" dirty="0" smtClean="0"/>
              <a:t>…</a:t>
            </a:r>
            <a:r>
              <a:rPr lang="ja-JP" altLang="en-US" sz="1000" dirty="0" smtClean="0"/>
              <a:t>？ </a:t>
            </a:r>
          </a:p>
          <a:p>
            <a:pPr eaLnBrk="1" hangingPunct="1">
              <a:lnSpc>
                <a:spcPct val="80000"/>
              </a:lnSpc>
            </a:pPr>
            <a:endParaRPr lang="ja-JP" altLang="en-US" sz="1000" dirty="0" smtClean="0"/>
          </a:p>
          <a:p>
            <a:pPr eaLnBrk="1" hangingPunct="1">
              <a:lnSpc>
                <a:spcPct val="80000"/>
              </a:lnSpc>
            </a:pPr>
            <a:r>
              <a:rPr lang="en-US" altLang="ja-JP" sz="1000" dirty="0" smtClean="0"/>
              <a:t>※</a:t>
            </a:r>
            <a:r>
              <a:rPr lang="ja-JP" altLang="en-US" sz="1000" dirty="0" smtClean="0"/>
              <a:t>ネパールやインドで使われているデバナガリ文字を使って、</a:t>
            </a:r>
            <a:r>
              <a:rPr lang="en-US" altLang="ja-JP" sz="1000" dirty="0" smtClean="0"/>
              <a:t>A: </a:t>
            </a:r>
            <a:r>
              <a:rPr lang="ja-JP" altLang="en-US" sz="1000" dirty="0" smtClean="0"/>
              <a:t>「毒（ネズミ用）」、</a:t>
            </a:r>
            <a:r>
              <a:rPr lang="en-US" altLang="ja-JP" sz="1000" dirty="0" smtClean="0"/>
              <a:t>B: </a:t>
            </a:r>
            <a:r>
              <a:rPr lang="ja-JP" altLang="en-US" sz="1000" dirty="0" smtClean="0"/>
              <a:t>「熱冷まし」、</a:t>
            </a:r>
            <a:r>
              <a:rPr lang="en-US" altLang="ja-JP" sz="1000" dirty="0" smtClean="0"/>
              <a:t>C: </a:t>
            </a:r>
            <a:r>
              <a:rPr lang="ja-JP" altLang="en-US" sz="1000" dirty="0" smtClean="0"/>
              <a:t>「栄養」と書かれています。</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dirty="0" smtClean="0"/>
              <a:t>■</a:t>
            </a:r>
            <a:r>
              <a:rPr lang="ja-JP" altLang="en-US" dirty="0" smtClean="0"/>
              <a:t>問いかけ</a:t>
            </a:r>
          </a:p>
          <a:p>
            <a:pPr eaLnBrk="1" hangingPunct="1">
              <a:lnSpc>
                <a:spcPct val="90000"/>
              </a:lnSpc>
            </a:pPr>
            <a:r>
              <a:rPr lang="ja-JP" altLang="en-US" dirty="0" smtClean="0"/>
              <a:t>「読み書きができないとどんなことができないと思いますか？」</a:t>
            </a:r>
          </a:p>
          <a:p>
            <a:pPr eaLnBrk="1" hangingPunct="1">
              <a:lnSpc>
                <a:spcPct val="90000"/>
              </a:lnSpc>
            </a:pPr>
            <a:r>
              <a:rPr lang="ja-JP" altLang="en-US" dirty="0" smtClean="0"/>
              <a:t>本が読めない／名前を書けない／計算ができない／地図が読めない／自信を持って行動できない</a:t>
            </a:r>
          </a:p>
          <a:p>
            <a:pPr eaLnBrk="1" hangingPunct="1">
              <a:lnSpc>
                <a:spcPct val="90000"/>
              </a:lnSpc>
            </a:pPr>
            <a:r>
              <a:rPr lang="ja-JP" altLang="en-US" dirty="0" smtClean="0"/>
              <a:t>「文字が読み書きできるとどんなことができますか？」</a:t>
            </a:r>
          </a:p>
          <a:p>
            <a:pPr eaLnBrk="1" hangingPunct="1">
              <a:lnSpc>
                <a:spcPct val="90000"/>
              </a:lnSpc>
            </a:pPr>
            <a:r>
              <a:rPr lang="ja-JP" altLang="en-US" dirty="0" smtClean="0"/>
              <a:t>勉強ができる／本が読める／インターネットが使える／手紙が書ける／メールができる／小説を書ける／</a:t>
            </a:r>
          </a:p>
          <a:p>
            <a:pPr eaLnBrk="1" hangingPunct="1">
              <a:lnSpc>
                <a:spcPct val="90000"/>
              </a:lnSpc>
            </a:pPr>
            <a:r>
              <a:rPr lang="ja-JP" altLang="en-US" dirty="0" smtClean="0"/>
              <a:t>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dirty="0" smtClean="0"/>
              <a:t>■すすめ方</a:t>
            </a:r>
            <a:r>
              <a:rPr lang="en-US" altLang="ja-JP" b="1" dirty="0" smtClean="0"/>
              <a:t>2</a:t>
            </a:r>
            <a:r>
              <a:rPr lang="ja-JP" altLang="en-US" dirty="0" smtClean="0"/>
              <a:t>＜高校生～大学生対象の場合～就職先をみつける＞</a:t>
            </a:r>
          </a:p>
          <a:p>
            <a:pPr eaLnBrk="1" hangingPunct="1">
              <a:lnSpc>
                <a:spcPct val="90000"/>
              </a:lnSpc>
            </a:pPr>
            <a:r>
              <a:rPr lang="en-US" altLang="ja-JP" dirty="0" smtClean="0"/>
              <a:t>1</a:t>
            </a:r>
            <a:r>
              <a:rPr lang="ja-JP" altLang="en-US" dirty="0" err="1" smtClean="0"/>
              <a:t>．</a:t>
            </a:r>
            <a:r>
              <a:rPr lang="ja-JP" altLang="en-US" dirty="0" smtClean="0"/>
              <a:t> 準備：</a:t>
            </a:r>
            <a:r>
              <a:rPr lang="en-US" altLang="ja-JP" dirty="0" smtClean="0"/>
              <a:t>3</a:t>
            </a:r>
            <a:r>
              <a:rPr lang="ja-JP" altLang="en-US" dirty="0" smtClean="0"/>
              <a:t>枚の求人広告</a:t>
            </a:r>
            <a:r>
              <a:rPr lang="en-US" altLang="ja-JP" dirty="0" smtClean="0"/>
              <a:t>A</a:t>
            </a:r>
            <a:r>
              <a:rPr lang="ja-JP" altLang="en-US" dirty="0" smtClean="0"/>
              <a:t>～</a:t>
            </a:r>
            <a:r>
              <a:rPr lang="en-US" altLang="ja-JP" dirty="0" smtClean="0"/>
              <a:t>C</a:t>
            </a:r>
            <a:r>
              <a:rPr lang="ja-JP" altLang="en-US" dirty="0" smtClean="0"/>
              <a:t>グループ数分印刷し、点線で左右（タイ語／日本語）に切り分けておく。（別紙）</a:t>
            </a:r>
          </a:p>
          <a:p>
            <a:pPr eaLnBrk="1" hangingPunct="1">
              <a:lnSpc>
                <a:spcPct val="90000"/>
              </a:lnSpc>
            </a:pPr>
            <a:r>
              <a:rPr lang="en-US" altLang="ja-JP" dirty="0" smtClean="0"/>
              <a:t>2</a:t>
            </a:r>
            <a:r>
              <a:rPr lang="ja-JP" altLang="en-US" dirty="0" err="1" smtClean="0"/>
              <a:t>．</a:t>
            </a:r>
            <a:r>
              <a:rPr lang="ja-JP" altLang="en-US" dirty="0" smtClean="0"/>
              <a:t> 求人広告を読む：グループに左側のタイ語の求人広告を配付し、読んでみる。</a:t>
            </a:r>
          </a:p>
          <a:p>
            <a:pPr eaLnBrk="1" hangingPunct="1">
              <a:lnSpc>
                <a:spcPct val="90000"/>
              </a:lnSpc>
            </a:pPr>
            <a:r>
              <a:rPr lang="en-US" altLang="ja-JP" dirty="0" smtClean="0"/>
              <a:t>3</a:t>
            </a:r>
            <a:r>
              <a:rPr lang="ja-JP" altLang="en-US" dirty="0" err="1" smtClean="0"/>
              <a:t>．</a:t>
            </a:r>
            <a:r>
              <a:rPr lang="ja-JP" altLang="en-US" dirty="0" smtClean="0"/>
              <a:t> グループで、自分が仕事をするのであれば、どの求人に応募するか選ぶ。</a:t>
            </a:r>
          </a:p>
          <a:p>
            <a:pPr eaLnBrk="1" hangingPunct="1">
              <a:lnSpc>
                <a:spcPct val="90000"/>
              </a:lnSpc>
            </a:pPr>
            <a:r>
              <a:rPr lang="en-US" altLang="ja-JP" dirty="0" smtClean="0"/>
              <a:t>4</a:t>
            </a:r>
            <a:r>
              <a:rPr lang="ja-JP" altLang="en-US" dirty="0" err="1" smtClean="0"/>
              <a:t>．</a:t>
            </a:r>
            <a:r>
              <a:rPr lang="ja-JP" altLang="en-US" dirty="0" smtClean="0"/>
              <a:t> グループで、どの求人を選んだのか、その理由を全体で共有する。</a:t>
            </a:r>
          </a:p>
          <a:p>
            <a:pPr eaLnBrk="1" hangingPunct="1">
              <a:lnSpc>
                <a:spcPct val="90000"/>
              </a:lnSpc>
            </a:pPr>
            <a:r>
              <a:rPr lang="en-US" altLang="ja-JP" dirty="0" smtClean="0"/>
              <a:t>5</a:t>
            </a:r>
            <a:r>
              <a:rPr lang="ja-JP" altLang="en-US" dirty="0" err="1" smtClean="0"/>
              <a:t>．</a:t>
            </a:r>
            <a:r>
              <a:rPr lang="ja-JP" altLang="en-US" dirty="0" smtClean="0"/>
              <a:t> 求人広告</a:t>
            </a:r>
            <a:r>
              <a:rPr lang="en-US" altLang="ja-JP" dirty="0" smtClean="0"/>
              <a:t>A</a:t>
            </a:r>
            <a:r>
              <a:rPr lang="ja-JP" altLang="en-US" dirty="0" smtClean="0"/>
              <a:t>～</a:t>
            </a:r>
            <a:r>
              <a:rPr lang="en-US" altLang="ja-JP" dirty="0" smtClean="0"/>
              <a:t>C</a:t>
            </a:r>
            <a:r>
              <a:rPr lang="ja-JP" altLang="en-US" dirty="0" smtClean="0"/>
              <a:t>の日本語の意味を伝える。</a:t>
            </a:r>
          </a:p>
          <a:p>
            <a:pPr eaLnBrk="1" hangingPunct="1">
              <a:lnSpc>
                <a:spcPct val="90000"/>
              </a:lnSpc>
            </a:pPr>
            <a:r>
              <a:rPr lang="en-US" altLang="ja-JP" dirty="0" smtClean="0"/>
              <a:t>6</a:t>
            </a:r>
            <a:r>
              <a:rPr lang="ja-JP" altLang="en-US" dirty="0" err="1" smtClean="0"/>
              <a:t>．</a:t>
            </a:r>
            <a:r>
              <a:rPr lang="ja-JP" altLang="en-US" dirty="0" smtClean="0"/>
              <a:t> ふりかえり：求人を選んだ時、広告の意味を知った時、どんな気持ちがしたか全体で共有する。</a:t>
            </a:r>
          </a:p>
          <a:p>
            <a:pPr eaLnBrk="1" hangingPunct="1">
              <a:lnSpc>
                <a:spcPct val="90000"/>
              </a:lnSpc>
            </a:pPr>
            <a:r>
              <a:rPr lang="en-US" altLang="ja-JP" dirty="0" smtClean="0"/>
              <a:t>7</a:t>
            </a:r>
            <a:r>
              <a:rPr lang="ja-JP" altLang="en-US" dirty="0" err="1" smtClean="0"/>
              <a:t>．</a:t>
            </a:r>
            <a:r>
              <a:rPr lang="ja-JP" altLang="en-US" dirty="0" smtClean="0"/>
              <a:t> 次の問いかけをし、全体で話し合う。</a:t>
            </a:r>
          </a:p>
          <a:p>
            <a:pPr eaLnBrk="1" hangingPunct="1">
              <a:lnSpc>
                <a:spcPct val="90000"/>
              </a:lnSpc>
            </a:pPr>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smtClean="0"/>
              <a:t>求人</a:t>
            </a:r>
            <a:r>
              <a:rPr lang="en-US" altLang="ja-JP" sz="1000" dirty="0" smtClean="0"/>
              <a:t>A ※</a:t>
            </a:r>
            <a:r>
              <a:rPr lang="ja-JP" altLang="en-US" sz="1000" dirty="0" smtClean="0"/>
              <a:t>給与がよい </a:t>
            </a:r>
          </a:p>
          <a:p>
            <a:pPr eaLnBrk="1" hangingPunct="1">
              <a:lnSpc>
                <a:spcPct val="80000"/>
              </a:lnSpc>
            </a:pPr>
            <a:r>
              <a:rPr lang="ja-JP" altLang="en-US" sz="1000" dirty="0" smtClean="0"/>
              <a:t>求人</a:t>
            </a:r>
            <a:r>
              <a:rPr lang="en-US" altLang="ja-JP" sz="1000" dirty="0" smtClean="0"/>
              <a:t>B ※</a:t>
            </a:r>
            <a:r>
              <a:rPr lang="ja-JP" altLang="en-US" sz="1000" dirty="0" smtClean="0"/>
              <a:t>条件がまあまあ 	</a:t>
            </a:r>
          </a:p>
          <a:p>
            <a:pPr eaLnBrk="1" hangingPunct="1">
              <a:lnSpc>
                <a:spcPct val="80000"/>
              </a:lnSpc>
            </a:pPr>
            <a:r>
              <a:rPr lang="ja-JP" altLang="en-US" sz="1000" dirty="0" smtClean="0"/>
              <a:t>求人</a:t>
            </a:r>
            <a:r>
              <a:rPr lang="en-US" altLang="ja-JP" sz="1000" dirty="0" smtClean="0"/>
              <a:t>C ※</a:t>
            </a:r>
            <a:r>
              <a:rPr lang="ja-JP" altLang="en-US" sz="1000" dirty="0" smtClean="0"/>
              <a:t>情報が不十分 </a:t>
            </a:r>
          </a:p>
          <a:p>
            <a:pPr eaLnBrk="1" hangingPunct="1">
              <a:lnSpc>
                <a:spcPct val="80000"/>
              </a:lnSpc>
            </a:pPr>
            <a:endParaRPr lang="ja-JP" altLang="en-US" sz="1000" dirty="0" smtClean="0"/>
          </a:p>
          <a:p>
            <a:pPr eaLnBrk="1" hangingPunct="1">
              <a:lnSpc>
                <a:spcPct val="80000"/>
              </a:lnSpc>
            </a:pPr>
            <a:r>
              <a:rPr lang="ja-JP" altLang="en-US" sz="1000" dirty="0" smtClean="0"/>
              <a:t>◆解説：識字とは？</a:t>
            </a:r>
          </a:p>
          <a:p>
            <a:pPr eaLnBrk="1" hangingPunct="1">
              <a:lnSpc>
                <a:spcPct val="80000"/>
              </a:lnSpc>
            </a:pPr>
            <a:r>
              <a:rPr lang="ja-JP" altLang="en-US" sz="1000" dirty="0" smtClean="0"/>
              <a:t>「識字」とは、日常生活で必要な「読み・書き・計算」ができる能力のことです。</a:t>
            </a:r>
            <a:endParaRPr lang="en-US" altLang="ja-JP" sz="1000" dirty="0" smtClean="0"/>
          </a:p>
          <a:p>
            <a:pPr eaLnBrk="1" hangingPunct="1">
              <a:lnSpc>
                <a:spcPct val="80000"/>
              </a:lnSpc>
            </a:pPr>
            <a:r>
              <a:rPr lang="ja-JP" altLang="en-US" sz="1000" dirty="0" smtClean="0"/>
              <a:t>現在、成人のおよそ</a:t>
            </a:r>
            <a:r>
              <a:rPr lang="en-US" altLang="ja-JP" sz="1000" dirty="0" smtClean="0"/>
              <a:t>6</a:t>
            </a:r>
            <a:r>
              <a:rPr lang="ja-JP" altLang="en-US" sz="1000" dirty="0" smtClean="0"/>
              <a:t>人に</a:t>
            </a:r>
            <a:r>
              <a:rPr lang="en-US" altLang="ja-JP" sz="1000" dirty="0" smtClean="0"/>
              <a:t>1 </a:t>
            </a:r>
            <a:r>
              <a:rPr lang="ja-JP" altLang="en-US" sz="1000" dirty="0" smtClean="0"/>
              <a:t>人にあたる</a:t>
            </a:r>
            <a:r>
              <a:rPr lang="en-US" altLang="ja-JP" sz="1000" dirty="0" smtClean="0"/>
              <a:t>7 </a:t>
            </a:r>
            <a:r>
              <a:rPr lang="ja-JP" altLang="en-US" sz="1000" dirty="0" smtClean="0"/>
              <a:t>億</a:t>
            </a:r>
            <a:r>
              <a:rPr lang="en-US" altLang="ja-JP" sz="1000" dirty="0" smtClean="0"/>
              <a:t>8,100 </a:t>
            </a:r>
            <a:r>
              <a:rPr lang="ja-JP" altLang="en-US" sz="1000" dirty="0" smtClean="0"/>
              <a:t>万人の人々は読み書きができません。</a:t>
            </a:r>
            <a:r>
              <a:rPr lang="en-US" altLang="ja-JP" sz="1000" dirty="0" smtClean="0"/>
              <a:t>1990</a:t>
            </a:r>
            <a:r>
              <a:rPr lang="ja-JP" altLang="en-US" sz="1000" dirty="0" smtClean="0"/>
              <a:t>年からは</a:t>
            </a:r>
            <a:r>
              <a:rPr lang="en-US" altLang="ja-JP" sz="1000" dirty="0" smtClean="0"/>
              <a:t>12</a:t>
            </a:r>
            <a:r>
              <a:rPr lang="ja-JP" altLang="en-US" sz="1000" dirty="0" smtClean="0"/>
              <a:t>％減少しましたが、</a:t>
            </a:r>
            <a:r>
              <a:rPr lang="en-US" altLang="ja-JP" sz="1000" dirty="0" smtClean="0"/>
              <a:t>2000</a:t>
            </a:r>
            <a:r>
              <a:rPr lang="ja-JP" altLang="en-US" sz="1000" dirty="0" smtClean="0"/>
              <a:t>年からはわずか</a:t>
            </a:r>
            <a:r>
              <a:rPr lang="en-US" altLang="ja-JP" sz="1000" dirty="0" smtClean="0"/>
              <a:t>1</a:t>
            </a:r>
            <a:r>
              <a:rPr lang="ja-JP" altLang="en-US" sz="1000" dirty="0" smtClean="0"/>
              <a:t>％の減少にとどまっています。特に、サハラ以南アフリカ地域の成人識字率は</a:t>
            </a:r>
            <a:r>
              <a:rPr lang="en-US" altLang="ja-JP" sz="1000" dirty="0" smtClean="0"/>
              <a:t>59</a:t>
            </a:r>
            <a:r>
              <a:rPr lang="ja-JP" altLang="en-US" sz="1000" dirty="0" smtClean="0"/>
              <a:t>％（つまり</a:t>
            </a:r>
            <a:r>
              <a:rPr lang="en-US" altLang="ja-JP" sz="1000" dirty="0" smtClean="0"/>
              <a:t>41</a:t>
            </a:r>
            <a:r>
              <a:rPr lang="ja-JP" altLang="en-US" sz="1000" dirty="0" smtClean="0"/>
              <a:t>％の人は非識字）と低い水準となっています。また、世界の成人非識字者のおよそ</a:t>
            </a:r>
            <a:r>
              <a:rPr lang="en-US" altLang="ja-JP" sz="1000" dirty="0" smtClean="0"/>
              <a:t>6</a:t>
            </a:r>
            <a:r>
              <a:rPr lang="ja-JP" altLang="en-US" sz="1000" dirty="0" smtClean="0"/>
              <a:t>割は女性です。</a:t>
            </a:r>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識字率は基礎教育の浸透状況を測る指針として、広く使われています。　</a:t>
            </a:r>
          </a:p>
          <a:p>
            <a:pPr eaLnBrk="1" hangingPunct="1">
              <a:lnSpc>
                <a:spcPct val="80000"/>
              </a:lnSpc>
            </a:pPr>
            <a:endParaRPr lang="en-US" altLang="ja-JP"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sp>
        <p:nvSpPr>
          <p:cNvPr id="2057"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©JNNE</a:t>
            </a:r>
          </a:p>
          <a:p>
            <a:pPr algn="just"/>
            <a:endParaRPr lang="en-US" altLang="ja-JP" sz="1400"/>
          </a:p>
        </p:txBody>
      </p:sp>
      <p:pic>
        <p:nvPicPr>
          <p:cNvPr id="11" name="図 10" descr="教材タイトル画像.jpg"/>
          <p:cNvPicPr>
            <a:picLocks noChangeAspect="1"/>
          </p:cNvPicPr>
          <p:nvPr/>
        </p:nvPicPr>
        <p:blipFill>
          <a:blip r:embed="rId5" cstate="print"/>
          <a:stretch>
            <a:fillRect/>
          </a:stretch>
        </p:blipFill>
        <p:spPr>
          <a:xfrm>
            <a:off x="629816" y="585916"/>
            <a:ext cx="7884368" cy="2915092"/>
          </a:xfrm>
          <a:prstGeom prst="rect">
            <a:avLst/>
          </a:prstGeom>
        </p:spPr>
      </p:pic>
      <p:pic>
        <p:nvPicPr>
          <p:cNvPr id="15" name="図 14"/>
          <p:cNvPicPr/>
          <p:nvPr/>
        </p:nvPicPr>
        <p:blipFill>
          <a:blip r:embed="rId6" cstate="print"/>
          <a:srcRect/>
          <a:stretch>
            <a:fillRect/>
          </a:stretch>
        </p:blipFill>
        <p:spPr bwMode="auto">
          <a:xfrm>
            <a:off x="467544" y="4005064"/>
            <a:ext cx="3888432" cy="2160240"/>
          </a:xfrm>
          <a:prstGeom prst="rect">
            <a:avLst/>
          </a:prstGeom>
          <a:noFill/>
          <a:ln w="9525">
            <a:noFill/>
            <a:miter lim="800000"/>
            <a:headEnd/>
            <a:tailEnd/>
          </a:ln>
        </p:spPr>
      </p:pic>
      <p:pic>
        <p:nvPicPr>
          <p:cNvPr id="16" name="図 15"/>
          <p:cNvPicPr/>
          <p:nvPr/>
        </p:nvPicPr>
        <p:blipFill>
          <a:blip r:embed="rId7" cstate="print"/>
          <a:srcRect/>
          <a:stretch>
            <a:fillRect/>
          </a:stretch>
        </p:blipFill>
        <p:spPr bwMode="auto">
          <a:xfrm>
            <a:off x="4644008" y="3933056"/>
            <a:ext cx="3888432"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t>・仕事内容：ウェイター</a:t>
            </a:r>
            <a:r>
              <a:rPr lang="en-US" altLang="ja-JP" dirty="0"/>
              <a:t>/</a:t>
            </a:r>
            <a:r>
              <a:rPr lang="ja-JP" altLang="en-US" dirty="0"/>
              <a:t>ウェイトレス </a:t>
            </a:r>
          </a:p>
          <a:p>
            <a:pPr algn="ctr"/>
            <a:r>
              <a:rPr lang="ja-JP" altLang="en-US" dirty="0"/>
              <a:t>・勤務時間：</a:t>
            </a:r>
            <a:r>
              <a:rPr lang="en-US" altLang="ja-JP" dirty="0"/>
              <a:t>8</a:t>
            </a:r>
            <a:r>
              <a:rPr lang="ja-JP" altLang="en-US" dirty="0"/>
              <a:t>時間</a:t>
            </a:r>
            <a:r>
              <a:rPr lang="en-US" altLang="ja-JP" dirty="0"/>
              <a:t>/</a:t>
            </a:r>
            <a:r>
              <a:rPr lang="ja-JP" altLang="en-US" dirty="0"/>
              <a:t>日 </a:t>
            </a:r>
          </a:p>
          <a:p>
            <a:pPr algn="ctr"/>
            <a:r>
              <a:rPr lang="ja-JP" altLang="en-US" dirty="0" smtClean="0"/>
              <a:t>・距離：</a:t>
            </a:r>
            <a:r>
              <a:rPr lang="ja-JP" altLang="en-US" dirty="0"/>
              <a:t>駅前徒歩</a:t>
            </a:r>
            <a:r>
              <a:rPr lang="en-US" altLang="ja-JP" dirty="0"/>
              <a:t>500</a:t>
            </a:r>
            <a:r>
              <a:rPr lang="ja-JP" altLang="en-US" dirty="0"/>
              <a:t>メートル</a:t>
            </a:r>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a:t>・仕事内容：デスクワーク </a:t>
            </a:r>
          </a:p>
          <a:p>
            <a:pPr algn="ctr"/>
            <a:r>
              <a:rPr lang="ja-JP" altLang="en-US"/>
              <a:t>・勤務時間：</a:t>
            </a:r>
            <a:r>
              <a:rPr lang="en-US" altLang="ja-JP"/>
              <a:t>10</a:t>
            </a:r>
            <a:r>
              <a:rPr lang="ja-JP" altLang="en-US"/>
              <a:t>時間</a:t>
            </a:r>
            <a:r>
              <a:rPr lang="en-US" altLang="ja-JP"/>
              <a:t>/</a:t>
            </a:r>
            <a:r>
              <a:rPr lang="ja-JP" altLang="en-US"/>
              <a:t>日 </a:t>
            </a:r>
          </a:p>
          <a:p>
            <a:pPr algn="ctr"/>
            <a:r>
              <a:rPr lang="ja-JP" altLang="en-US"/>
              <a:t>・給料：</a:t>
            </a:r>
            <a:r>
              <a:rPr lang="en-US" altLang="ja-JP"/>
              <a:t>250</a:t>
            </a:r>
            <a:r>
              <a:rPr lang="ja-JP" altLang="en-US"/>
              <a:t>バーツ</a:t>
            </a:r>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a:t>・仕事内容：デスクワーク </a:t>
            </a:r>
          </a:p>
          <a:p>
            <a:pPr algn="ctr"/>
            <a:r>
              <a:rPr lang="ja-JP" altLang="en-US"/>
              <a:t>・勤務時間：</a:t>
            </a:r>
            <a:r>
              <a:rPr lang="en-US" altLang="ja-JP"/>
              <a:t>6</a:t>
            </a:r>
            <a:r>
              <a:rPr lang="ja-JP" altLang="en-US"/>
              <a:t>時間</a:t>
            </a:r>
            <a:r>
              <a:rPr lang="en-US" altLang="ja-JP"/>
              <a:t>/</a:t>
            </a:r>
            <a:r>
              <a:rPr lang="ja-JP" altLang="en-US"/>
              <a:t>日 </a:t>
            </a:r>
          </a:p>
          <a:p>
            <a:pPr algn="ctr"/>
            <a:r>
              <a:rPr lang="ja-JP" altLang="en-US"/>
              <a:t>・給料：</a:t>
            </a:r>
            <a:r>
              <a:rPr lang="en-US" altLang="ja-JP"/>
              <a:t>550</a:t>
            </a:r>
            <a:r>
              <a:rPr lang="ja-JP" altLang="en-US"/>
              <a:t>バーツ 	</a:t>
            </a:r>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1281" name="Group 17"/>
          <p:cNvGrpSpPr>
            <a:grpSpLocks/>
          </p:cNvGrpSpPr>
          <p:nvPr/>
        </p:nvGrpSpPr>
        <p:grpSpPr bwMode="auto">
          <a:xfrm>
            <a:off x="395288" y="188913"/>
            <a:ext cx="1584325" cy="304800"/>
            <a:chOff x="249" y="119"/>
            <a:chExt cx="908" cy="192"/>
          </a:xfrm>
        </p:grpSpPr>
        <p:sp>
          <p:nvSpPr>
            <p:cNvPr id="11282" name="AutoShape 1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1283" name="Text Box 1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20"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世界の識字率</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7"/>
          <p:cNvGrpSpPr>
            <a:grpSpLocks/>
          </p:cNvGrpSpPr>
          <p:nvPr/>
        </p:nvGrpSpPr>
        <p:grpSpPr bwMode="auto">
          <a:xfrm>
            <a:off x="395288" y="188913"/>
            <a:ext cx="1584325" cy="304800"/>
            <a:chOff x="249" y="119"/>
            <a:chExt cx="908" cy="192"/>
          </a:xfrm>
        </p:grpSpPr>
        <p:sp>
          <p:nvSpPr>
            <p:cNvPr id="11282" name="AutoShape 1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1283" name="Text Box 1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20" name="Picture 16"/>
          <p:cNvPicPr>
            <a:picLocks noChangeAspect="1" noChangeArrowheads="1"/>
          </p:cNvPicPr>
          <p:nvPr/>
        </p:nvPicPr>
        <p:blipFill>
          <a:blip r:embed="rId4" cstate="print"/>
          <a:srcRect/>
          <a:stretch>
            <a:fillRect/>
          </a:stretch>
        </p:blipFill>
        <p:spPr bwMode="auto">
          <a:xfrm>
            <a:off x="539552" y="764704"/>
            <a:ext cx="678636" cy="1001266"/>
          </a:xfrm>
          <a:prstGeom prst="rect">
            <a:avLst/>
          </a:prstGeom>
          <a:noFill/>
          <a:ln w="9525">
            <a:noFill/>
            <a:miter lim="800000"/>
            <a:headEnd/>
            <a:tailEnd/>
          </a:ln>
        </p:spPr>
      </p:pic>
      <p:sp>
        <p:nvSpPr>
          <p:cNvPr id="23" name="テキスト ボックス 22"/>
          <p:cNvSpPr txBox="1"/>
          <p:nvPr/>
        </p:nvSpPr>
        <p:spPr>
          <a:xfrm>
            <a:off x="3635896" y="6165304"/>
            <a:ext cx="4968027" cy="246221"/>
          </a:xfrm>
          <a:prstGeom prst="rect">
            <a:avLst/>
          </a:prstGeom>
          <a:noFill/>
        </p:spPr>
        <p:txBody>
          <a:bodyPr wrap="none" rtlCol="0">
            <a:spAutoFit/>
          </a:bodyPr>
          <a:lstStyle/>
          <a:p>
            <a:r>
              <a:rPr lang="ja-JP" altLang="en-US" sz="1000" dirty="0" smtClean="0">
                <a:latin typeface="+mn-lt"/>
                <a:ea typeface="+mn-ea"/>
              </a:rPr>
              <a:t>出典：</a:t>
            </a:r>
            <a:r>
              <a:rPr lang="en-US" altLang="ja-JP" sz="1000" dirty="0" smtClean="0">
                <a:latin typeface="+mn-lt"/>
                <a:ea typeface="+mn-ea"/>
              </a:rPr>
              <a:t>EFA</a:t>
            </a:r>
            <a:r>
              <a:rPr lang="ja-JP" altLang="en-US" sz="1000" dirty="0" smtClean="0">
                <a:latin typeface="+mn-lt"/>
                <a:ea typeface="+mn-ea"/>
              </a:rPr>
              <a:t>グローバルモニタリング・レポート</a:t>
            </a:r>
            <a:r>
              <a:rPr lang="en-US" altLang="ja-JP" sz="1000" dirty="0" smtClean="0">
                <a:latin typeface="+mn-lt"/>
                <a:ea typeface="+mn-ea"/>
              </a:rPr>
              <a:t>2013/4</a:t>
            </a:r>
            <a:r>
              <a:rPr lang="ja-JP" altLang="en-US" sz="1000" dirty="0" err="1" smtClean="0">
                <a:latin typeface="+mn-lt"/>
                <a:ea typeface="+mn-ea"/>
              </a:rPr>
              <a:t>、</a:t>
            </a:r>
            <a:r>
              <a:rPr lang="en-US" altLang="ja-JP" sz="1000" dirty="0" smtClean="0">
                <a:latin typeface="+mn-lt"/>
                <a:ea typeface="+mn-ea"/>
              </a:rPr>
              <a:t>The UNESCO Institute of Statistics</a:t>
            </a:r>
            <a:endParaRPr kumimoji="1" lang="ja-JP" altLang="en-US" sz="1000" dirty="0">
              <a:latin typeface="+mn-lt"/>
              <a:ea typeface="+mn-ea"/>
            </a:endParaRPr>
          </a:p>
        </p:txBody>
      </p:sp>
      <p:graphicFrame>
        <p:nvGraphicFramePr>
          <p:cNvPr id="24" name="グラフ 23"/>
          <p:cNvGraphicFramePr/>
          <p:nvPr/>
        </p:nvGraphicFramePr>
        <p:xfrm>
          <a:off x="539552" y="1484784"/>
          <a:ext cx="8280920" cy="446449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p:txBody>
          <a:bodyPr/>
          <a:lstStyle/>
          <a:p>
            <a:pPr eaLnBrk="1" hangingPunct="1">
              <a:buNone/>
            </a:pPr>
            <a:r>
              <a:rPr lang="en-US" altLang="ja-JP" sz="4000" b="1" dirty="0" smtClean="0"/>
              <a:t>Q </a:t>
            </a:r>
            <a:r>
              <a:rPr lang="ja-JP" altLang="en-US" sz="2800" dirty="0" smtClean="0"/>
              <a:t>世界中のすべての子どもが学校に行き、すべての大人が読み書きができるようになるためには、年間いくら必要といわれているでしょう？</a:t>
            </a:r>
          </a:p>
          <a:p>
            <a:pPr eaLnBrk="1" hangingPunct="1">
              <a:buNone/>
            </a:pPr>
            <a:r>
              <a:rPr lang="en-US" altLang="ja-JP" sz="1600" dirty="0" smtClean="0"/>
              <a:t>※</a:t>
            </a:r>
            <a:r>
              <a:rPr lang="ja-JP" altLang="en-US" sz="1600" dirty="0" smtClean="0"/>
              <a:t>ヒント：日本の</a:t>
            </a:r>
            <a:r>
              <a:rPr lang="en-US" altLang="ja-JP" sz="1600" dirty="0" smtClean="0"/>
              <a:t>2014</a:t>
            </a:r>
            <a:r>
              <a:rPr lang="ja-JP" altLang="en-US" sz="1600" dirty="0" smtClean="0"/>
              <a:t>年度の国家予算は</a:t>
            </a:r>
            <a:r>
              <a:rPr lang="en-US" altLang="ja-JP" sz="1600" dirty="0" smtClean="0"/>
              <a:t>95.9</a:t>
            </a:r>
            <a:r>
              <a:rPr lang="ja-JP" altLang="en-US" sz="1600" dirty="0" smtClean="0"/>
              <a:t>兆億円、うち教育・科学分野予算は</a:t>
            </a:r>
            <a:r>
              <a:rPr lang="en-US" altLang="ja-JP" sz="1600" dirty="0" smtClean="0"/>
              <a:t>5.4</a:t>
            </a:r>
            <a:r>
              <a:rPr lang="ja-JP" altLang="en-US" sz="1600" dirty="0" smtClean="0"/>
              <a:t>兆円です。</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10</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a:t>
            </a:r>
            <a:r>
              <a:rPr lang="en-US" altLang="ja-JP" sz="2800" dirty="0" smtClean="0"/>
              <a:t>8</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a:t>
            </a:r>
            <a:r>
              <a:rPr lang="en-US" altLang="ja-JP" sz="2800" dirty="0" smtClean="0"/>
              <a:t>5</a:t>
            </a:r>
            <a:r>
              <a:rPr lang="ja-JP" altLang="en-US" sz="2800" dirty="0" smtClean="0"/>
              <a:t>兆円</a:t>
            </a:r>
          </a:p>
          <a:p>
            <a:pPr eaLnBrk="1" hangingPunct="1">
              <a:buFontTx/>
              <a:buNone/>
            </a:pPr>
            <a:r>
              <a:rPr lang="en-US" altLang="ja-JP" sz="2800" dirty="0" smtClean="0"/>
              <a:t>D</a:t>
            </a:r>
            <a:r>
              <a:rPr lang="ja-JP" altLang="en-US" sz="2800" dirty="0" err="1" smtClean="0"/>
              <a:t>．</a:t>
            </a:r>
            <a:r>
              <a:rPr lang="ja-JP" altLang="en-US" sz="2800" dirty="0" smtClean="0"/>
              <a:t>約</a:t>
            </a:r>
            <a:r>
              <a:rPr lang="en-US" altLang="ja-JP" sz="2800" dirty="0" smtClean="0"/>
              <a:t>1</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288" y="5216259"/>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12295" name="Group 8"/>
          <p:cNvGrpSpPr>
            <a:grpSpLocks/>
          </p:cNvGrpSpPr>
          <p:nvPr/>
        </p:nvGrpSpPr>
        <p:grpSpPr bwMode="auto">
          <a:xfrm>
            <a:off x="395288" y="188913"/>
            <a:ext cx="1584325" cy="304800"/>
            <a:chOff x="249" y="119"/>
            <a:chExt cx="908" cy="192"/>
          </a:xfrm>
        </p:grpSpPr>
        <p:sp>
          <p:nvSpPr>
            <p:cNvPr id="12296"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2297"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86409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日本の教育・科学分野の予算とだいたい同じだね</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8179" y="908050"/>
            <a:ext cx="7488237" cy="4431983"/>
          </a:xfrm>
          <a:prstGeom prst="rect">
            <a:avLst/>
          </a:prstGeom>
          <a:noFill/>
          <a:ln w="9525">
            <a:noFill/>
            <a:miter lim="800000"/>
            <a:headEnd/>
            <a:tailEnd/>
          </a:ln>
          <a:effectLst/>
        </p:spPr>
        <p:txBody>
          <a:bodyPr>
            <a:spAutoFit/>
          </a:bodyPr>
          <a:lstStyle/>
          <a:p>
            <a:endParaRPr lang="en-US" altLang="ja-JP" dirty="0"/>
          </a:p>
          <a:p>
            <a:r>
              <a:rPr lang="ja-JP" altLang="en-US" sz="3200" dirty="0" smtClean="0"/>
              <a:t>すべて</a:t>
            </a:r>
            <a:r>
              <a:rPr lang="ja-JP" altLang="en-US" sz="3200" dirty="0"/>
              <a:t>の子どもが学校に行き、すべての大人が読み書きができるようになるためには、</a:t>
            </a:r>
            <a:r>
              <a:rPr lang="ja-JP" altLang="en-US" sz="3200" dirty="0" smtClean="0">
                <a:solidFill>
                  <a:srgbClr val="7030A0"/>
                </a:solidFill>
              </a:rPr>
              <a:t>年間</a:t>
            </a:r>
            <a:r>
              <a:rPr lang="en-US" altLang="ja-JP" sz="3200" dirty="0" smtClean="0">
                <a:solidFill>
                  <a:srgbClr val="7030A0"/>
                </a:solidFill>
              </a:rPr>
              <a:t>5</a:t>
            </a:r>
            <a:r>
              <a:rPr lang="ja-JP" altLang="en-US" sz="3200" dirty="0" smtClean="0">
                <a:solidFill>
                  <a:srgbClr val="7030A0"/>
                </a:solidFill>
              </a:rPr>
              <a:t>兆</a:t>
            </a:r>
            <a:r>
              <a:rPr lang="en-US" altLang="ja-JP" sz="3200" dirty="0" smtClean="0">
                <a:solidFill>
                  <a:srgbClr val="7030A0"/>
                </a:solidFill>
              </a:rPr>
              <a:t>3,000</a:t>
            </a:r>
            <a:r>
              <a:rPr lang="ja-JP" altLang="en-US" sz="3200" dirty="0">
                <a:solidFill>
                  <a:srgbClr val="7030A0"/>
                </a:solidFill>
              </a:rPr>
              <a:t>億円</a:t>
            </a:r>
            <a:r>
              <a:rPr lang="ja-JP" altLang="en-US" sz="3200" dirty="0"/>
              <a:t>が必要です。</a:t>
            </a:r>
          </a:p>
          <a:p>
            <a:endParaRPr lang="ja-JP" altLang="en-US" sz="3200" dirty="0"/>
          </a:p>
          <a:p>
            <a:r>
              <a:rPr lang="ja-JP" altLang="en-US" sz="3200" dirty="0"/>
              <a:t>このうち</a:t>
            </a:r>
            <a:r>
              <a:rPr lang="ja-JP" altLang="en-US" sz="3200" dirty="0" smtClean="0"/>
              <a:t>、</a:t>
            </a:r>
            <a:r>
              <a:rPr lang="en-US" altLang="ja-JP" sz="3200" dirty="0" smtClean="0">
                <a:solidFill>
                  <a:srgbClr val="7030A0"/>
                </a:solidFill>
              </a:rPr>
              <a:t>4</a:t>
            </a:r>
            <a:r>
              <a:rPr lang="ja-JP" altLang="en-US" sz="3200" dirty="0" smtClean="0">
                <a:solidFill>
                  <a:srgbClr val="7030A0"/>
                </a:solidFill>
              </a:rPr>
              <a:t>兆円</a:t>
            </a:r>
            <a:r>
              <a:rPr lang="ja-JP" altLang="en-US" sz="3200" dirty="0"/>
              <a:t>は途上国政府が教育予算を増して出すことができますが、残り</a:t>
            </a:r>
            <a:r>
              <a:rPr lang="ja-JP" altLang="en-US" sz="3200" dirty="0" smtClean="0"/>
              <a:t>の</a:t>
            </a:r>
            <a:endParaRPr lang="en-US" altLang="ja-JP" sz="3200" dirty="0" smtClean="0"/>
          </a:p>
          <a:p>
            <a:r>
              <a:rPr lang="en-US" altLang="ja-JP" sz="3200" dirty="0" smtClean="0">
                <a:solidFill>
                  <a:srgbClr val="7030A0"/>
                </a:solidFill>
              </a:rPr>
              <a:t>1</a:t>
            </a:r>
            <a:r>
              <a:rPr lang="ja-JP" altLang="en-US" sz="3200" dirty="0" smtClean="0">
                <a:solidFill>
                  <a:srgbClr val="7030A0"/>
                </a:solidFill>
              </a:rPr>
              <a:t>兆</a:t>
            </a:r>
            <a:r>
              <a:rPr lang="en-US" altLang="ja-JP" sz="3200" dirty="0" smtClean="0">
                <a:solidFill>
                  <a:srgbClr val="7030A0"/>
                </a:solidFill>
              </a:rPr>
              <a:t>3,000</a:t>
            </a:r>
            <a:r>
              <a:rPr lang="ja-JP" altLang="en-US" sz="3200" dirty="0">
                <a:solidFill>
                  <a:srgbClr val="7030A0"/>
                </a:solidFill>
              </a:rPr>
              <a:t>億円</a:t>
            </a:r>
            <a:r>
              <a:rPr lang="ja-JP" altLang="en-US" sz="3200" dirty="0"/>
              <a:t>は豊かな国が援助する必要があります。</a:t>
            </a: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3317" name="Group 7"/>
          <p:cNvGrpSpPr>
            <a:grpSpLocks/>
          </p:cNvGrpSpPr>
          <p:nvPr/>
        </p:nvGrpSpPr>
        <p:grpSpPr bwMode="auto">
          <a:xfrm>
            <a:off x="395288" y="188913"/>
            <a:ext cx="1584325" cy="304800"/>
            <a:chOff x="249" y="119"/>
            <a:chExt cx="908" cy="192"/>
          </a:xfrm>
        </p:grpSpPr>
        <p:sp>
          <p:nvSpPr>
            <p:cNvPr id="13318"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3319"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pic>
        <p:nvPicPr>
          <p:cNvPr id="8" name="Picture 8"/>
          <p:cNvPicPr>
            <a:picLocks noChangeAspect="1" noChangeArrowheads="1"/>
          </p:cNvPicPr>
          <p:nvPr/>
        </p:nvPicPr>
        <p:blipFill>
          <a:blip r:embed="rId4" cstate="print"/>
          <a:srcRect/>
          <a:stretch>
            <a:fillRect/>
          </a:stretch>
        </p:blipFill>
        <p:spPr bwMode="auto">
          <a:xfrm>
            <a:off x="7380312" y="5085184"/>
            <a:ext cx="6000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63cm</a:t>
            </a:r>
            <a:r>
              <a:rPr lang="en-US" altLang="ja-JP" dirty="0"/>
              <a:t>= </a:t>
            </a:r>
          </a:p>
          <a:p>
            <a:pPr algn="ctr"/>
            <a:endParaRPr lang="en-US" altLang="ja-JP" dirty="0"/>
          </a:p>
          <a:p>
            <a:pPr algn="ctr"/>
            <a:r>
              <a:rPr lang="en-US" altLang="ja-JP" sz="2400" dirty="0" smtClean="0">
                <a:solidFill>
                  <a:srgbClr val="FF0000"/>
                </a:solidFill>
              </a:rPr>
              <a:t>6</a:t>
            </a:r>
            <a:r>
              <a:rPr lang="ja-JP" altLang="en-US" sz="2400" dirty="0" smtClean="0">
                <a:solidFill>
                  <a:srgbClr val="FF0000"/>
                </a:solidFill>
              </a:rPr>
              <a:t>兆</a:t>
            </a:r>
            <a:r>
              <a:rPr lang="en-US" altLang="ja-JP" sz="2400" dirty="0" smtClean="0">
                <a:solidFill>
                  <a:srgbClr val="FF0000"/>
                </a:solidFill>
              </a:rPr>
              <a:t>3,269</a:t>
            </a:r>
            <a:r>
              <a:rPr lang="ja-JP" altLang="en-US" sz="2400" dirty="0" smtClean="0">
                <a:solidFill>
                  <a:srgbClr val="FF0000"/>
                </a:solidFill>
              </a:rPr>
              <a:t>億円</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17m=</a:t>
            </a:r>
            <a:endParaRPr lang="en-US" altLang="ja-JP" dirty="0"/>
          </a:p>
          <a:p>
            <a:pPr algn="ctr">
              <a:spcBef>
                <a:spcPct val="50000"/>
              </a:spcBef>
            </a:pPr>
            <a:r>
              <a:rPr lang="en-US" altLang="ja-JP" sz="2400" dirty="0" smtClean="0">
                <a:solidFill>
                  <a:srgbClr val="FF0000"/>
                </a:solidFill>
              </a:rPr>
              <a:t>177</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1116013" y="1412875"/>
            <a:ext cx="1512887" cy="579438"/>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教育費</a:t>
            </a:r>
          </a:p>
        </p:txBody>
      </p:sp>
      <p:sp>
        <p:nvSpPr>
          <p:cNvPr id="14346" name="Text Box 13"/>
          <p:cNvSpPr txBox="1">
            <a:spLocks noChangeArrowheads="1"/>
          </p:cNvSpPr>
          <p:nvPr/>
        </p:nvSpPr>
        <p:spPr bwMode="auto">
          <a:xfrm>
            <a:off x="3635896" y="1412875"/>
            <a:ext cx="1872729"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ゲーム</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481411"/>
            <a:ext cx="1439862" cy="579437"/>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軍事費</a:t>
            </a: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13cm</a:t>
            </a:r>
            <a:r>
              <a:rPr lang="en-US" altLang="ja-JP" dirty="0"/>
              <a:t>= </a:t>
            </a:r>
          </a:p>
          <a:p>
            <a:pPr algn="ctr">
              <a:spcBef>
                <a:spcPct val="50000"/>
              </a:spcBef>
            </a:pPr>
            <a:r>
              <a:rPr lang="en-US" altLang="ja-JP" sz="2400" dirty="0" smtClean="0">
                <a:solidFill>
                  <a:srgbClr val="FF0000"/>
                </a:solidFill>
              </a:rPr>
              <a:t>1</a:t>
            </a:r>
            <a:r>
              <a:rPr lang="ja-JP" altLang="en-US" sz="2400" dirty="0" smtClean="0">
                <a:solidFill>
                  <a:srgbClr val="FF0000"/>
                </a:solidFill>
              </a:rPr>
              <a:t>兆</a:t>
            </a:r>
            <a:r>
              <a:rPr lang="en-US" altLang="ja-JP" sz="2400" dirty="0" smtClean="0">
                <a:solidFill>
                  <a:srgbClr val="FF0000"/>
                </a:solidFill>
              </a:rPr>
              <a:t>3,000 </a:t>
            </a:r>
            <a:r>
              <a:rPr lang="ja-JP" altLang="en-US" sz="2400" dirty="0">
                <a:solidFill>
                  <a:srgbClr val="FF0000"/>
                </a:solidFill>
              </a:rPr>
              <a:t>億円</a:t>
            </a:r>
          </a:p>
        </p:txBody>
      </p:sp>
      <p:grpSp>
        <p:nvGrpSpPr>
          <p:cNvPr id="14351" name="Group 19"/>
          <p:cNvGrpSpPr>
            <a:grpSpLocks/>
          </p:cNvGrpSpPr>
          <p:nvPr/>
        </p:nvGrpSpPr>
        <p:grpSpPr bwMode="auto">
          <a:xfrm>
            <a:off x="395288" y="188913"/>
            <a:ext cx="1584325" cy="304800"/>
            <a:chOff x="249" y="119"/>
            <a:chExt cx="908" cy="192"/>
          </a:xfrm>
        </p:grpSpPr>
        <p:sp>
          <p:nvSpPr>
            <p:cNvPr id="14361" name="AutoShape 2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362" name="Text Box 2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grpSp>
        <p:nvGrpSpPr>
          <p:cNvPr id="29724" name="Group 28"/>
          <p:cNvGrpSpPr>
            <a:grpSpLocks/>
          </p:cNvGrpSpPr>
          <p:nvPr/>
        </p:nvGrpSpPr>
        <p:grpSpPr bwMode="auto">
          <a:xfrm>
            <a:off x="540345" y="4717411"/>
            <a:ext cx="2519363" cy="1152525"/>
            <a:chOff x="340" y="3067"/>
            <a:chExt cx="1587" cy="726"/>
          </a:xfrm>
          <a:solidFill>
            <a:srgbClr val="92D050"/>
          </a:solidFill>
        </p:grpSpPr>
        <p:sp>
          <p:nvSpPr>
            <p:cNvPr id="14359" name="Rectangle 22"/>
            <p:cNvSpPr>
              <a:spLocks noChangeArrowheads="1"/>
            </p:cNvSpPr>
            <p:nvPr/>
          </p:nvSpPr>
          <p:spPr bwMode="auto">
            <a:xfrm>
              <a:off x="340" y="3067"/>
              <a:ext cx="1587"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60" name="Text Box 25"/>
            <p:cNvSpPr txBox="1">
              <a:spLocks noChangeArrowheads="1"/>
            </p:cNvSpPr>
            <p:nvPr/>
          </p:nvSpPr>
          <p:spPr bwMode="auto">
            <a:xfrm>
              <a:off x="930"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5" name="Group 29"/>
          <p:cNvGrpSpPr>
            <a:grpSpLocks/>
          </p:cNvGrpSpPr>
          <p:nvPr/>
        </p:nvGrpSpPr>
        <p:grpSpPr bwMode="auto">
          <a:xfrm>
            <a:off x="3167856" y="4725144"/>
            <a:ext cx="2808288" cy="1152525"/>
            <a:chOff x="2018" y="3067"/>
            <a:chExt cx="1769" cy="726"/>
          </a:xfrm>
          <a:solidFill>
            <a:srgbClr val="92D05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168" y="4725144"/>
            <a:ext cx="2808287" cy="1152525"/>
            <a:chOff x="3833" y="3067"/>
            <a:chExt cx="1769" cy="726"/>
          </a:xfrm>
          <a:solidFill>
            <a:srgbClr val="92D05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2200" y="2204864"/>
            <a:ext cx="2092449" cy="18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9724"/>
                                        </p:tgtEl>
                                      </p:cBhvr>
                                    </p:animEffect>
                                    <p:set>
                                      <p:cBhvr>
                                        <p:cTn id="7" dur="1" fill="hold">
                                          <p:stCondLst>
                                            <p:cond delay="1999"/>
                                          </p:stCondLst>
                                        </p:cTn>
                                        <p:tgtEl>
                                          <p:spTgt spid="2972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9"/>
          <p:cNvGrpSpPr>
            <a:grpSpLocks/>
          </p:cNvGrpSpPr>
          <p:nvPr/>
        </p:nvGrpSpPr>
        <p:grpSpPr bwMode="auto">
          <a:xfrm>
            <a:off x="395288" y="188913"/>
            <a:ext cx="1584325" cy="304800"/>
            <a:chOff x="249" y="119"/>
            <a:chExt cx="908" cy="192"/>
          </a:xfrm>
        </p:grpSpPr>
        <p:sp>
          <p:nvSpPr>
            <p:cNvPr id="14361" name="AutoShape 2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362" name="Text Box 2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sp>
        <p:nvSpPr>
          <p:cNvPr id="34" name="正方形/長方形 33"/>
          <p:cNvSpPr/>
          <p:nvPr/>
        </p:nvSpPr>
        <p:spPr>
          <a:xfrm>
            <a:off x="395536" y="908720"/>
            <a:ext cx="8352928" cy="56166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世界の軍事費　</a:t>
            </a:r>
            <a:r>
              <a:rPr lang="en-US" altLang="ja-JP" sz="4400" dirty="0" smtClean="0"/>
              <a:t>177 </a:t>
            </a:r>
            <a:r>
              <a:rPr lang="ja-JP" altLang="en-US" sz="4400" dirty="0" smtClean="0"/>
              <a:t>兆円</a:t>
            </a:r>
            <a:endParaRPr kumimoji="1" lang="ja-JP" altLang="en-US" sz="4400" dirty="0"/>
          </a:p>
        </p:txBody>
      </p:sp>
      <p:sp>
        <p:nvSpPr>
          <p:cNvPr id="35" name="正方形/長方形 34"/>
          <p:cNvSpPr/>
          <p:nvPr/>
        </p:nvSpPr>
        <p:spPr>
          <a:xfrm>
            <a:off x="8172400" y="692696"/>
            <a:ext cx="648072" cy="648072"/>
          </a:xfrm>
          <a:prstGeom prst="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j-lt"/>
                <a:ea typeface="+mj-ea"/>
              </a:rPr>
              <a:t>1.3</a:t>
            </a:r>
          </a:p>
          <a:p>
            <a:pPr algn="ctr"/>
            <a:r>
              <a:rPr kumimoji="1" lang="ja-JP" altLang="en-US" sz="1200" b="1" dirty="0" smtClean="0">
                <a:latin typeface="+mj-lt"/>
                <a:ea typeface="+mj-ea"/>
              </a:rPr>
              <a:t>兆円</a:t>
            </a:r>
            <a:endParaRPr kumimoji="1" lang="ja-JP" altLang="en-US" sz="1200" b="1" dirty="0">
              <a:latin typeface="+mj-lt"/>
              <a:ea typeface="+mj-ea"/>
            </a:endParaRPr>
          </a:p>
        </p:txBody>
      </p:sp>
      <p:sp>
        <p:nvSpPr>
          <p:cNvPr id="36" name="テキスト ボックス 35"/>
          <p:cNvSpPr txBox="1"/>
          <p:nvPr/>
        </p:nvSpPr>
        <p:spPr>
          <a:xfrm>
            <a:off x="2843808" y="332656"/>
            <a:ext cx="6048672" cy="307777"/>
          </a:xfrm>
          <a:prstGeom prst="rect">
            <a:avLst/>
          </a:prstGeom>
          <a:noFill/>
        </p:spPr>
        <p:txBody>
          <a:bodyPr wrap="square" rtlCol="0">
            <a:spAutoFit/>
          </a:bodyPr>
          <a:lstStyle/>
          <a:p>
            <a:pPr algn="r"/>
            <a:r>
              <a:rPr lang="ja-JP" altLang="ja-JP" sz="1400" dirty="0" smtClean="0">
                <a:latin typeface="+mj-lt"/>
                <a:ea typeface="+mn-ea"/>
              </a:rPr>
              <a:t>世界の軍事費 </a:t>
            </a:r>
            <a:r>
              <a:rPr lang="en-US" altLang="ja-JP" sz="1400" dirty="0" smtClean="0">
                <a:latin typeface="+mj-lt"/>
                <a:ea typeface="+mn-ea"/>
              </a:rPr>
              <a:t>3</a:t>
            </a:r>
            <a:r>
              <a:rPr lang="ja-JP" altLang="ja-JP" sz="1400" dirty="0" smtClean="0">
                <a:latin typeface="+mj-lt"/>
                <a:ea typeface="+mn-ea"/>
              </a:rPr>
              <a:t>日分で世界中の子どもが</a:t>
            </a:r>
            <a:r>
              <a:rPr lang="en-US" altLang="ja-JP" sz="1400" dirty="0" smtClean="0">
                <a:latin typeface="+mj-lt"/>
                <a:ea typeface="+mn-ea"/>
              </a:rPr>
              <a:t>1</a:t>
            </a:r>
            <a:r>
              <a:rPr lang="ja-JP" altLang="ja-JP" sz="1400" dirty="0" smtClean="0">
                <a:latin typeface="+mj-lt"/>
                <a:ea typeface="+mn-ea"/>
              </a:rPr>
              <a:t>年間学校に通うことができる</a:t>
            </a:r>
            <a:endParaRPr kumimoji="1" lang="ja-JP" altLang="en-US" sz="1400" dirty="0">
              <a:latin typeface="+mj-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マララ・ユスフザイさん</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ノーベル平和賞授賞式でのスピーチ</a:t>
            </a:r>
          </a:p>
        </p:txBody>
      </p:sp>
      <p:sp>
        <p:nvSpPr>
          <p:cNvPr id="17411" name="Rectangle 6"/>
          <p:cNvSpPr>
            <a:spLocks noGrp="1" noChangeArrowheads="1"/>
          </p:cNvSpPr>
          <p:nvPr>
            <p:ph type="body" sz="half" idx="2"/>
          </p:nvPr>
        </p:nvSpPr>
        <p:spPr>
          <a:xfrm>
            <a:off x="4788024" y="1341438"/>
            <a:ext cx="4105151" cy="4824412"/>
          </a:xfrm>
        </p:spPr>
        <p:txBody>
          <a:bodyPr/>
          <a:lstStyle/>
          <a:p>
            <a:pPr eaLnBrk="1" hangingPunct="1">
              <a:lnSpc>
                <a:spcPct val="80000"/>
              </a:lnSpc>
              <a:buFontTx/>
              <a:buNone/>
            </a:pPr>
            <a:r>
              <a:rPr lang="ja-JP" altLang="en-US" sz="1600" dirty="0" smtClean="0"/>
              <a:t>　</a:t>
            </a:r>
            <a:endParaRPr lang="en-US" altLang="ja-JP" sz="1600" dirty="0" smtClean="0"/>
          </a:p>
          <a:p>
            <a:pPr marL="0" indent="0" eaLnBrk="1" hangingPunct="1">
              <a:lnSpc>
                <a:spcPct val="80000"/>
              </a:lnSpc>
              <a:buFontTx/>
              <a:buNone/>
            </a:pPr>
            <a:r>
              <a:rPr lang="ja-JP" altLang="en-US" sz="2400" dirty="0" smtClean="0"/>
              <a:t>みなさん、これで終わりにしようと決めた最初の世代になりましょう。誰もいない教室も、失われた子ども時代も、無駄にされた可能性も。男の子や女の子が子ども時代を工場で過ごすのも、もうこれで終わりにしましょう。</a:t>
            </a:r>
            <a:endParaRPr lang="en-US" altLang="ja-JP" sz="2400" dirty="0" smtClean="0"/>
          </a:p>
          <a:p>
            <a:pPr marL="0" indent="0" eaLnBrk="1" hangingPunct="1">
              <a:lnSpc>
                <a:spcPct val="80000"/>
              </a:lnSpc>
              <a:buFontTx/>
              <a:buNone/>
            </a:pPr>
            <a:endParaRPr lang="en-US" altLang="ja-JP" sz="2400" dirty="0" smtClean="0"/>
          </a:p>
          <a:p>
            <a:pPr marL="0" indent="0" eaLnBrk="1" hangingPunct="1">
              <a:lnSpc>
                <a:spcPct val="80000"/>
              </a:lnSpc>
              <a:buFontTx/>
              <a:buNone/>
            </a:pPr>
            <a:r>
              <a:rPr lang="ja-JP" altLang="en-US" sz="2400" dirty="0" smtClean="0"/>
              <a:t>女の子が幼いうちに強制的に結婚させられることも、戦争で子どもの命が失われることも、</a:t>
            </a:r>
          </a:p>
          <a:p>
            <a:pPr marL="0" indent="0" eaLnBrk="1" hangingPunct="1">
              <a:lnSpc>
                <a:spcPct val="80000"/>
              </a:lnSpc>
              <a:buFontTx/>
              <a:buNone/>
            </a:pPr>
            <a:r>
              <a:rPr lang="ja-JP" altLang="en-US" sz="2400" dirty="0" smtClean="0"/>
              <a:t>子どもが学校に通えないことも、これで終わりにしましょう。</a:t>
            </a:r>
          </a:p>
        </p:txBody>
      </p:sp>
      <p:sp>
        <p:nvSpPr>
          <p:cNvPr id="17413" name="Text Box 10"/>
          <p:cNvSpPr txBox="1">
            <a:spLocks noChangeArrowheads="1"/>
          </p:cNvSpPr>
          <p:nvPr/>
        </p:nvSpPr>
        <p:spPr bwMode="auto">
          <a:xfrm>
            <a:off x="1547813" y="5157788"/>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7416"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11" name="図 10" descr="A World at School 2013.JPG"/>
          <p:cNvPicPr/>
          <p:nvPr/>
        </p:nvPicPr>
        <p:blipFill>
          <a:blip r:embed="rId4" cstate="print"/>
          <a:stretch>
            <a:fillRect/>
          </a:stretch>
        </p:blipFill>
        <p:spPr>
          <a:xfrm>
            <a:off x="0" y="2132856"/>
            <a:ext cx="4572000" cy="29523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子どもの問題に子どもが取り組む</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日本の子どもたちのストーリー </a:t>
            </a: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p:txBody>
          <a:bodyPr/>
          <a:lstStyle/>
          <a:p>
            <a:pPr eaLnBrk="1" hangingPunct="1">
              <a:lnSpc>
                <a:spcPct val="80000"/>
              </a:lnSpc>
              <a:buFontTx/>
              <a:buNone/>
            </a:pPr>
            <a:r>
              <a:rPr lang="ja-JP" altLang="en-US" sz="2400" dirty="0" smtClean="0"/>
              <a:t>　　「世界のために自分にできることをやってみたい！」</a:t>
            </a:r>
            <a:endParaRPr lang="en-US" altLang="ja-JP" sz="2400" dirty="0" smtClean="0"/>
          </a:p>
          <a:p>
            <a:pPr indent="17463" eaLnBrk="1" hangingPunct="1">
              <a:lnSpc>
                <a:spcPct val="80000"/>
              </a:lnSpc>
              <a:buFontTx/>
              <a:buNone/>
            </a:pPr>
            <a:r>
              <a:rPr lang="ja-JP" altLang="en-US" sz="2400" dirty="0" smtClean="0"/>
              <a:t>そんな思いで活動している中高生がいることを知っていますか？</a:t>
            </a:r>
            <a:endParaRPr lang="en-US" altLang="ja-JP" sz="2400" dirty="0" smtClean="0"/>
          </a:p>
          <a:p>
            <a:pPr indent="17463" eaLnBrk="1" hangingPunct="1">
              <a:lnSpc>
                <a:spcPct val="80000"/>
              </a:lnSpc>
              <a:buFontTx/>
              <a:buNone/>
            </a:pPr>
            <a:endParaRPr lang="en-US" altLang="ja-JP" sz="2400" dirty="0" smtClean="0"/>
          </a:p>
          <a:p>
            <a:pPr indent="17463" eaLnBrk="1" hangingPunct="1">
              <a:lnSpc>
                <a:spcPct val="80000"/>
              </a:lnSpc>
              <a:buFontTx/>
              <a:buNone/>
            </a:pPr>
            <a:r>
              <a:rPr lang="ja-JP" altLang="en-US" sz="2400" dirty="0" smtClean="0"/>
              <a:t>「フリー・ザ・チルドレン」は子どもの問題に取り組むために子どもが立ちあげたグループ。「子どもだからといって、何もできないわけではない。子どもだからこそ伝えられることがある」と活動しています。</a:t>
            </a:r>
            <a:endParaRPr lang="en-US" altLang="ja-JP" sz="2400" dirty="0" smtClean="0"/>
          </a:p>
          <a:p>
            <a:pPr indent="17463" eaLnBrk="1" hangingPunct="1">
              <a:lnSpc>
                <a:spcPct val="80000"/>
              </a:lnSpc>
              <a:buFontTx/>
              <a:buNone/>
            </a:pP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11" name="図 10" descr="0515_038.jpg"/>
          <p:cNvPicPr/>
          <p:nvPr/>
        </p:nvPicPr>
        <p:blipFill>
          <a:blip r:embed="rId4" cstate="print"/>
          <a:stretch>
            <a:fillRect/>
          </a:stretch>
        </p:blipFill>
        <p:spPr>
          <a:xfrm>
            <a:off x="827584" y="3429000"/>
            <a:ext cx="3744416" cy="2808312"/>
          </a:xfrm>
          <a:prstGeom prst="rect">
            <a:avLst/>
          </a:prstGeom>
        </p:spPr>
      </p:pic>
      <p:pic>
        <p:nvPicPr>
          <p:cNvPr id="10" name="図 9" descr="petition.jpg"/>
          <p:cNvPicPr>
            <a:picLocks noChangeAspect="1"/>
          </p:cNvPicPr>
          <p:nvPr/>
        </p:nvPicPr>
        <p:blipFill>
          <a:blip r:embed="rId5" cstate="print"/>
          <a:stretch>
            <a:fillRect/>
          </a:stretch>
        </p:blipFill>
        <p:spPr>
          <a:xfrm rot="21183727">
            <a:off x="2252798" y="1787991"/>
            <a:ext cx="1578842" cy="22327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わたしの気持ちは</a:t>
            </a:r>
            <a:r>
              <a:rPr lang="en-US" altLang="ja-JP" sz="3200" dirty="0" smtClean="0">
                <a:latin typeface="HGP創英角ｺﾞｼｯｸUB" pitchFamily="50" charset="-128"/>
                <a:ea typeface="HGP創英角ｺﾞｼｯｸUB" pitchFamily="50" charset="-128"/>
              </a:rPr>
              <a:t>…</a:t>
            </a: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おどろいた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　すごい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かわいそう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腹が立つ</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わからない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心配だ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自分には</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関係ない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納得</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できない	</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わくわく</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Ｃ国への「教育援助」についての</a:t>
            </a:r>
            <a:endParaRPr lang="en-US" altLang="ja-JP" sz="3200" dirty="0" smtClean="0">
              <a:latin typeface="HGP創英角ｺﾞｼｯｸUB" pitchFamily="50" charset="-128"/>
              <a:ea typeface="HGP創英角ｺﾞｼｯｸUB" pitchFamily="50" charset="-128"/>
            </a:endParaRP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関係者会議が開かれます</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
        <p:nvSpPr>
          <p:cNvPr id="10" name="Rectangle 6"/>
          <p:cNvSpPr txBox="1">
            <a:spLocks noChangeArrowheads="1"/>
          </p:cNvSpPr>
          <p:nvPr/>
        </p:nvSpPr>
        <p:spPr bwMode="auto">
          <a:xfrm>
            <a:off x="466849" y="1916832"/>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dirty="0" smtClean="0"/>
              <a:t>6</a:t>
            </a:r>
            <a:r>
              <a:rPr lang="ja-JP" altLang="en-US" sz="2400" dirty="0" smtClean="0"/>
              <a:t>人が会議に参加しています。</a:t>
            </a:r>
            <a:endParaRPr lang="en-US" altLang="ja-JP" sz="2400" dirty="0" smtClean="0"/>
          </a:p>
          <a:p>
            <a:r>
              <a:rPr lang="ja-JP" altLang="en-US" sz="2400" dirty="0" smtClean="0"/>
              <a:t>（</a:t>
            </a:r>
            <a:r>
              <a:rPr lang="en-US" altLang="ja-JP" sz="2400" dirty="0" smtClean="0"/>
              <a:t>1</a:t>
            </a:r>
            <a:r>
              <a:rPr lang="ja-JP" altLang="en-US" sz="2400" dirty="0" smtClean="0"/>
              <a:t>）援助する側・</a:t>
            </a:r>
            <a:r>
              <a:rPr lang="en-US" altLang="ja-JP" sz="2400" dirty="0" smtClean="0"/>
              <a:t>A</a:t>
            </a:r>
            <a:r>
              <a:rPr lang="ja-JP" altLang="en-US" sz="2400" dirty="0" smtClean="0"/>
              <a:t>国の政府の担当者</a:t>
            </a:r>
          </a:p>
          <a:p>
            <a:r>
              <a:rPr lang="ja-JP" altLang="en-US" sz="2400" dirty="0" smtClean="0"/>
              <a:t>（</a:t>
            </a:r>
            <a:r>
              <a:rPr lang="en-US" altLang="ja-JP" sz="2400" dirty="0" smtClean="0"/>
              <a:t>2</a:t>
            </a:r>
            <a:r>
              <a:rPr lang="ja-JP" altLang="en-US" sz="2400" dirty="0" smtClean="0"/>
              <a:t>）</a:t>
            </a:r>
            <a:r>
              <a:rPr lang="en-US" altLang="ja-JP" sz="2400" dirty="0" smtClean="0"/>
              <a:t>A</a:t>
            </a:r>
            <a:r>
              <a:rPr lang="ja-JP" altLang="en-US" sz="2400" dirty="0" smtClean="0"/>
              <a:t>国の市民</a:t>
            </a:r>
          </a:p>
          <a:p>
            <a:r>
              <a:rPr lang="ja-JP" altLang="en-US" sz="2400" dirty="0" smtClean="0"/>
              <a:t>（</a:t>
            </a:r>
            <a:r>
              <a:rPr lang="en-US" altLang="ja-JP" sz="2400" dirty="0" smtClean="0"/>
              <a:t>3</a:t>
            </a:r>
            <a:r>
              <a:rPr lang="ja-JP" altLang="en-US" sz="2400" dirty="0" smtClean="0"/>
              <a:t>）援助する側・</a:t>
            </a:r>
            <a:r>
              <a:rPr lang="en-US" altLang="ja-JP" sz="2400" dirty="0" smtClean="0"/>
              <a:t>B</a:t>
            </a:r>
            <a:r>
              <a:rPr lang="ja-JP" altLang="en-US" sz="2400" dirty="0" smtClean="0"/>
              <a:t>国の政府の担当者</a:t>
            </a:r>
          </a:p>
          <a:p>
            <a:r>
              <a:rPr lang="ja-JP" altLang="en-US" sz="2400" dirty="0" smtClean="0"/>
              <a:t>（</a:t>
            </a:r>
            <a:r>
              <a:rPr lang="en-US" altLang="ja-JP" sz="2400" dirty="0" smtClean="0"/>
              <a:t>4</a:t>
            </a:r>
            <a:r>
              <a:rPr lang="ja-JP" altLang="en-US" sz="2400" dirty="0" smtClean="0"/>
              <a:t>）援助を受ける側である</a:t>
            </a:r>
            <a:r>
              <a:rPr lang="en-US" altLang="ja-JP" sz="2400" dirty="0" smtClean="0"/>
              <a:t>C</a:t>
            </a:r>
            <a:r>
              <a:rPr lang="ja-JP" altLang="en-US" sz="2400" dirty="0" smtClean="0"/>
              <a:t>国の政府の担当者</a:t>
            </a:r>
          </a:p>
          <a:p>
            <a:r>
              <a:rPr lang="ja-JP" altLang="en-US" sz="2400" dirty="0" smtClean="0"/>
              <a:t>（</a:t>
            </a:r>
            <a:r>
              <a:rPr lang="en-US" altLang="ja-JP" sz="2400" dirty="0" smtClean="0"/>
              <a:t>5</a:t>
            </a:r>
            <a:r>
              <a:rPr lang="ja-JP" altLang="en-US" sz="2400" dirty="0" smtClean="0"/>
              <a:t>）</a:t>
            </a:r>
            <a:r>
              <a:rPr lang="en-US" altLang="ja-JP" sz="2400" dirty="0" smtClean="0"/>
              <a:t>C</a:t>
            </a:r>
            <a:r>
              <a:rPr lang="ja-JP" altLang="en-US" sz="2400" dirty="0" smtClean="0"/>
              <a:t>国の小学校の校長先生</a:t>
            </a:r>
          </a:p>
          <a:p>
            <a:r>
              <a:rPr lang="ja-JP" altLang="en-US" sz="2400" dirty="0" smtClean="0"/>
              <a:t>（</a:t>
            </a:r>
            <a:r>
              <a:rPr lang="en-US" altLang="ja-JP" sz="2400" dirty="0" smtClean="0"/>
              <a:t>6</a:t>
            </a:r>
            <a:r>
              <a:rPr lang="ja-JP" altLang="en-US" sz="2400" dirty="0" smtClean="0"/>
              <a:t>）国際</a:t>
            </a:r>
            <a:r>
              <a:rPr lang="en-US" altLang="ja-JP" sz="2400" dirty="0" smtClean="0"/>
              <a:t>NGO</a:t>
            </a:r>
            <a:r>
              <a:rPr lang="ja-JP" altLang="en-US" sz="2400" dirty="0" smtClean="0"/>
              <a:t>のスタッフ</a:t>
            </a:r>
            <a:endParaRPr lang="en-US" altLang="ja-JP" sz="2400" dirty="0" smtClean="0"/>
          </a:p>
          <a:p>
            <a:endParaRPr lang="en-US" altLang="ja-JP" sz="2400" dirty="0" smtClean="0"/>
          </a:p>
          <a:p>
            <a:r>
              <a:rPr lang="en-US" altLang="ja-JP" sz="2400" dirty="0" smtClean="0"/>
              <a:t>C</a:t>
            </a:r>
            <a:r>
              <a:rPr lang="ja-JP" altLang="en-US" sz="2400" dirty="0" smtClean="0"/>
              <a:t>国の市民も</a:t>
            </a:r>
            <a:r>
              <a:rPr lang="en-US" altLang="ja-JP" sz="2400" dirty="0" smtClean="0"/>
              <a:t>8</a:t>
            </a:r>
            <a:r>
              <a:rPr lang="ja-JP" altLang="en-US" sz="2400" dirty="0" smtClean="0"/>
              <a:t>人、来ています。</a:t>
            </a:r>
            <a:endParaRPr lang="en-US" altLang="ja-JP" sz="2400" dirty="0" smtClean="0"/>
          </a:p>
          <a:p>
            <a:endParaRPr lang="en-US" altLang="ja-JP" sz="2400" dirty="0" smtClean="0"/>
          </a:p>
          <a:p>
            <a:r>
              <a:rPr lang="ja-JP" altLang="en-US" sz="2400" dirty="0" smtClean="0"/>
              <a:t>みなさんは、ワークシートにメモをとりながら、</a:t>
            </a:r>
            <a:endParaRPr lang="en-US" altLang="ja-JP" sz="2400" dirty="0" smtClean="0"/>
          </a:p>
          <a:p>
            <a:r>
              <a:rPr lang="ja-JP" altLang="en-US" sz="2400" dirty="0" smtClean="0"/>
              <a:t>会議を見守ってください。</a:t>
            </a:r>
            <a:endParaRPr lang="en-US" altLang="ja-JP" sz="2400" dirty="0" smtClean="0"/>
          </a:p>
          <a:p>
            <a:endParaRPr lang="ja-JP" altLang="en-US" sz="24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156176" y="620688"/>
            <a:ext cx="238695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457200" y="274638"/>
            <a:ext cx="8229600" cy="706437"/>
          </a:xfrm>
        </p:spPr>
        <p:txBody>
          <a:bodyPr/>
          <a:lstStyle/>
          <a:p>
            <a:pPr eaLnBrk="1" hangingPunct="1"/>
            <a:r>
              <a:rPr lang="ja-JP" altLang="en-US" sz="4000" dirty="0" smtClean="0">
                <a:latin typeface="HGP創英角ｺﾞｼｯｸUB" pitchFamily="50" charset="-128"/>
                <a:ea typeface="HGP創英角ｺﾞｼｯｸUB" pitchFamily="50" charset="-128"/>
              </a:rPr>
              <a:t>世界一大きな授業とは？</a:t>
            </a:r>
          </a:p>
        </p:txBody>
      </p:sp>
      <p:sp>
        <p:nvSpPr>
          <p:cNvPr id="3075" name="Rectangle 11"/>
          <p:cNvSpPr>
            <a:spLocks noGrp="1" noChangeArrowheads="1"/>
          </p:cNvSpPr>
          <p:nvPr>
            <p:ph type="body" idx="1"/>
          </p:nvPr>
        </p:nvSpPr>
        <p:spPr>
          <a:xfrm>
            <a:off x="457200" y="1484785"/>
            <a:ext cx="8229600" cy="1008112"/>
          </a:xfrm>
          <a:noFill/>
        </p:spPr>
        <p:txBody>
          <a:bodyPr/>
          <a:lstStyle/>
          <a:p>
            <a:pPr eaLnBrk="1" hangingPunct="1">
              <a:buFont typeface="Wingdings" pitchFamily="2" charset="2"/>
              <a:buChar char="l"/>
            </a:pPr>
            <a:r>
              <a:rPr lang="ja-JP" altLang="ja-JP" sz="2400" dirty="0" smtClean="0"/>
              <a:t>現在、世界で小学校に通えない子どもは</a:t>
            </a:r>
            <a:r>
              <a:rPr lang="en-US" altLang="ja-JP" sz="2400" b="1" dirty="0" smtClean="0">
                <a:solidFill>
                  <a:srgbClr val="7030A0"/>
                </a:solidFill>
              </a:rPr>
              <a:t>5,780</a:t>
            </a:r>
            <a:r>
              <a:rPr lang="ja-JP" altLang="ja-JP" sz="2400" b="1" dirty="0" smtClean="0">
                <a:solidFill>
                  <a:srgbClr val="7030A0"/>
                </a:solidFill>
              </a:rPr>
              <a:t>万人</a:t>
            </a:r>
            <a:r>
              <a:rPr lang="ja-JP" altLang="ja-JP" sz="2400" dirty="0" smtClean="0"/>
              <a:t>、読み書きができない大人は</a:t>
            </a:r>
            <a:r>
              <a:rPr lang="en-US" altLang="ja-JP" sz="2400" b="1" dirty="0" smtClean="0">
                <a:solidFill>
                  <a:srgbClr val="7030A0"/>
                </a:solidFill>
              </a:rPr>
              <a:t>7</a:t>
            </a:r>
            <a:r>
              <a:rPr lang="ja-JP" altLang="ja-JP" sz="2400" b="1" dirty="0" smtClean="0">
                <a:solidFill>
                  <a:srgbClr val="7030A0"/>
                </a:solidFill>
              </a:rPr>
              <a:t>億</a:t>
            </a:r>
            <a:r>
              <a:rPr lang="en-US" altLang="ja-JP" sz="2400" b="1" dirty="0" smtClean="0">
                <a:solidFill>
                  <a:srgbClr val="7030A0"/>
                </a:solidFill>
              </a:rPr>
              <a:t>8,100</a:t>
            </a:r>
            <a:r>
              <a:rPr lang="ja-JP" altLang="ja-JP" sz="2400" b="1" dirty="0" smtClean="0">
                <a:solidFill>
                  <a:srgbClr val="7030A0"/>
                </a:solidFill>
              </a:rPr>
              <a:t>万人</a:t>
            </a:r>
            <a:r>
              <a:rPr lang="ja-JP" altLang="ja-JP" sz="2400" dirty="0" smtClean="0"/>
              <a:t>もいます。</a:t>
            </a:r>
            <a:r>
              <a:rPr lang="en-US" altLang="ja-JP" sz="2400" dirty="0" smtClean="0"/>
              <a:t>	</a:t>
            </a:r>
            <a:endParaRPr lang="ja-JP" altLang="en-US" sz="2400" dirty="0" smtClean="0">
              <a:solidFill>
                <a:srgbClr val="7030A0"/>
              </a:solidFill>
            </a:endParaRPr>
          </a:p>
        </p:txBody>
      </p:sp>
      <p:pic>
        <p:nvPicPr>
          <p:cNvPr id="3076" name="Picture 9"/>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7668344" y="404664"/>
            <a:ext cx="600075" cy="571500"/>
          </a:xfrm>
          <a:prstGeom prst="rect">
            <a:avLst/>
          </a:prstGeom>
          <a:noFill/>
          <a:ln w="9525">
            <a:noFill/>
            <a:miter lim="800000"/>
            <a:headEnd/>
            <a:tailEnd/>
          </a:ln>
        </p:spPr>
      </p:pic>
      <p:sp>
        <p:nvSpPr>
          <p:cNvPr id="9" name="Rectangle 11"/>
          <p:cNvSpPr txBox="1">
            <a:spLocks noChangeArrowheads="1"/>
          </p:cNvSpPr>
          <p:nvPr/>
        </p:nvSpPr>
        <p:spPr bwMode="auto">
          <a:xfrm>
            <a:off x="457200" y="2420888"/>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国際社会は</a:t>
            </a:r>
            <a:r>
              <a:rPr lang="en-US" altLang="ja-JP" sz="2400" kern="0" dirty="0" smtClean="0">
                <a:latin typeface="+mn-lt"/>
                <a:ea typeface="+mn-ea"/>
              </a:rPr>
              <a:t>2000</a:t>
            </a:r>
            <a:r>
              <a:rPr lang="ja-JP" altLang="en-US" sz="2400" kern="0" dirty="0" smtClean="0">
                <a:latin typeface="+mn-lt"/>
                <a:ea typeface="+mn-ea"/>
              </a:rPr>
              <a:t>年に、すべての子どもと大人に基礎教育の権利を保障するために、「万人のための教育（</a:t>
            </a:r>
            <a:r>
              <a:rPr lang="en-US" altLang="ja-JP" sz="2400" kern="0" dirty="0" smtClean="0">
                <a:latin typeface="+mn-lt"/>
                <a:ea typeface="+mn-ea"/>
              </a:rPr>
              <a:t>Education for All</a:t>
            </a:r>
            <a:r>
              <a:rPr lang="ja-JP" altLang="en-US" sz="2400" kern="0" dirty="0" smtClean="0">
                <a:latin typeface="+mn-lt"/>
                <a:ea typeface="+mn-ea"/>
              </a:rPr>
              <a:t>）」目標を定め、</a:t>
            </a:r>
            <a:r>
              <a:rPr lang="en-US" altLang="ja-JP" sz="2400" b="1" kern="0" dirty="0" smtClean="0">
                <a:solidFill>
                  <a:srgbClr val="7030A0"/>
                </a:solidFill>
                <a:latin typeface="+mn-lt"/>
                <a:ea typeface="+mn-ea"/>
              </a:rPr>
              <a:t>2015</a:t>
            </a:r>
            <a:r>
              <a:rPr lang="ja-JP" altLang="en-US" sz="2400" b="1" kern="0" dirty="0" smtClean="0">
                <a:solidFill>
                  <a:srgbClr val="7030A0"/>
                </a:solidFill>
                <a:latin typeface="+mn-lt"/>
                <a:ea typeface="+mn-ea"/>
              </a:rPr>
              <a:t>年までに達成</a:t>
            </a:r>
            <a:r>
              <a:rPr lang="ja-JP" altLang="en-US" sz="2400" kern="0" dirty="0" smtClean="0">
                <a:latin typeface="+mn-lt"/>
                <a:ea typeface="+mn-ea"/>
              </a:rPr>
              <a:t>することを約束しました。</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0" name="Rectangle 11"/>
          <p:cNvSpPr txBox="1">
            <a:spLocks noChangeArrowheads="1"/>
          </p:cNvSpPr>
          <p:nvPr/>
        </p:nvSpPr>
        <p:spPr bwMode="auto">
          <a:xfrm>
            <a:off x="457200" y="3861048"/>
            <a:ext cx="8229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「世界一大きな授業」とは、そんな現状を世界中の人が同じ時期に学び、考えるイベントです。</a:t>
            </a:r>
            <a:r>
              <a:rPr lang="ja-JP" altLang="en-US" sz="2400" b="1" kern="0" dirty="0" smtClean="0">
                <a:solidFill>
                  <a:srgbClr val="7030A0"/>
                </a:solidFill>
                <a:latin typeface="+mn-lt"/>
                <a:ea typeface="+mn-ea"/>
              </a:rPr>
              <a:t>参加者の声を各国政府に届け、教育政策に反映するよう働きかけます</a:t>
            </a:r>
            <a:r>
              <a:rPr lang="ja-JP" altLang="en-US" sz="2400" kern="0" dirty="0" smtClean="0">
                <a:latin typeface="+mn-lt"/>
                <a:ea typeface="+mn-ea"/>
              </a:rPr>
              <a:t>。</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1" name="Rectangle 11"/>
          <p:cNvSpPr txBox="1">
            <a:spLocks noChangeArrowheads="1"/>
          </p:cNvSpPr>
          <p:nvPr/>
        </p:nvSpPr>
        <p:spPr bwMode="auto">
          <a:xfrm>
            <a:off x="457200" y="5229200"/>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学校に通えない子どもたちの現状を知り、日本の</a:t>
            </a:r>
            <a:r>
              <a:rPr lang="ja-JP" altLang="en-US" sz="2400" b="1" kern="0" dirty="0" smtClean="0">
                <a:solidFill>
                  <a:srgbClr val="7030A0"/>
                </a:solidFill>
                <a:latin typeface="+mn-lt"/>
                <a:ea typeface="+mn-ea"/>
              </a:rPr>
              <a:t>私たちにできること</a:t>
            </a:r>
            <a:r>
              <a:rPr lang="ja-JP" altLang="en-US" sz="2400" kern="0" dirty="0" smtClean="0">
                <a:latin typeface="+mn-lt"/>
                <a:ea typeface="+mn-ea"/>
              </a:rPr>
              <a:t>を考えてみませんか？</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Ｃ国ってこんな国</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ja-JP" altLang="en-US" sz="2400" dirty="0" smtClean="0"/>
              <a:t>Ｃ国は、いわゆる「開発途上国」と言われる国です。</a:t>
            </a:r>
            <a:endParaRPr lang="en-US" altLang="ja-JP" sz="2400" dirty="0" smtClean="0"/>
          </a:p>
          <a:p>
            <a:pPr algn="ctr"/>
            <a:endParaRPr lang="en-US" altLang="ja-JP" sz="2400" dirty="0" smtClean="0"/>
          </a:p>
          <a:p>
            <a:pPr algn="ctr"/>
            <a:r>
              <a:rPr lang="ja-JP" altLang="en-US" sz="2400" dirty="0" smtClean="0"/>
              <a:t>石油や天然ガス、鉱物といった資源はなく、工業的な発展はしていません。約</a:t>
            </a:r>
            <a:r>
              <a:rPr lang="en-US" altLang="ja-JP" sz="2400" dirty="0" smtClean="0"/>
              <a:t>30</a:t>
            </a:r>
            <a:r>
              <a:rPr lang="ja-JP" altLang="en-US" sz="2400" dirty="0" smtClean="0"/>
              <a:t>年前に独立しましたが、</a:t>
            </a:r>
            <a:endParaRPr lang="en-US" altLang="ja-JP" sz="2400" dirty="0" smtClean="0"/>
          </a:p>
          <a:p>
            <a:pPr algn="ctr"/>
            <a:r>
              <a:rPr lang="ja-JP" altLang="en-US" sz="2400" dirty="0" smtClean="0"/>
              <a:t>国の中では紛争が続いています。</a:t>
            </a:r>
            <a:endParaRPr lang="en-US" altLang="ja-JP" sz="2400" dirty="0" smtClean="0"/>
          </a:p>
          <a:p>
            <a:pPr algn="ctr"/>
            <a:endParaRPr lang="ja-JP" altLang="en-US" sz="2400" dirty="0" smtClean="0"/>
          </a:p>
          <a:p>
            <a:pPr algn="ctr"/>
            <a:r>
              <a:rPr lang="ja-JP" altLang="en-US" sz="2400" dirty="0" smtClean="0"/>
              <a:t>　国民の</a:t>
            </a:r>
            <a:r>
              <a:rPr lang="en-US" altLang="ja-JP" sz="2400" dirty="0" smtClean="0"/>
              <a:t>8</a:t>
            </a:r>
            <a:r>
              <a:rPr lang="ja-JP" altLang="en-US" sz="2400" dirty="0" smtClean="0"/>
              <a:t>割は農業をして暮らしていますが、</a:t>
            </a:r>
            <a:endParaRPr lang="en-US" altLang="ja-JP" sz="2400" dirty="0" smtClean="0"/>
          </a:p>
          <a:p>
            <a:pPr algn="ctr"/>
            <a:r>
              <a:rPr lang="ja-JP" altLang="en-US" sz="2400" dirty="0" smtClean="0"/>
              <a:t>土地も荒れていて乾季になると農作物が枯れてしまうこともあり、豊かな生活とは言えません。</a:t>
            </a:r>
            <a:endParaRPr lang="en-US" altLang="ja-JP" sz="2400" dirty="0" smtClean="0"/>
          </a:p>
          <a:p>
            <a:pPr algn="ctr"/>
            <a:r>
              <a:rPr lang="ja-JP" altLang="en-US" sz="2400" dirty="0" smtClean="0"/>
              <a:t>識字率は</a:t>
            </a:r>
            <a:r>
              <a:rPr lang="en-US" altLang="ja-JP" sz="2400" dirty="0" smtClean="0"/>
              <a:t>60</a:t>
            </a:r>
            <a:r>
              <a:rPr lang="ja-JP" altLang="en-US" sz="2400" dirty="0" smtClean="0"/>
              <a:t>％と低く、教育に関する問題がたくさんあります。</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3" name="コンテンツ プレースホルダ 12"/>
          <p:cNvGraphicFramePr>
            <a:graphicFrameLocks noGrp="1"/>
          </p:cNvGraphicFramePr>
          <p:nvPr>
            <p:ph sz="half" idx="2"/>
          </p:nvPr>
        </p:nvGraphicFramePr>
        <p:xfrm>
          <a:off x="323528" y="836712"/>
          <a:ext cx="8496944" cy="5472610"/>
        </p:xfrm>
        <a:graphic>
          <a:graphicData uri="http://schemas.openxmlformats.org/drawingml/2006/table">
            <a:tbl>
              <a:tblPr firstRow="1" bandRow="1">
                <a:tableStyleId>{21E4AEA4-8DFA-4A89-87EB-49C32662AFE0}</a:tableStyleId>
              </a:tblPr>
              <a:tblGrid>
                <a:gridCol w="4248472"/>
                <a:gridCol w="4248472"/>
              </a:tblGrid>
              <a:tr h="547261">
                <a:tc>
                  <a:txBody>
                    <a:bodyPr/>
                    <a:lstStyle/>
                    <a:p>
                      <a:pPr algn="ctr"/>
                      <a:r>
                        <a:rPr kumimoji="1" lang="ja-JP" altLang="en-US" dirty="0" smtClean="0"/>
                        <a:t>援助する側が「したい援助」</a:t>
                      </a:r>
                      <a:endParaRPr kumimoji="1" lang="ja-JP" altLang="en-US" dirty="0"/>
                    </a:p>
                  </a:txBody>
                  <a:tcPr anchor="ctr"/>
                </a:tc>
                <a:tc>
                  <a:txBody>
                    <a:bodyPr/>
                    <a:lstStyle/>
                    <a:p>
                      <a:pPr algn="ctr"/>
                      <a:r>
                        <a:rPr kumimoji="1" lang="ja-JP" altLang="en-US" dirty="0" smtClean="0"/>
                        <a:t>される側が「してほしい援助」</a:t>
                      </a:r>
                      <a:endParaRPr kumimoji="1" lang="ja-JP" altLang="en-US" dirty="0"/>
                    </a:p>
                  </a:txBody>
                  <a:tcPr anchor="ctr"/>
                </a:tc>
              </a:tr>
              <a:tr h="547261">
                <a:tc>
                  <a:txBody>
                    <a:bodyPr/>
                    <a:lstStyle/>
                    <a:p>
                      <a:pPr algn="ctr"/>
                      <a:r>
                        <a:rPr kumimoji="1" lang="ja-JP" altLang="en-US" dirty="0" smtClean="0"/>
                        <a:t>高等教育（</a:t>
                      </a:r>
                      <a:r>
                        <a:rPr kumimoji="1" lang="en-US" altLang="ja-JP" dirty="0" smtClean="0"/>
                        <a:t>A</a:t>
                      </a:r>
                      <a:r>
                        <a:rPr kumimoji="1" lang="ja-JP" altLang="en-US" dirty="0" smtClean="0"/>
                        <a:t>国・政府）</a:t>
                      </a:r>
                      <a:endParaRPr kumimoji="1" lang="ja-JP" altLang="en-US" dirty="0"/>
                    </a:p>
                  </a:txBody>
                  <a:tcPr anchor="ctr"/>
                </a:tc>
                <a:tc>
                  <a:txBody>
                    <a:bodyPr/>
                    <a:lstStyle/>
                    <a:p>
                      <a:pPr algn="ctr"/>
                      <a:r>
                        <a:rPr kumimoji="1" lang="ja-JP" altLang="en-US" dirty="0" smtClean="0"/>
                        <a:t>教育のための予算（</a:t>
                      </a:r>
                      <a:r>
                        <a:rPr kumimoji="1" lang="en-US" altLang="ja-JP" dirty="0" smtClean="0"/>
                        <a:t>C</a:t>
                      </a:r>
                      <a:r>
                        <a:rPr kumimoji="1" lang="ja-JP" altLang="en-US" dirty="0" smtClean="0"/>
                        <a:t>国・政府）</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留学生</a:t>
                      </a:r>
                      <a:r>
                        <a:rPr kumimoji="1" lang="en-US" altLang="ja-JP" dirty="0" smtClean="0"/>
                        <a:t>100</a:t>
                      </a:r>
                      <a:r>
                        <a:rPr kumimoji="1" lang="ja-JP" altLang="en-US" dirty="0" smtClean="0"/>
                        <a:t>人受け入れ（</a:t>
                      </a:r>
                      <a:r>
                        <a:rPr kumimoji="1" lang="en-US" altLang="ja-JP" dirty="0" smtClean="0"/>
                        <a:t>A</a:t>
                      </a:r>
                      <a:r>
                        <a:rPr kumimoji="1" lang="ja-JP" altLang="en-US" dirty="0" smtClean="0"/>
                        <a:t>国・政府）</a:t>
                      </a:r>
                    </a:p>
                  </a:txBody>
                  <a:tcPr anchor="ctr"/>
                </a:tc>
                <a:tc>
                  <a:txBody>
                    <a:bodyPr/>
                    <a:lstStyle/>
                    <a:p>
                      <a:pPr algn="ctr"/>
                      <a:r>
                        <a:rPr kumimoji="1" lang="ja-JP" altLang="en-US" dirty="0" smtClean="0"/>
                        <a:t>教員・教材の支援（</a:t>
                      </a:r>
                      <a:r>
                        <a:rPr kumimoji="1" lang="en-US" altLang="ja-JP" dirty="0" smtClean="0"/>
                        <a:t>C</a:t>
                      </a:r>
                      <a:r>
                        <a:rPr kumimoji="1" lang="ja-JP" altLang="en-US" dirty="0" smtClean="0"/>
                        <a:t>国・校長）</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使わなくなった鉛筆</a:t>
                      </a:r>
                      <a:r>
                        <a:rPr kumimoji="1" lang="en-US" altLang="ja-JP" dirty="0" smtClean="0"/>
                        <a:t>300</a:t>
                      </a:r>
                      <a:r>
                        <a:rPr kumimoji="1" lang="ja-JP" altLang="en-US" dirty="0" smtClean="0"/>
                        <a:t>本（</a:t>
                      </a:r>
                      <a:r>
                        <a:rPr kumimoji="1" lang="en-US" altLang="ja-JP" dirty="0" smtClean="0"/>
                        <a:t>A</a:t>
                      </a:r>
                      <a:r>
                        <a:rPr kumimoji="1" lang="ja-JP" altLang="en-US" dirty="0" smtClean="0"/>
                        <a:t>国・市民）</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教員の給料の向上（</a:t>
                      </a:r>
                      <a:r>
                        <a:rPr kumimoji="1" lang="en-US" altLang="ja-JP" dirty="0" smtClean="0"/>
                        <a:t>C</a:t>
                      </a:r>
                      <a:r>
                        <a:rPr kumimoji="1" lang="ja-JP" altLang="en-US" dirty="0" smtClean="0"/>
                        <a:t>国・校長）</a:t>
                      </a: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基礎教育（</a:t>
                      </a:r>
                      <a:r>
                        <a:rPr kumimoji="1" lang="en-US" altLang="ja-JP" dirty="0" smtClean="0"/>
                        <a:t>B</a:t>
                      </a:r>
                      <a:r>
                        <a:rPr kumimoji="1" lang="ja-JP" altLang="en-US" dirty="0" smtClean="0"/>
                        <a:t>国・政府）</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教員のための研修（</a:t>
                      </a:r>
                      <a:r>
                        <a:rPr kumimoji="1" lang="en-US" altLang="ja-JP" dirty="0" smtClean="0"/>
                        <a:t>C</a:t>
                      </a:r>
                      <a:r>
                        <a:rPr kumimoji="1" lang="ja-JP" altLang="en-US" dirty="0" smtClean="0"/>
                        <a:t>国・教師）</a:t>
                      </a:r>
                    </a:p>
                  </a:txBody>
                  <a:tcPr anchor="ctr"/>
                </a:tc>
              </a:tr>
              <a:tr h="547261">
                <a:tc>
                  <a:txBody>
                    <a:bodyPr/>
                    <a:lstStyle/>
                    <a:p>
                      <a:pPr algn="ctr"/>
                      <a:endParaRPr kumimoji="1" lang="ja-JP" altLang="en-US" dirty="0"/>
                    </a:p>
                  </a:txBody>
                  <a:tcPr anchor="ctr"/>
                </a:tc>
                <a:tc>
                  <a:txBody>
                    <a:bodyPr/>
                    <a:lstStyle/>
                    <a:p>
                      <a:pPr algn="ctr"/>
                      <a:r>
                        <a:rPr kumimoji="1" lang="ja-JP" altLang="en-US" dirty="0" smtClean="0"/>
                        <a:t>教えるのが上手な先生（</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児童労働廃止、女子教育（</a:t>
                      </a:r>
                      <a:r>
                        <a:rPr kumimoji="1" lang="en-US" altLang="ja-JP" dirty="0" smtClean="0"/>
                        <a:t>C</a:t>
                      </a:r>
                      <a:r>
                        <a:rPr kumimoji="1" lang="ja-JP" altLang="en-US" dirty="0" smtClean="0"/>
                        <a:t>国・女子）</a:t>
                      </a:r>
                    </a:p>
                  </a:txBody>
                  <a:tcPr anchor="ctr"/>
                </a:tc>
              </a:tr>
              <a:tr h="547261">
                <a:tc>
                  <a:txBody>
                    <a:bodyPr/>
                    <a:lstStyle/>
                    <a:p>
                      <a:pPr algn="ctr"/>
                      <a:endParaRPr kumimoji="1" lang="ja-JP" altLang="en-US"/>
                    </a:p>
                  </a:txBody>
                  <a:tcPr anchor="ctr"/>
                </a:tc>
                <a:tc>
                  <a:txBody>
                    <a:bodyPr/>
                    <a:lstStyle/>
                    <a:p>
                      <a:pPr algn="ctr"/>
                      <a:r>
                        <a:rPr kumimoji="1" lang="ja-JP" altLang="en-US" dirty="0" smtClean="0"/>
                        <a:t>軍による教育施設利用禁止（</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十分な数の教員（</a:t>
                      </a:r>
                      <a:r>
                        <a:rPr kumimoji="1" lang="en-US" altLang="ja-JP" dirty="0" smtClean="0"/>
                        <a:t>C</a:t>
                      </a:r>
                      <a:r>
                        <a:rPr kumimoji="1" lang="ja-JP" altLang="en-US" dirty="0" smtClean="0"/>
                        <a:t>国・女子）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障害児の教育（</a:t>
                      </a:r>
                      <a:r>
                        <a:rPr kumimoji="1" lang="en-US" altLang="ja-JP" dirty="0" smtClean="0"/>
                        <a:t>C</a:t>
                      </a:r>
                      <a:r>
                        <a:rPr kumimoji="1" lang="ja-JP" altLang="en-US" dirty="0" smtClean="0"/>
                        <a:t>国・男子）</a:t>
                      </a:r>
                      <a:endParaRPr kumimoji="1" lang="ja-JP" altLang="en-US"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日本政府の「教育援助」の特徴は</a:t>
            </a:r>
            <a:r>
              <a:rPr lang="en-US" altLang="ja-JP" sz="3200" dirty="0" smtClean="0">
                <a:latin typeface="HGP創英角ｺﾞｼｯｸUB" pitchFamily="50" charset="-128"/>
                <a:ea typeface="HGP創英角ｺﾞｼｯｸUB" pitchFamily="50" charset="-128"/>
              </a:rPr>
              <a:t>…</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
        <p:nvSpPr>
          <p:cNvPr id="13" name="テキスト ボックス 12"/>
          <p:cNvSpPr txBox="1"/>
          <p:nvPr/>
        </p:nvSpPr>
        <p:spPr>
          <a:xfrm>
            <a:off x="539552" y="1484784"/>
            <a:ext cx="8280920" cy="1938992"/>
          </a:xfrm>
          <a:prstGeom prst="rect">
            <a:avLst/>
          </a:prstGeom>
          <a:noFill/>
        </p:spPr>
        <p:txBody>
          <a:bodyPr wrap="square" rtlCol="0">
            <a:spAutoFit/>
          </a:bodyPr>
          <a:lstStyle/>
          <a:p>
            <a:pPr marL="457200" indent="-457200">
              <a:buFont typeface="+mj-lt"/>
              <a:buAutoNum type="arabicPeriod"/>
            </a:pPr>
            <a:r>
              <a:rPr lang="ja-JP" altLang="ja-JP" sz="2400" dirty="0" smtClean="0">
                <a:ea typeface="ＭＳ ゴシック" pitchFamily="49" charset="-128"/>
              </a:rPr>
              <a:t>低所得国（アフリカ地域など）よりも中所得国（アジアなど）への配分が多い。</a:t>
            </a:r>
          </a:p>
          <a:p>
            <a:pPr marL="457200" lvl="0" indent="-457200">
              <a:buFont typeface="+mj-lt"/>
              <a:buAutoNum type="arabicPeriod"/>
            </a:pPr>
            <a:r>
              <a:rPr lang="ja-JP" altLang="ja-JP" sz="2400" dirty="0" smtClean="0">
                <a:latin typeface="+mn-lt"/>
                <a:ea typeface="ＭＳ ゴシック" pitchFamily="49" charset="-128"/>
              </a:rPr>
              <a:t>基礎教育分野への配分が少なく、高等教育への配分が大きい。</a:t>
            </a:r>
            <a:endParaRPr lang="en-US" altLang="ja-JP" sz="2400" dirty="0" smtClean="0">
              <a:latin typeface="+mn-lt"/>
              <a:ea typeface="ＭＳ ゴシック" pitchFamily="49" charset="-128"/>
            </a:endParaRPr>
          </a:p>
          <a:p>
            <a:pPr marL="457200" lvl="0" indent="-457200">
              <a:buFont typeface="+mj-lt"/>
              <a:buAutoNum type="arabicPeriod"/>
            </a:pPr>
            <a:endParaRPr lang="en-US" altLang="ja-JP" sz="2400" dirty="0" smtClean="0">
              <a:latin typeface="+mn-lt"/>
              <a:ea typeface="ＭＳ ゴシック" pitchFamily="49" charset="-128"/>
            </a:endParaRPr>
          </a:p>
        </p:txBody>
      </p:sp>
      <p:graphicFrame>
        <p:nvGraphicFramePr>
          <p:cNvPr id="32" name="グラフ 31"/>
          <p:cNvGraphicFramePr/>
          <p:nvPr/>
        </p:nvGraphicFramePr>
        <p:xfrm>
          <a:off x="611560" y="2996952"/>
          <a:ext cx="8136904"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日本政府の「教育援助」に対するＮＧＯの提言</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3954929"/>
          </a:xfrm>
          <a:prstGeom prst="rect">
            <a:avLst/>
          </a:prstGeom>
          <a:noFill/>
        </p:spPr>
        <p:txBody>
          <a:bodyPr wrap="square" rtlCol="0">
            <a:spAutoFit/>
          </a:bodyPr>
          <a:lstStyle/>
          <a:p>
            <a:pPr algn="r"/>
            <a:r>
              <a:rPr lang="ja-JP" altLang="ja-JP" sz="2400" dirty="0" smtClean="0"/>
              <a:t>途上国で教育支援を行う日本の</a:t>
            </a:r>
            <a:r>
              <a:rPr lang="en-US" altLang="ja-JP" sz="2400" dirty="0" smtClean="0"/>
              <a:t>NGO</a:t>
            </a:r>
            <a:r>
              <a:rPr lang="ja-JP" altLang="ja-JP" sz="2400" dirty="0" smtClean="0"/>
              <a:t>のネットワーク団体「</a:t>
            </a:r>
            <a:r>
              <a:rPr lang="en-US" altLang="ja-JP" sz="2400" dirty="0" smtClean="0"/>
              <a:t>JNNE</a:t>
            </a:r>
            <a:r>
              <a:rPr lang="ja-JP" altLang="ja-JP" sz="2400" dirty="0" smtClean="0"/>
              <a:t>」では、日本政府に以下の</a:t>
            </a:r>
            <a:r>
              <a:rPr lang="en-US" altLang="ja-JP" sz="2400" dirty="0" smtClean="0"/>
              <a:t>4</a:t>
            </a:r>
            <a:r>
              <a:rPr lang="ja-JP" altLang="ja-JP" sz="2400" dirty="0" err="1" smtClean="0"/>
              <a:t>つの</a:t>
            </a:r>
            <a:r>
              <a:rPr lang="ja-JP" altLang="ja-JP" sz="2400" dirty="0" smtClean="0"/>
              <a:t>提言をしています</a:t>
            </a:r>
          </a:p>
          <a:p>
            <a:r>
              <a:rPr lang="en-US" altLang="ja-JP" sz="2400" dirty="0" smtClean="0"/>
              <a:t> </a:t>
            </a:r>
            <a:endParaRPr lang="ja-JP" altLang="ja-JP" sz="2400" dirty="0" smtClean="0"/>
          </a:p>
          <a:p>
            <a:pPr marL="457200" indent="-457200">
              <a:buFont typeface="+mj-lt"/>
              <a:buAutoNum type="arabicPeriod"/>
            </a:pPr>
            <a:r>
              <a:rPr lang="ja-JP" altLang="ja-JP" sz="2400" dirty="0" smtClean="0"/>
              <a:t>基礎教育援助の割合を増やしてください。</a:t>
            </a:r>
            <a:endParaRPr lang="en-US" altLang="ja-JP" sz="2400" dirty="0" smtClean="0"/>
          </a:p>
          <a:p>
            <a:pPr marL="457200" indent="-457200">
              <a:buFont typeface="+mj-lt"/>
              <a:buAutoNum type="arabicPeriod"/>
            </a:pPr>
            <a:r>
              <a:rPr lang="ja-JP" altLang="ja-JP" sz="2400" dirty="0" smtClean="0"/>
              <a:t>紛争下や紛争の影響を受けた国、低所得国への配分を増やして下さい。</a:t>
            </a:r>
            <a:endParaRPr lang="en-US" altLang="ja-JP" sz="2400" dirty="0" smtClean="0"/>
          </a:p>
          <a:p>
            <a:pPr marL="457200" indent="-457200">
              <a:buFont typeface="+mj-lt"/>
              <a:buAutoNum type="arabicPeriod"/>
            </a:pPr>
            <a:r>
              <a:rPr lang="ja-JP" altLang="ja-JP" sz="2400" dirty="0" smtClean="0"/>
              <a:t>技術協力と財政支援を同時に行いましょう。</a:t>
            </a:r>
            <a:endParaRPr lang="en-US" altLang="ja-JP" sz="2400" dirty="0" smtClean="0"/>
          </a:p>
          <a:p>
            <a:pPr marL="457200" indent="-457200">
              <a:buFont typeface="+mj-lt"/>
              <a:buAutoNum type="arabicPeriod"/>
            </a:pPr>
            <a:r>
              <a:rPr lang="ja-JP" altLang="ja-JP" sz="2400" dirty="0" smtClean="0"/>
              <a:t>教育のためのグローバル・パートナーシップ（</a:t>
            </a:r>
            <a:r>
              <a:rPr lang="en-US" altLang="ja-JP" sz="2400" dirty="0" smtClean="0"/>
              <a:t>※GPE</a:t>
            </a:r>
            <a:r>
              <a:rPr lang="ja-JP" altLang="ja-JP" sz="2400" dirty="0" smtClean="0"/>
              <a:t>基金）にもっと</a:t>
            </a:r>
            <a:r>
              <a:rPr lang="ja-JP" altLang="en-US" sz="2400" dirty="0" smtClean="0"/>
              <a:t>拠出</a:t>
            </a:r>
            <a:r>
              <a:rPr lang="ja-JP" altLang="ja-JP" sz="2400" dirty="0" smtClean="0"/>
              <a:t>を。</a:t>
            </a:r>
          </a:p>
          <a:p>
            <a:r>
              <a:rPr lang="en-US" altLang="ja-JP" sz="2400" dirty="0" smtClean="0"/>
              <a:t> </a:t>
            </a:r>
            <a:endParaRPr lang="ja-JP" altLang="ja-JP" sz="2400" dirty="0" smtClean="0"/>
          </a:p>
          <a:p>
            <a:pPr algn="r"/>
            <a:r>
              <a:rPr lang="en-US" altLang="ja-JP" sz="1200" dirty="0" smtClean="0"/>
              <a:t>※GPE</a:t>
            </a:r>
            <a:r>
              <a:rPr lang="ja-JP" altLang="ja-JP" sz="1200" dirty="0" smtClean="0"/>
              <a:t>基金：「</a:t>
            </a:r>
            <a:r>
              <a:rPr lang="en-US" altLang="ja-JP" sz="1200" dirty="0" smtClean="0"/>
              <a:t>2015</a:t>
            </a:r>
            <a:r>
              <a:rPr lang="ja-JP" altLang="ja-JP" sz="1200" dirty="0" smtClean="0"/>
              <a:t>年までの初等教育の完全普及」の達成のため、世界銀行主導で設立された国際的な支援の枠組み</a:t>
            </a:r>
            <a:endParaRPr lang="ja-JP" altLang="ja-JP" sz="1200" dirty="0" smtClean="0">
              <a:latin typeface="+mn-lt"/>
              <a:ea typeface="ＭＳ ゴシック" pitchFamily="49" charset="-128"/>
            </a:endParaRPr>
          </a:p>
        </p:txBody>
      </p:sp>
      <p:pic>
        <p:nvPicPr>
          <p:cNvPr id="14" name="Picture 16"/>
          <p:cNvPicPr>
            <a:picLocks noChangeAspect="1" noChangeArrowheads="1"/>
          </p:cNvPicPr>
          <p:nvPr/>
        </p:nvPicPr>
        <p:blipFill>
          <a:blip r:embed="rId5" cstate="print"/>
          <a:srcRect/>
          <a:stretch>
            <a:fillRect/>
          </a:stretch>
        </p:blipFill>
        <p:spPr bwMode="auto">
          <a:xfrm>
            <a:off x="467544" y="14847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a:t>
            </a:r>
            <a:r>
              <a:rPr lang="ja-JP" altLang="ja-JP" sz="3200" b="1" dirty="0" smtClean="0"/>
              <a:t>教育のための</a:t>
            </a:r>
            <a:r>
              <a:rPr lang="en-US" altLang="ja-JP" sz="3200" b="1" dirty="0" smtClean="0"/>
              <a:t>GPE</a:t>
            </a:r>
            <a:r>
              <a:rPr lang="ja-JP" altLang="ja-JP" sz="3200" b="1" dirty="0" smtClean="0"/>
              <a:t>基金への拠出金額</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
        <p:nvSpPr>
          <p:cNvPr id="33" name="テキスト ボックス 32"/>
          <p:cNvSpPr txBox="1"/>
          <p:nvPr/>
        </p:nvSpPr>
        <p:spPr>
          <a:xfrm>
            <a:off x="755576" y="6413266"/>
            <a:ext cx="7874199" cy="400110"/>
          </a:xfrm>
          <a:prstGeom prst="rect">
            <a:avLst/>
          </a:prstGeom>
          <a:noFill/>
        </p:spPr>
        <p:txBody>
          <a:bodyPr wrap="square" rtlCol="0">
            <a:spAutoFit/>
          </a:bodyPr>
          <a:lstStyle/>
          <a:p>
            <a:pPr algn="r"/>
            <a:r>
              <a:rPr lang="en-US" altLang="ja-JP" sz="1000" dirty="0" smtClean="0"/>
              <a:t>※</a:t>
            </a:r>
            <a:r>
              <a:rPr lang="ja-JP" altLang="ja-JP" sz="1000" dirty="0" smtClean="0"/>
              <a:t>出典：</a:t>
            </a:r>
            <a:r>
              <a:rPr lang="en-US" altLang="ja-JP" sz="1000" dirty="0" smtClean="0"/>
              <a:t> Global Partnership for Education, Final Pledge Report – Second Replenishment Pledging Conference, 2014. </a:t>
            </a:r>
            <a:endParaRPr lang="ja-JP" altLang="ja-JP" sz="1000" dirty="0" smtClean="0"/>
          </a:p>
          <a:p>
            <a:pPr algn="r"/>
            <a:endParaRPr kumimoji="1" lang="ja-JP" altLang="en-US" sz="1000" dirty="0"/>
          </a:p>
        </p:txBody>
      </p:sp>
      <p:graphicFrame>
        <p:nvGraphicFramePr>
          <p:cNvPr id="11" name="グラフ 10"/>
          <p:cNvGraphicFramePr/>
          <p:nvPr/>
        </p:nvGraphicFramePr>
        <p:xfrm>
          <a:off x="683568" y="1556792"/>
          <a:ext cx="8064896" cy="47525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z="2400" dirty="0" smtClean="0"/>
              <a:t>世界中の子どもが学校に通えるために</a:t>
            </a:r>
            <a:r>
              <a:rPr lang="en-US" altLang="ja-JP" sz="2400" dirty="0" smtClean="0"/>
              <a:t>‥</a:t>
            </a:r>
            <a:br>
              <a:rPr lang="en-US" altLang="ja-JP" sz="2400" dirty="0" smtClean="0"/>
            </a:br>
            <a:r>
              <a:rPr lang="ja-JP" altLang="en-US" sz="2400" dirty="0" smtClean="0"/>
              <a:t>あなたが「大切だ」と思うことから◇の中に</a:t>
            </a:r>
            <a:r>
              <a:rPr lang="en-US" altLang="ja-JP" sz="2400" b="1" dirty="0" smtClean="0"/>
              <a:t>A</a:t>
            </a:r>
            <a:r>
              <a:rPr lang="ja-JP" altLang="en-US" sz="2400" dirty="0" smtClean="0"/>
              <a:t>～</a:t>
            </a:r>
            <a:r>
              <a:rPr lang="en-US" altLang="ja-JP" sz="2400" b="1" dirty="0" smtClean="0"/>
              <a:t>I</a:t>
            </a:r>
            <a:r>
              <a:rPr lang="ja-JP" altLang="en-US" sz="2400" dirty="0" smtClean="0"/>
              <a:t>を記入して、</a:t>
            </a:r>
            <a:br>
              <a:rPr lang="ja-JP" altLang="en-US" sz="2400" dirty="0" smtClean="0"/>
            </a:br>
            <a:r>
              <a:rPr lang="ja-JP" altLang="en-US" sz="2400" dirty="0" smtClean="0"/>
              <a:t>順番に並び替えてみましょう。</a:t>
            </a:r>
          </a:p>
        </p:txBody>
      </p:sp>
      <p:sp>
        <p:nvSpPr>
          <p:cNvPr id="20483" name="Rectangle 3"/>
          <p:cNvSpPr>
            <a:spLocks noGrp="1" noChangeArrowheads="1"/>
          </p:cNvSpPr>
          <p:nvPr>
            <p:ph type="body" idx="1"/>
          </p:nvPr>
        </p:nvSpPr>
        <p:spPr>
          <a:xfrm>
            <a:off x="4356100" y="1557338"/>
            <a:ext cx="4330700" cy="4525962"/>
          </a:xfrm>
        </p:spPr>
        <p:txBody>
          <a:bodyPr/>
          <a:lstStyle/>
          <a:p>
            <a:pPr eaLnBrk="1" hangingPunct="1">
              <a:lnSpc>
                <a:spcPct val="80000"/>
              </a:lnSpc>
            </a:pPr>
            <a:endParaRPr lang="en-US" altLang="ja-JP" sz="2000" dirty="0" smtClean="0"/>
          </a:p>
          <a:p>
            <a:pPr marL="457200" indent="-457200" eaLnBrk="1" hangingPunct="1">
              <a:lnSpc>
                <a:spcPct val="80000"/>
              </a:lnSpc>
              <a:buFont typeface="+mj-lt"/>
              <a:buAutoNum type="alphaUcParenR"/>
            </a:pPr>
            <a:r>
              <a:rPr lang="ja-JP" altLang="en-US" sz="2000" dirty="0" smtClean="0"/>
              <a:t>世界中の子どもが学校に通えるように日本の政治家に働きかける</a:t>
            </a:r>
            <a:endParaRPr lang="en-US" altLang="ja-JP" sz="2000" dirty="0" smtClean="0"/>
          </a:p>
          <a:p>
            <a:pPr marL="457200" indent="-457200" eaLnBrk="1" hangingPunct="1">
              <a:lnSpc>
                <a:spcPct val="80000"/>
              </a:lnSpc>
              <a:buFont typeface="+mj-lt"/>
              <a:buAutoNum type="alphaUcParenR"/>
            </a:pPr>
            <a:r>
              <a:rPr lang="ja-JP" altLang="en-US" sz="2000" dirty="0" smtClean="0"/>
              <a:t>お金や物などを集めて教育に関わる</a:t>
            </a:r>
            <a:r>
              <a:rPr lang="en-US" altLang="ja-JP" sz="2000" dirty="0" smtClean="0"/>
              <a:t>NGO</a:t>
            </a:r>
            <a:r>
              <a:rPr lang="ja-JP" altLang="en-US" sz="2000" dirty="0" smtClean="0"/>
              <a:t>などに寄付をする</a:t>
            </a:r>
            <a:endParaRPr lang="en-US" altLang="ja-JP" sz="2000" dirty="0" smtClean="0"/>
          </a:p>
          <a:p>
            <a:pPr marL="457200" indent="-457200" eaLnBrk="1" hangingPunct="1">
              <a:lnSpc>
                <a:spcPct val="80000"/>
              </a:lnSpc>
              <a:buFont typeface="+mj-lt"/>
              <a:buAutoNum type="alphaUcParenR"/>
            </a:pPr>
            <a:r>
              <a:rPr lang="ja-JP" altLang="en-US" sz="2000" dirty="0" smtClean="0"/>
              <a:t>現地に行って学校を建てる</a:t>
            </a:r>
            <a:endParaRPr lang="en-US" altLang="ja-JP" sz="2000" dirty="0" smtClean="0"/>
          </a:p>
          <a:p>
            <a:pPr marL="457200" indent="-457200" eaLnBrk="1" hangingPunct="1">
              <a:lnSpc>
                <a:spcPct val="80000"/>
              </a:lnSpc>
              <a:buFont typeface="+mj-lt"/>
              <a:buAutoNum type="alphaUcParenR"/>
            </a:pPr>
            <a:r>
              <a:rPr lang="ja-JP" altLang="en-US" sz="2000" dirty="0" smtClean="0"/>
              <a:t>教育の大切さや途上国の暮らしについてもっと調べてみる</a:t>
            </a:r>
            <a:endParaRPr lang="en-US" altLang="ja-JP" sz="2000" dirty="0" smtClean="0"/>
          </a:p>
          <a:p>
            <a:pPr marL="457200" indent="-457200" eaLnBrk="1" hangingPunct="1">
              <a:lnSpc>
                <a:spcPct val="80000"/>
              </a:lnSpc>
              <a:buFont typeface="+mj-lt"/>
              <a:buAutoNum type="alphaUcParenR"/>
            </a:pPr>
            <a:r>
              <a:rPr lang="ja-JP" altLang="en-US" sz="2000" dirty="0" smtClean="0"/>
              <a:t>文化祭や学園祭を通じて、多くの人に教育の大切さを発表する</a:t>
            </a:r>
            <a:endParaRPr lang="en-US" altLang="ja-JP" sz="2000" dirty="0" smtClean="0"/>
          </a:p>
          <a:p>
            <a:pPr marL="457200" indent="-457200" eaLnBrk="1" hangingPunct="1">
              <a:lnSpc>
                <a:spcPct val="80000"/>
              </a:lnSpc>
              <a:buFont typeface="+mj-lt"/>
              <a:buAutoNum type="alphaUcParenR"/>
            </a:pPr>
            <a:r>
              <a:rPr lang="ja-JP" altLang="en-US" sz="2000" dirty="0" smtClean="0"/>
              <a:t>特になにもしない</a:t>
            </a:r>
            <a:endParaRPr lang="en-US" altLang="ja-JP" sz="2000" dirty="0" smtClean="0"/>
          </a:p>
          <a:p>
            <a:pPr marL="457200" indent="-457200" eaLnBrk="1" hangingPunct="1">
              <a:lnSpc>
                <a:spcPct val="80000"/>
              </a:lnSpc>
              <a:buFont typeface="+mj-lt"/>
              <a:buAutoNum type="alphaUcParenR"/>
            </a:pPr>
            <a:r>
              <a:rPr lang="ja-JP" altLang="en-US" sz="2000" dirty="0" smtClean="0"/>
              <a:t>国際交流の活動を推進し、外国人と友達になる</a:t>
            </a:r>
            <a:endParaRPr lang="en-US" altLang="ja-JP" sz="2000" dirty="0" smtClean="0"/>
          </a:p>
          <a:p>
            <a:pPr marL="457200" indent="-457200" eaLnBrk="1" hangingPunct="1">
              <a:lnSpc>
                <a:spcPct val="80000"/>
              </a:lnSpc>
              <a:buFont typeface="+mj-lt"/>
              <a:buAutoNum type="alphaUcParenR"/>
            </a:pPr>
            <a:r>
              <a:rPr lang="ja-JP" altLang="en-US" sz="2000" dirty="0" smtClean="0"/>
              <a:t>友だちや家族に話をする</a:t>
            </a:r>
            <a:endParaRPr lang="en-US" altLang="ja-JP" sz="2000" dirty="0" smtClean="0"/>
          </a:p>
          <a:p>
            <a:pPr marL="457200" indent="-457200" eaLnBrk="1" hangingPunct="1">
              <a:lnSpc>
                <a:spcPct val="80000"/>
              </a:lnSpc>
              <a:buFont typeface="+mj-lt"/>
              <a:buAutoNum type="alphaUcParenR"/>
            </a:pPr>
            <a:r>
              <a:rPr lang="ja-JP" altLang="en-US" sz="2000" dirty="0" smtClean="0"/>
              <a:t>新聞に自分の意見を投稿する</a:t>
            </a:r>
          </a:p>
          <a:p>
            <a:pPr eaLnBrk="1" hangingPunct="1">
              <a:lnSpc>
                <a:spcPct val="80000"/>
              </a:lnSpc>
            </a:pPr>
            <a:endParaRPr lang="en-US" altLang="ja-JP" sz="2000" dirty="0" smtClean="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2800" smtClean="0"/>
              <a:t>政策提言してみよう</a:t>
            </a:r>
          </a:p>
        </p:txBody>
      </p:sp>
      <p:sp>
        <p:nvSpPr>
          <p:cNvPr id="21507" name="Rectangle 3"/>
          <p:cNvSpPr>
            <a:spLocks noGrp="1" noChangeArrowheads="1"/>
          </p:cNvSpPr>
          <p:nvPr>
            <p:ph type="body" idx="1"/>
          </p:nvPr>
        </p:nvSpPr>
        <p:spPr/>
        <p:txBody>
          <a:bodyPr/>
          <a:lstStyle/>
          <a:p>
            <a:pPr eaLnBrk="1" hangingPunct="1">
              <a:buFontTx/>
              <a:buNone/>
            </a:pPr>
            <a:r>
              <a:rPr lang="en-US" altLang="ja-JP" b="1" dirty="0" smtClean="0"/>
              <a:t>●</a:t>
            </a:r>
            <a:r>
              <a:rPr lang="ja-JP" altLang="en-US" b="1" dirty="0" smtClean="0"/>
              <a:t>学校</a:t>
            </a:r>
            <a:r>
              <a:rPr lang="en-US" altLang="ja-JP" b="1" dirty="0" smtClean="0"/>
              <a:t>/</a:t>
            </a:r>
            <a:r>
              <a:rPr lang="ja-JP" altLang="en-US" b="1" dirty="0" smtClean="0"/>
              <a:t>グループ名：	</a:t>
            </a:r>
          </a:p>
          <a:p>
            <a:pPr eaLnBrk="1" hangingPunct="1">
              <a:buFontTx/>
              <a:buNone/>
            </a:pPr>
            <a:r>
              <a:rPr lang="ja-JP" altLang="en-US" b="1" dirty="0" smtClean="0"/>
              <a:t>●グループの人数：	</a:t>
            </a:r>
          </a:p>
          <a:p>
            <a:pPr eaLnBrk="1" hangingPunct="1">
              <a:buFontTx/>
              <a:buNone/>
            </a:pPr>
            <a:r>
              <a:rPr lang="ja-JP" altLang="en-US" b="1" dirty="0" smtClean="0"/>
              <a:t>●グループのメンバーの名前：	</a:t>
            </a:r>
          </a:p>
          <a:p>
            <a:pPr eaLnBrk="1" hangingPunct="1">
              <a:buFontTx/>
              <a:buNone/>
            </a:pPr>
            <a:r>
              <a:rPr lang="ja-JP" altLang="en-US" b="1" dirty="0" smtClean="0"/>
              <a:t>●わたしたちの提案</a:t>
            </a:r>
          </a:p>
          <a:p>
            <a:pPr eaLnBrk="1" hangingPunct="1">
              <a:buFontTx/>
              <a:buNone/>
            </a:pPr>
            <a:r>
              <a:rPr lang="ja-JP" altLang="en-US" sz="2400" dirty="0" smtClean="0"/>
              <a:t>世界中の子どもが学校に通えるようになるために</a:t>
            </a:r>
          </a:p>
          <a:p>
            <a:pPr eaLnBrk="1" hangingPunct="1">
              <a:buFontTx/>
              <a:buNone/>
            </a:pPr>
            <a:r>
              <a:rPr lang="ja-JP" altLang="en-US" sz="2400" dirty="0" smtClean="0"/>
              <a:t>日本政府にお願いしたいこと</a:t>
            </a:r>
            <a:r>
              <a:rPr lang="en-US" altLang="ja-JP" sz="2400" dirty="0" smtClean="0"/>
              <a:t>/</a:t>
            </a:r>
            <a:r>
              <a:rPr lang="ja-JP" altLang="en-US" sz="2400" dirty="0" smtClean="0"/>
              <a:t>取り組んで欲しいことは</a:t>
            </a:r>
            <a:r>
              <a:rPr lang="en-US" altLang="ja-JP" dirty="0" smtClean="0"/>
              <a:t>…</a:t>
            </a:r>
          </a:p>
          <a:p>
            <a:pPr eaLnBrk="1" hangingPunct="1">
              <a:buFontTx/>
              <a:buNone/>
            </a:pPr>
            <a:r>
              <a:rPr lang="en-US" altLang="ja-JP" b="1" dirty="0" smtClean="0"/>
              <a:t>●</a:t>
            </a:r>
            <a:r>
              <a:rPr lang="ja-JP" altLang="en-US" b="1" dirty="0" smtClean="0"/>
              <a:t>「世界一大きな授業」をやって、わたしたちが思ったこと・考えたこと・感じたこと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4800"/>
            <a:chOff x="249" y="119"/>
            <a:chExt cx="908" cy="192"/>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
        <p:nvSpPr>
          <p:cNvPr id="4099" name="Rectangle 3"/>
          <p:cNvSpPr>
            <a:spLocks noGrp="1" noChangeArrowheads="1"/>
          </p:cNvSpPr>
          <p:nvPr>
            <p:ph type="body" idx="1"/>
          </p:nvPr>
        </p:nvSpPr>
        <p:spPr/>
        <p:txBody>
          <a:bodyPr/>
          <a:lstStyle/>
          <a:p>
            <a:pPr eaLnBrk="1" hangingPunct="1">
              <a:buFontTx/>
              <a:buNone/>
            </a:pPr>
            <a:r>
              <a:rPr lang="en-US" altLang="ja-JP" sz="4000" b="1" dirty="0" smtClean="0"/>
              <a:t>Q1	</a:t>
            </a:r>
            <a:r>
              <a:rPr lang="ja-JP" altLang="en-US" dirty="0" smtClean="0"/>
              <a:t>世界では、どのくらいの子どもが</a:t>
            </a:r>
            <a:endParaRPr lang="en-US" altLang="ja-JP" dirty="0" smtClean="0"/>
          </a:p>
          <a:p>
            <a:pPr eaLnBrk="1" hangingPunct="1">
              <a:buFontTx/>
              <a:buNone/>
            </a:pPr>
            <a:r>
              <a:rPr lang="en-US" altLang="ja-JP" dirty="0" smtClean="0"/>
              <a:t>		</a:t>
            </a:r>
            <a:r>
              <a:rPr lang="ja-JP" altLang="en-US" dirty="0" smtClean="0"/>
              <a:t>小学校に通っていないでしょう？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5</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a:t>
            </a:r>
            <a:r>
              <a:rPr lang="ja-JP" altLang="en-US" sz="2400" dirty="0" smtClean="0"/>
              <a:t>億</a:t>
            </a:r>
            <a:r>
              <a:rPr lang="en-US" altLang="ja-JP" sz="2400" dirty="0" smtClean="0"/>
              <a:t>4,000</a:t>
            </a:r>
            <a:r>
              <a:rPr lang="ja-JP" altLang="en-US" sz="2400" dirty="0" smtClean="0"/>
              <a:t>万人） </a:t>
            </a:r>
          </a:p>
          <a:p>
            <a:pPr eaLnBrk="1" hangingPunct="1">
              <a:buFontTx/>
              <a:buNone/>
            </a:pPr>
            <a:r>
              <a:rPr lang="en-US" altLang="ja-JP" dirty="0" smtClean="0"/>
              <a:t>B</a:t>
            </a:r>
            <a:r>
              <a:rPr lang="ja-JP" altLang="en-US" dirty="0" err="1" smtClean="0"/>
              <a:t>．</a:t>
            </a:r>
            <a:r>
              <a:rPr lang="en-US" altLang="ja-JP" dirty="0" smtClean="0"/>
              <a:t>12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5,800</a:t>
            </a:r>
            <a:r>
              <a:rPr lang="ja-JP" altLang="en-US" sz="2400" dirty="0" smtClean="0"/>
              <a:t>万人） </a:t>
            </a:r>
          </a:p>
          <a:p>
            <a:pPr eaLnBrk="1" hangingPunct="1">
              <a:buFontTx/>
              <a:buNone/>
            </a:pPr>
            <a:r>
              <a:rPr lang="en-US" altLang="ja-JP" dirty="0" smtClean="0"/>
              <a:t>C</a:t>
            </a:r>
            <a:r>
              <a:rPr lang="ja-JP" altLang="en-US" dirty="0" err="1" smtClean="0"/>
              <a:t>．</a:t>
            </a:r>
            <a:r>
              <a:rPr lang="en-US" altLang="ja-JP" dirty="0" smtClean="0"/>
              <a:t>25</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2,700</a:t>
            </a:r>
            <a:r>
              <a:rPr lang="ja-JP" altLang="en-US" sz="2400" dirty="0" smtClean="0"/>
              <a:t>万人）</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1,400</a:t>
            </a:r>
            <a:r>
              <a:rPr lang="ja-JP" altLang="en-US" sz="2400" dirty="0" smtClean="0"/>
              <a:t>万人）</a:t>
            </a:r>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7707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410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4104" name="Text Box 8"/>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1</a:t>
            </a:r>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7380312" y="4869160"/>
            <a:ext cx="678636" cy="1001266"/>
          </a:xfrm>
          <a:prstGeom prst="rect">
            <a:avLst/>
          </a:prstGeom>
          <a:noFill/>
          <a:ln w="9525">
            <a:noFill/>
            <a:miter lim="800000"/>
            <a:headEnd/>
            <a:tailEnd/>
          </a:ln>
        </p:spPr>
      </p:pic>
      <p:sp>
        <p:nvSpPr>
          <p:cNvPr id="13" name="テキスト ボックス 12"/>
          <p:cNvSpPr txBox="1"/>
          <p:nvPr/>
        </p:nvSpPr>
        <p:spPr>
          <a:xfrm>
            <a:off x="6228184" y="3861048"/>
            <a:ext cx="2520280"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12</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kumimoji="1" lang="ja-JP" altLang="en-US" sz="2400" dirty="0" smtClean="0">
                <a:solidFill>
                  <a:srgbClr val="FF0000"/>
                </a:solidFill>
                <a:latin typeface="Meiryo UI" pitchFamily="50" charset="-128"/>
                <a:ea typeface="Meiryo UI" pitchFamily="50" charset="-128"/>
                <a:cs typeface="Meiryo UI" pitchFamily="50" charset="-128"/>
              </a:rPr>
              <a:t>人！</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たくさんいるんだなぁ</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r>
              <a:rPr lang="ja-JP" altLang="en-US" dirty="0" smtClean="0">
                <a:latin typeface="HGP創英角ｺﾞｼｯｸUB" pitchFamily="50" charset="-128"/>
                <a:ea typeface="HGP創英角ｺﾞｼｯｸUB" pitchFamily="50" charset="-128"/>
              </a:rPr>
              <a:t> </a:t>
            </a:r>
          </a:p>
        </p:txBody>
      </p:sp>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ja-JP" altLang="en-US" sz="2800" dirty="0" smtClean="0"/>
              <a:t>小学校に通えない理由には</a:t>
            </a:r>
            <a:endParaRPr lang="en-US" altLang="ja-JP" sz="2800" dirty="0" smtClean="0"/>
          </a:p>
          <a:p>
            <a:pPr eaLnBrk="1" hangingPunct="1">
              <a:buFontTx/>
              <a:buNone/>
            </a:pPr>
            <a:r>
              <a:rPr lang="en-US" altLang="ja-JP" sz="2800" dirty="0" smtClean="0"/>
              <a:t>		</a:t>
            </a:r>
            <a:r>
              <a:rPr lang="ja-JP" altLang="en-US" sz="2800" dirty="0" smtClean="0"/>
              <a:t>どんなことがあるでしょう？ </a:t>
            </a:r>
          </a:p>
          <a:p>
            <a:pPr eaLnBrk="1" hangingPunct="1">
              <a:buFontTx/>
              <a:buNone/>
            </a:pPr>
            <a:endParaRPr lang="ja-JP" altLang="en-US" sz="2800" dirty="0" smtClean="0"/>
          </a:p>
          <a:p>
            <a:pPr eaLnBrk="1" hangingPunct="1">
              <a:buFontTx/>
              <a:buNone/>
            </a:pPr>
            <a:r>
              <a:rPr lang="en-US" altLang="ja-JP" sz="2800" dirty="0" smtClean="0"/>
              <a:t>A</a:t>
            </a:r>
            <a:r>
              <a:rPr lang="ja-JP" altLang="en-US" sz="2800" dirty="0" err="1" smtClean="0"/>
              <a:t>．</a:t>
            </a:r>
            <a:r>
              <a:rPr lang="ja-JP" altLang="en-US" sz="2800" dirty="0" smtClean="0"/>
              <a:t>学校や先生の数が足りないから。 </a:t>
            </a:r>
          </a:p>
          <a:p>
            <a:pPr eaLnBrk="1" hangingPunct="1">
              <a:buFontTx/>
              <a:buNone/>
            </a:pPr>
            <a:r>
              <a:rPr lang="en-US" altLang="ja-JP" sz="2800" dirty="0" smtClean="0"/>
              <a:t>B</a:t>
            </a:r>
            <a:r>
              <a:rPr lang="ja-JP" altLang="en-US" sz="2800" dirty="0" err="1" smtClean="0"/>
              <a:t>．</a:t>
            </a:r>
            <a:r>
              <a:rPr lang="ja-JP" altLang="en-US" sz="2800" dirty="0" smtClean="0"/>
              <a:t>家にお金がないので働かなくてはいけないから。 </a:t>
            </a:r>
          </a:p>
          <a:p>
            <a:pPr eaLnBrk="1" hangingPunct="1">
              <a:buFontTx/>
              <a:buNone/>
            </a:pPr>
            <a:r>
              <a:rPr lang="en-US" altLang="ja-JP" sz="2800" dirty="0" smtClean="0"/>
              <a:t>C</a:t>
            </a:r>
            <a:r>
              <a:rPr lang="ja-JP" altLang="en-US" sz="2800" dirty="0" err="1" smtClean="0"/>
              <a:t>．</a:t>
            </a:r>
            <a:r>
              <a:rPr lang="ja-JP" altLang="en-US" sz="2800" dirty="0" smtClean="0"/>
              <a:t>親や地域の人々から学校に行かなくても良いと言われたから。 </a:t>
            </a:r>
          </a:p>
          <a:p>
            <a:pPr eaLnBrk="1" hangingPunct="1">
              <a:buFontTx/>
              <a:buNone/>
            </a:pPr>
            <a:r>
              <a:rPr lang="en-US" altLang="ja-JP" sz="2800" dirty="0" smtClean="0"/>
              <a:t>D</a:t>
            </a:r>
            <a:r>
              <a:rPr lang="ja-JP" altLang="en-US" sz="2800" dirty="0" err="1" smtClean="0"/>
              <a:t>．</a:t>
            </a:r>
            <a:r>
              <a:rPr lang="ja-JP" altLang="en-US" sz="2800" dirty="0" smtClean="0"/>
              <a:t>戦争や紛争で、学校がこわされたり、軍に利用されてしまったりするから。 </a:t>
            </a:r>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288" y="328498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2" name="Oval 8"/>
          <p:cNvSpPr>
            <a:spLocks noChangeArrowheads="1"/>
          </p:cNvSpPr>
          <p:nvPr/>
        </p:nvSpPr>
        <p:spPr bwMode="auto">
          <a:xfrm>
            <a:off x="395288" y="378904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3" name="Oval 9"/>
          <p:cNvSpPr>
            <a:spLocks noChangeArrowheads="1"/>
          </p:cNvSpPr>
          <p:nvPr/>
        </p:nvSpPr>
        <p:spPr bwMode="auto">
          <a:xfrm>
            <a:off x="395288" y="429309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4" name="Oval 10"/>
          <p:cNvSpPr>
            <a:spLocks noChangeArrowheads="1"/>
          </p:cNvSpPr>
          <p:nvPr/>
        </p:nvSpPr>
        <p:spPr bwMode="auto">
          <a:xfrm>
            <a:off x="395288" y="522920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5130" name="Group 12"/>
          <p:cNvGrpSpPr>
            <a:grpSpLocks/>
          </p:cNvGrpSpPr>
          <p:nvPr/>
        </p:nvGrpSpPr>
        <p:grpSpPr bwMode="auto">
          <a:xfrm>
            <a:off x="395288" y="188913"/>
            <a:ext cx="1441450" cy="304800"/>
            <a:chOff x="249" y="119"/>
            <a:chExt cx="908" cy="192"/>
          </a:xfrm>
        </p:grpSpPr>
        <p:sp>
          <p:nvSpPr>
            <p:cNvPr id="5131"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5132" name="Text Box 1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3" name="Picture 16"/>
          <p:cNvPicPr>
            <a:picLocks noChangeAspect="1" noChangeArrowheads="1"/>
          </p:cNvPicPr>
          <p:nvPr/>
        </p:nvPicPr>
        <p:blipFill>
          <a:blip r:embed="rId4" cstate="print"/>
          <a:srcRect/>
          <a:stretch>
            <a:fillRect/>
          </a:stretch>
        </p:blipFill>
        <p:spPr bwMode="auto">
          <a:xfrm>
            <a:off x="7380312" y="2427734"/>
            <a:ext cx="678636" cy="1001266"/>
          </a:xfrm>
          <a:prstGeom prst="rect">
            <a:avLst/>
          </a:prstGeom>
          <a:noFill/>
          <a:ln w="9525">
            <a:noFill/>
            <a:miter lim="800000"/>
            <a:headEnd/>
            <a:tailEnd/>
          </a:ln>
        </p:spPr>
      </p:pic>
      <p:sp>
        <p:nvSpPr>
          <p:cNvPr id="14" name="テキスト ボックス 13"/>
          <p:cNvSpPr txBox="1"/>
          <p:nvPr/>
        </p:nvSpPr>
        <p:spPr>
          <a:xfrm>
            <a:off x="6660232" y="1772816"/>
            <a:ext cx="1728192"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ja-JP" altLang="en-US" sz="2400" dirty="0" smtClean="0">
                <a:solidFill>
                  <a:srgbClr val="FF0000"/>
                </a:solidFill>
                <a:latin typeface="Meiryo UI" pitchFamily="50" charset="-128"/>
                <a:ea typeface="Meiryo UI" pitchFamily="50" charset="-128"/>
                <a:cs typeface="Meiryo UI" pitchFamily="50" charset="-128"/>
              </a:rPr>
              <a:t>全部正解！</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z="3200" smtClean="0"/>
              <a:t>やってみよう！「世界一大きな授業」クイズ</a:t>
            </a:r>
            <a:r>
              <a:rPr lang="ja-JP" altLang="en-US" smtClean="0"/>
              <a:t> </a:t>
            </a:r>
          </a:p>
        </p:txBody>
      </p:sp>
      <p:sp>
        <p:nvSpPr>
          <p:cNvPr id="6147"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b="1" dirty="0" smtClean="0"/>
              <a:t>Q3	</a:t>
            </a:r>
            <a:r>
              <a:rPr lang="ja-JP" altLang="en-US" dirty="0" smtClean="0"/>
              <a:t>世界では、小学校に入学しても、途中で</a:t>
            </a:r>
            <a:endParaRPr lang="en-US" altLang="ja-JP" dirty="0" smtClean="0"/>
          </a:p>
          <a:p>
            <a:pPr eaLnBrk="1" hangingPunct="1">
              <a:buFontTx/>
              <a:buNone/>
            </a:pPr>
            <a:r>
              <a:rPr lang="en-US" altLang="ja-JP" dirty="0" smtClean="0"/>
              <a:t>		</a:t>
            </a:r>
            <a:r>
              <a:rPr lang="ja-JP" altLang="en-US" dirty="0" smtClean="0"/>
              <a:t>通うのをやめてしまう子どもたちが</a:t>
            </a:r>
            <a:endParaRPr lang="en-US" altLang="ja-JP" dirty="0" smtClean="0"/>
          </a:p>
          <a:p>
            <a:pPr eaLnBrk="1" hangingPunct="1">
              <a:buFontTx/>
              <a:buNone/>
            </a:pPr>
            <a:r>
              <a:rPr lang="en-US" altLang="ja-JP" dirty="0" smtClean="0"/>
              <a:t>		</a:t>
            </a:r>
            <a:r>
              <a:rPr lang="ja-JP" altLang="en-US" dirty="0" smtClean="0"/>
              <a:t>多くいます。その割合はどのくらい？</a:t>
            </a:r>
          </a:p>
          <a:p>
            <a:pPr eaLnBrk="1" hangingPunct="1">
              <a:buFontTx/>
              <a:buNone/>
            </a:pPr>
            <a:r>
              <a:rPr lang="ja-JP" altLang="en-US" dirty="0" smtClean="0"/>
              <a:t> </a:t>
            </a:r>
          </a:p>
          <a:p>
            <a:pPr eaLnBrk="1" hangingPunct="1">
              <a:buFontTx/>
              <a:buNone/>
            </a:pPr>
            <a:r>
              <a:rPr lang="en-US" altLang="ja-JP" dirty="0" smtClean="0"/>
              <a:t>A</a:t>
            </a:r>
            <a:r>
              <a:rPr lang="ja-JP" altLang="en-US" dirty="0" err="1" smtClean="0"/>
              <a:t>．</a:t>
            </a:r>
            <a:r>
              <a:rPr lang="en-US" altLang="ja-JP" dirty="0" smtClean="0"/>
              <a:t>3</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en-US" altLang="ja-JP" dirty="0" smtClean="0"/>
              <a:t>4</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20</a:t>
            </a:r>
            <a:r>
              <a:rPr lang="ja-JP" altLang="en-US" dirty="0" smtClean="0"/>
              <a:t>人に</a:t>
            </a:r>
            <a:r>
              <a:rPr lang="en-US" altLang="ja-JP" dirty="0" smtClean="0"/>
              <a:t>1</a:t>
            </a:r>
            <a:r>
              <a:rPr lang="ja-JP" altLang="en-US" dirty="0" smtClean="0"/>
              <a:t>人 </a:t>
            </a:r>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450912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6151" name="Group 7"/>
          <p:cNvGrpSpPr>
            <a:grpSpLocks/>
          </p:cNvGrpSpPr>
          <p:nvPr/>
        </p:nvGrpSpPr>
        <p:grpSpPr bwMode="auto">
          <a:xfrm>
            <a:off x="395288" y="188913"/>
            <a:ext cx="1441450" cy="304800"/>
            <a:chOff x="249" y="119"/>
            <a:chExt cx="908" cy="192"/>
          </a:xfrm>
        </p:grpSpPr>
        <p:sp>
          <p:nvSpPr>
            <p:cNvPr id="6152"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6153"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4</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人は途中で</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退学しちゃうんだ</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r>
              <a:rPr lang="ja-JP" altLang="en-US" dirty="0" smtClean="0">
                <a:latin typeface="HGP創英角ｺﾞｼｯｸUB" pitchFamily="50" charset="-128"/>
                <a:ea typeface="HGP創英角ｺﾞｼｯｸUB" pitchFamily="50" charset="-128"/>
              </a:rPr>
              <a:t> </a:t>
            </a:r>
          </a:p>
        </p:txBody>
      </p:sp>
      <p:sp>
        <p:nvSpPr>
          <p:cNvPr id="7171" name="Rectangle 3"/>
          <p:cNvSpPr>
            <a:spLocks noGrp="1" noChangeArrowheads="1"/>
          </p:cNvSpPr>
          <p:nvPr>
            <p:ph type="body" idx="1"/>
          </p:nvPr>
        </p:nvSpPr>
        <p:spPr/>
        <p:txBody>
          <a:bodyPr/>
          <a:lstStyle/>
          <a:p>
            <a:pPr eaLnBrk="1" hangingPunct="1">
              <a:buFontTx/>
              <a:buNone/>
            </a:pPr>
            <a:r>
              <a:rPr lang="en-US" altLang="ja-JP" sz="4000" b="1" dirty="0" smtClean="0"/>
              <a:t>Q4</a:t>
            </a:r>
            <a:r>
              <a:rPr lang="ja-JP" altLang="en-US" sz="2800" dirty="0" smtClean="0"/>
              <a:t>すべての子どもが小学校に通い、よい教育を受けるためには「先生が足りない」といわれています。世界では、あと何人の「先生」が必要とされている？</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6</a:t>
            </a:r>
            <a:r>
              <a:rPr lang="ja-JP" altLang="en-US" dirty="0" smtClean="0"/>
              <a:t>万人</a:t>
            </a:r>
          </a:p>
          <a:p>
            <a:pPr eaLnBrk="1" hangingPunct="1">
              <a:buFontTx/>
              <a:buNone/>
            </a:pPr>
            <a:r>
              <a:rPr lang="en-US" altLang="ja-JP" dirty="0" smtClean="0"/>
              <a:t>B</a:t>
            </a:r>
            <a:r>
              <a:rPr lang="ja-JP" altLang="en-US" dirty="0" err="1" smtClean="0"/>
              <a:t>．</a:t>
            </a:r>
            <a:r>
              <a:rPr lang="en-US" altLang="ja-JP" dirty="0" smtClean="0"/>
              <a:t>60</a:t>
            </a:r>
            <a:r>
              <a:rPr lang="ja-JP" altLang="en-US" dirty="0" smtClean="0"/>
              <a:t>万人</a:t>
            </a:r>
          </a:p>
          <a:p>
            <a:pPr eaLnBrk="1" hangingPunct="1">
              <a:buFontTx/>
              <a:buNone/>
            </a:pPr>
            <a:r>
              <a:rPr lang="en-US" altLang="ja-JP" dirty="0" smtClean="0"/>
              <a:t>C</a:t>
            </a:r>
            <a:r>
              <a:rPr lang="ja-JP" altLang="en-US" dirty="0" err="1" smtClean="0"/>
              <a:t>．</a:t>
            </a:r>
            <a:r>
              <a:rPr lang="en-US" altLang="ja-JP" dirty="0" smtClean="0"/>
              <a:t>100</a:t>
            </a:r>
            <a:r>
              <a:rPr lang="ja-JP" altLang="en-US" dirty="0" smtClean="0"/>
              <a:t>万人</a:t>
            </a:r>
          </a:p>
          <a:p>
            <a:pPr eaLnBrk="1" hangingPunct="1">
              <a:buFontTx/>
              <a:buNone/>
            </a:pPr>
            <a:r>
              <a:rPr lang="en-US" altLang="ja-JP" dirty="0" smtClean="0"/>
              <a:t>D</a:t>
            </a:r>
            <a:r>
              <a:rPr lang="ja-JP" altLang="en-US" dirty="0" err="1" smtClean="0"/>
              <a:t>．</a:t>
            </a:r>
            <a:r>
              <a:rPr lang="en-US" altLang="ja-JP" dirty="0" smtClean="0"/>
              <a:t>160</a:t>
            </a:r>
            <a:r>
              <a:rPr lang="ja-JP" altLang="en-US" dirty="0" smtClean="0"/>
              <a:t>万人</a:t>
            </a:r>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536" y="551723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7175" name="Group 7"/>
          <p:cNvGrpSpPr>
            <a:grpSpLocks/>
          </p:cNvGrpSpPr>
          <p:nvPr/>
        </p:nvGrpSpPr>
        <p:grpSpPr bwMode="auto">
          <a:xfrm>
            <a:off x="395288" y="188913"/>
            <a:ext cx="1441450" cy="304800"/>
            <a:chOff x="249" y="119"/>
            <a:chExt cx="908" cy="192"/>
          </a:xfrm>
        </p:grpSpPr>
        <p:sp>
          <p:nvSpPr>
            <p:cNvPr id="7176"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177"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2664296"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先生が</a:t>
            </a:r>
            <a:r>
              <a:rPr lang="en-US" altLang="ja-JP" sz="2400" dirty="0" smtClean="0">
                <a:solidFill>
                  <a:srgbClr val="FF0000"/>
                </a:solidFill>
                <a:latin typeface="Meiryo UI" pitchFamily="50" charset="-128"/>
                <a:ea typeface="Meiryo UI" pitchFamily="50" charset="-128"/>
                <a:cs typeface="Meiryo UI" pitchFamily="50" charset="-128"/>
              </a:rPr>
              <a:t>160</a:t>
            </a:r>
            <a:r>
              <a:rPr lang="ja-JP" altLang="en-US" sz="2400" dirty="0" smtClean="0">
                <a:solidFill>
                  <a:srgbClr val="FF0000"/>
                </a:solidFill>
                <a:latin typeface="Meiryo UI" pitchFamily="50" charset="-128"/>
                <a:ea typeface="Meiryo UI" pitchFamily="50" charset="-128"/>
                <a:cs typeface="Meiryo UI" pitchFamily="50" charset="-128"/>
              </a:rPr>
              <a:t>万人も</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足りないのか～</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 </a:t>
            </a:r>
            <a:endParaRPr lang="ja-JP" altLang="en-US" sz="3200" dirty="0" smtClean="0"/>
          </a:p>
        </p:txBody>
      </p:sp>
      <p:sp>
        <p:nvSpPr>
          <p:cNvPr id="8195" name="Rectangle 3"/>
          <p:cNvSpPr>
            <a:spLocks noGrp="1" noChangeArrowheads="1"/>
          </p:cNvSpPr>
          <p:nvPr>
            <p:ph type="body" idx="1"/>
          </p:nvPr>
        </p:nvSpPr>
        <p:spPr/>
        <p:txBody>
          <a:bodyPr/>
          <a:lstStyle/>
          <a:p>
            <a:pPr eaLnBrk="1" hangingPunct="1">
              <a:buFontTx/>
              <a:buNone/>
            </a:pPr>
            <a:r>
              <a:rPr lang="en-US" altLang="ja-JP" sz="4000" b="1" dirty="0" smtClean="0"/>
              <a:t>Q5	</a:t>
            </a:r>
            <a:r>
              <a:rPr lang="ja-JP" altLang="en-US" dirty="0" smtClean="0"/>
              <a:t>世界では、読み書きができない「大人」がどのくらいいるでしょう？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15</a:t>
            </a:r>
            <a:r>
              <a:rPr lang="ja-JP" altLang="en-US" sz="2400" dirty="0" smtClean="0"/>
              <a:t>億</a:t>
            </a:r>
            <a:r>
              <a:rPr lang="en-US" altLang="ja-JP" sz="2400" dirty="0" smtClean="0"/>
              <a:t>5,000</a:t>
            </a:r>
            <a:r>
              <a:rPr lang="ja-JP" altLang="en-US" sz="2400" dirty="0" smtClean="0"/>
              <a:t>万人） </a:t>
            </a:r>
          </a:p>
          <a:p>
            <a:pPr eaLnBrk="1" hangingPunct="1">
              <a:buFontTx/>
              <a:buNone/>
            </a:pPr>
            <a:r>
              <a:rPr lang="en-US" altLang="ja-JP" dirty="0" smtClean="0"/>
              <a:t>B</a:t>
            </a:r>
            <a:r>
              <a:rPr lang="ja-JP" altLang="en-US" dirty="0" err="1" smtClean="0"/>
              <a:t>．</a:t>
            </a:r>
            <a:r>
              <a:rPr lang="en-US" altLang="ja-JP" dirty="0" smtClean="0"/>
              <a:t>6</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7</a:t>
            </a:r>
            <a:r>
              <a:rPr lang="ja-JP" altLang="en-US" sz="2400" dirty="0" smtClean="0"/>
              <a:t>億</a:t>
            </a:r>
            <a:r>
              <a:rPr lang="en-US" altLang="ja-JP" sz="2400" dirty="0" smtClean="0"/>
              <a:t>8,000</a:t>
            </a:r>
            <a:r>
              <a:rPr lang="ja-JP" altLang="en-US" sz="2400" dirty="0" smtClean="0"/>
              <a:t>万人）</a:t>
            </a:r>
          </a:p>
          <a:p>
            <a:pPr eaLnBrk="1" hangingPunct="1">
              <a:buFontTx/>
              <a:buNone/>
            </a:pPr>
            <a:r>
              <a:rPr lang="en-US" altLang="ja-JP" dirty="0" smtClean="0"/>
              <a:t>C</a:t>
            </a:r>
            <a:r>
              <a:rPr lang="ja-JP" altLang="en-US" dirty="0" err="1" smtClean="0"/>
              <a:t>．</a:t>
            </a:r>
            <a:r>
              <a:rPr lang="en-US" altLang="ja-JP" dirty="0" smtClean="0"/>
              <a:t>18</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a:t>
            </a:r>
            <a:r>
              <a:rPr lang="ja-JP" altLang="en-US" sz="2400" dirty="0" smtClean="0"/>
              <a:t>億</a:t>
            </a:r>
            <a:r>
              <a:rPr lang="en-US" altLang="ja-JP" sz="2400" dirty="0" smtClean="0"/>
              <a:t>3,000</a:t>
            </a:r>
            <a:r>
              <a:rPr lang="ja-JP" altLang="en-US" sz="2400" dirty="0" smtClean="0"/>
              <a:t>万人） </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人に１人 </a:t>
            </a:r>
            <a:r>
              <a:rPr lang="ja-JP" altLang="en-US" sz="2400" dirty="0" smtClean="0"/>
              <a:t>（およそ</a:t>
            </a:r>
            <a:r>
              <a:rPr lang="en-US" altLang="ja-JP" sz="2400" dirty="0" smtClean="0"/>
              <a:t>6,000</a:t>
            </a:r>
            <a:r>
              <a:rPr lang="ja-JP" altLang="en-US" sz="2400" dirty="0" smtClean="0"/>
              <a:t>万人）</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400486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8199" name="Group 7"/>
          <p:cNvGrpSpPr>
            <a:grpSpLocks/>
          </p:cNvGrpSpPr>
          <p:nvPr/>
        </p:nvGrpSpPr>
        <p:grpSpPr bwMode="auto">
          <a:xfrm>
            <a:off x="395288" y="188913"/>
            <a:ext cx="1441450" cy="304800"/>
            <a:chOff x="249" y="119"/>
            <a:chExt cx="908" cy="192"/>
          </a:xfrm>
        </p:grpSpPr>
        <p:sp>
          <p:nvSpPr>
            <p:cNvPr id="820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201"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7092280" y="4725144"/>
            <a:ext cx="678636" cy="1001266"/>
          </a:xfrm>
          <a:prstGeom prst="rect">
            <a:avLst/>
          </a:prstGeom>
          <a:noFill/>
          <a:ln w="9525">
            <a:noFill/>
            <a:miter lim="800000"/>
            <a:headEnd/>
            <a:tailEnd/>
          </a:ln>
        </p:spPr>
      </p:pic>
      <p:sp>
        <p:nvSpPr>
          <p:cNvPr id="11" name="テキスト ボックス 10"/>
          <p:cNvSpPr txBox="1"/>
          <p:nvPr/>
        </p:nvSpPr>
        <p:spPr>
          <a:xfrm>
            <a:off x="6516216" y="3933056"/>
            <a:ext cx="230425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7</a:t>
            </a:r>
            <a:r>
              <a:rPr lang="ja-JP" altLang="en-US" sz="2400" dirty="0" smtClean="0">
                <a:solidFill>
                  <a:srgbClr val="FF0000"/>
                </a:solidFill>
                <a:latin typeface="Meiryo UI" pitchFamily="50" charset="-128"/>
                <a:ea typeface="Meiryo UI" pitchFamily="50" charset="-128"/>
                <a:cs typeface="Meiryo UI" pitchFamily="50" charset="-128"/>
              </a:rPr>
              <a:t>億人以上</a:t>
            </a:r>
            <a:r>
              <a:rPr lang="en-US" altLang="ja-JP" sz="2400" dirty="0" smtClean="0">
                <a:solidFill>
                  <a:srgbClr val="FF0000"/>
                </a:solidFill>
                <a:latin typeface="Meiryo UI" pitchFamily="50" charset="-128"/>
                <a:ea typeface="Meiryo UI" pitchFamily="50" charset="-128"/>
                <a:cs typeface="Meiryo UI" pitchFamily="50" charset="-128"/>
              </a:rPr>
              <a:t>‥</a:t>
            </a:r>
            <a:r>
              <a:rPr lang="ja-JP" altLang="en-US" sz="2400" dirty="0" smtClean="0">
                <a:solidFill>
                  <a:srgbClr val="FF0000"/>
                </a:solidFill>
                <a:latin typeface="Meiryo UI" pitchFamily="50" charset="-128"/>
                <a:ea typeface="Meiryo UI" pitchFamily="50" charset="-128"/>
                <a:cs typeface="Meiryo UI" pitchFamily="50" charset="-128"/>
              </a:rPr>
              <a:t>！</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文字の読み書きができないと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どんなことがあるでしょう？</a:t>
            </a:r>
          </a:p>
        </p:txBody>
      </p:sp>
      <p:pic>
        <p:nvPicPr>
          <p:cNvPr id="9219" name="Picture 4"/>
          <p:cNvPicPr>
            <a:picLocks noGrp="1" noChangeAspect="1" noChangeArrowheads="1"/>
          </p:cNvPicPr>
          <p:nvPr>
            <p:ph type="body" idx="1"/>
          </p:nvPr>
        </p:nvPicPr>
        <p:blipFill>
          <a:blip r:embed="rId3" cstate="print"/>
          <a:srcRect/>
          <a:stretch>
            <a:fillRect/>
          </a:stretch>
        </p:blipFill>
        <p:spPr>
          <a:xfrm>
            <a:off x="795338" y="1828800"/>
            <a:ext cx="7551737" cy="4068763"/>
          </a:xfrm>
          <a:noFill/>
        </p:spPr>
      </p:pic>
      <p:pic>
        <p:nvPicPr>
          <p:cNvPr id="9220"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9222" name="Group 7"/>
          <p:cNvGrpSpPr>
            <a:grpSpLocks/>
          </p:cNvGrpSpPr>
          <p:nvPr/>
        </p:nvGrpSpPr>
        <p:grpSpPr bwMode="auto">
          <a:xfrm>
            <a:off x="395288" y="188913"/>
            <a:ext cx="1584325" cy="304800"/>
            <a:chOff x="249" y="119"/>
            <a:chExt cx="908" cy="192"/>
          </a:xfrm>
        </p:grpSpPr>
        <p:sp>
          <p:nvSpPr>
            <p:cNvPr id="9223"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9" name="Picture 16"/>
          <p:cNvPicPr>
            <a:picLocks noChangeAspect="1" noChangeArrowheads="1"/>
          </p:cNvPicPr>
          <p:nvPr/>
        </p:nvPicPr>
        <p:blipFill>
          <a:blip r:embed="rId5"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6 ชั่วโมงต่อวัน </a:t>
            </a:r>
          </a:p>
          <a:p>
            <a:r>
              <a:rPr lang="en-US" altLang="ja-JP" sz="2400"/>
              <a:t>ค่าจ้าง: 550 บาท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10 ชั่วโมงต่อวัน </a:t>
            </a:r>
          </a:p>
          <a:p>
            <a:r>
              <a:rPr lang="en-US" altLang="ja-JP" sz="2400"/>
              <a:t>ค่าจ้าง: 250 บาท 	</a:t>
            </a:r>
          </a:p>
        </p:txBody>
      </p:sp>
      <p:sp>
        <p:nvSpPr>
          <p:cNvPr id="10244" name="Rectangle 6"/>
          <p:cNvSpPr>
            <a:spLocks noChangeArrowheads="1"/>
          </p:cNvSpPr>
          <p:nvPr/>
        </p:nvSpPr>
        <p:spPr bwMode="auto">
          <a:xfrm>
            <a:off x="2700338" y="5229225"/>
            <a:ext cx="4537075" cy="1462088"/>
          </a:xfrm>
          <a:prstGeom prst="rect">
            <a:avLst/>
          </a:prstGeom>
          <a:noFill/>
          <a:ln w="9525">
            <a:noFill/>
            <a:miter lim="800000"/>
            <a:headEnd/>
            <a:tailEnd/>
          </a:ln>
          <a:effectLst/>
        </p:spPr>
        <p:txBody>
          <a:bodyPr>
            <a:spAutoFit/>
          </a:bodyPr>
          <a:lstStyle/>
          <a:p>
            <a:r>
              <a:rPr lang="en-US" altLang="ja-JP" sz="2400"/>
              <a:t>ลักษณะงาน: พนักงานเสิร์ฟ </a:t>
            </a:r>
          </a:p>
          <a:p>
            <a:r>
              <a:rPr lang="en-US" altLang="ja-JP" sz="2400"/>
              <a:t>ระยะเวลาทางาน: 8 ชั่วโมงต่อวัน </a:t>
            </a:r>
          </a:p>
          <a:p>
            <a:r>
              <a:rPr lang="en-US" altLang="ja-JP" sz="2400"/>
              <a:t>ระยะทาง: 500 เมตรจากสถานี</a:t>
            </a:r>
            <a:r>
              <a:rPr lang="en-US" altLang="ja-JP"/>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0256" name="Group 22"/>
          <p:cNvGrpSpPr>
            <a:grpSpLocks/>
          </p:cNvGrpSpPr>
          <p:nvPr/>
        </p:nvGrpSpPr>
        <p:grpSpPr bwMode="auto">
          <a:xfrm>
            <a:off x="395288" y="188913"/>
            <a:ext cx="1584325" cy="304800"/>
            <a:chOff x="249" y="119"/>
            <a:chExt cx="908" cy="192"/>
          </a:xfrm>
        </p:grpSpPr>
        <p:sp>
          <p:nvSpPr>
            <p:cNvPr id="10257" name="AutoShape 2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0258" name="Text Box 2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19"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4396</Words>
  <Application>Microsoft Office PowerPoint</Application>
  <PresentationFormat>画面に合わせる (4:3)</PresentationFormat>
  <Paragraphs>439</Paragraphs>
  <Slides>26</Slides>
  <Notes>24</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標準デザイン</vt:lpstr>
      <vt:lpstr>PowerPoint プレゼンテーション</vt:lpstr>
      <vt:lpstr>世界一大きな授業とは？</vt:lpstr>
      <vt:lpstr>やってみよう！「世界一大きな授業」クイズ</vt:lpstr>
      <vt:lpstr>やってみよう！「世界一大きな授業」クイズ </vt:lpstr>
      <vt:lpstr>やってみよう！「世界一大きな授業」クイズ </vt:lpstr>
      <vt:lpstr>やってみよう！「世界一大きな授業」クイズ </vt:lpstr>
      <vt:lpstr>やってみよう！「世界一大きな授業」クイズ </vt:lpstr>
      <vt:lpstr>文字の読み書きができないと… どんなことがあるでしょう？</vt:lpstr>
      <vt:lpstr>読み書きができないと… どんなことができないと思いますか？</vt:lpstr>
      <vt:lpstr>読み書きができないと… どんなことができないと思いますか？</vt:lpstr>
      <vt:lpstr>世界の識字率</vt:lpstr>
      <vt:lpstr>クイズ</vt:lpstr>
      <vt:lpstr>PowerPoint プレゼンテーション</vt:lpstr>
      <vt:lpstr>PowerPoint プレゼンテーション</vt:lpstr>
      <vt:lpstr>PowerPoint プレゼンテーション</vt:lpstr>
      <vt:lpstr>マララ・ユスフザイさん ノーベル平和賞授賞式でのスピーチ</vt:lpstr>
      <vt:lpstr>子どもの問題に子どもが取り組む 日本の子どもたちのストーリー </vt:lpstr>
      <vt:lpstr>わたしの気持ちは…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世界中の子どもが学校に通えるために‥ あなたが「大切だ」と思うことから◇の中にA～Iを記入して、 順番に並び替えてみましょう。</vt:lpstr>
      <vt:lpstr>政策提言してみよう</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城谷</cp:lastModifiedBy>
  <cp:revision>73</cp:revision>
  <dcterms:created xsi:type="dcterms:W3CDTF">2013-04-09T01:11:42Z</dcterms:created>
  <dcterms:modified xsi:type="dcterms:W3CDTF">2015-09-01T05:23:16Z</dcterms:modified>
</cp:coreProperties>
</file>