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notesSlides/notesSlide2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9.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96" r:id="rId3"/>
    <p:sldId id="297" r:id="rId4"/>
    <p:sldId id="298" r:id="rId5"/>
    <p:sldId id="299" r:id="rId6"/>
    <p:sldId id="300" r:id="rId7"/>
    <p:sldId id="301" r:id="rId8"/>
    <p:sldId id="302" r:id="rId9"/>
    <p:sldId id="303" r:id="rId10"/>
    <p:sldId id="304" r:id="rId11"/>
    <p:sldId id="290" r:id="rId12"/>
    <p:sldId id="284" r:id="rId13"/>
    <p:sldId id="265" r:id="rId14"/>
    <p:sldId id="291" r:id="rId15"/>
    <p:sldId id="266" r:id="rId16"/>
    <p:sldId id="267" r:id="rId17"/>
    <p:sldId id="289" r:id="rId18"/>
    <p:sldId id="294" r:id="rId19"/>
    <p:sldId id="269" r:id="rId20"/>
    <p:sldId id="271" r:id="rId21"/>
    <p:sldId id="292" r:id="rId22"/>
    <p:sldId id="293" r:id="rId23"/>
    <p:sldId id="272" r:id="rId24"/>
    <p:sldId id="280" r:id="rId25"/>
    <p:sldId id="285" r:id="rId26"/>
    <p:sldId id="287" r:id="rId27"/>
    <p:sldId id="282" r:id="rId28"/>
    <p:sldId id="283" r:id="rId29"/>
    <p:sldId id="295" r:id="rId30"/>
    <p:sldId id="288" r:id="rId31"/>
    <p:sldId id="274" r:id="rId32"/>
    <p:sldId id="275" r:id="rId33"/>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DE86"/>
    <a:srgbClr val="99CCFF"/>
    <a:srgbClr val="33CCCC"/>
    <a:srgbClr val="33CCFF"/>
    <a:srgbClr val="0099CC"/>
    <a:srgbClr val="00CCFF"/>
    <a:srgbClr val="66CCFF"/>
    <a:srgbClr val="FFCCFF"/>
    <a:srgbClr val="0099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9" autoAdjust="0"/>
    <p:restoredTop sz="72537" autoAdjust="0"/>
  </p:normalViewPr>
  <p:slideViewPr>
    <p:cSldViewPr showGuides="1">
      <p:cViewPr>
        <p:scale>
          <a:sx n="80" d="100"/>
          <a:sy n="80" d="100"/>
        </p:scale>
        <p:origin x="-101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201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5345567664198928"/>
          <c:y val="0.10291796281894604"/>
          <c:w val="0.69308864671602144"/>
          <c:h val="0.7941640743621079"/>
        </c:manualLayout>
      </c:layout>
      <c:pieChart>
        <c:varyColors val="1"/>
        <c:ser>
          <c:idx val="0"/>
          <c:order val="0"/>
          <c:tx>
            <c:strRef>
              <c:f>Sheet1!$B$1</c:f>
              <c:strCache>
                <c:ptCount val="1"/>
                <c:pt idx="0">
                  <c:v>成人非識字者の男女比</c:v>
                </c:pt>
              </c:strCache>
            </c:strRef>
          </c:tx>
          <c:dPt>
            <c:idx val="0"/>
            <c:bubble3D val="0"/>
            <c:spPr>
              <a:solidFill>
                <a:srgbClr val="FF9900"/>
              </a:solidFill>
            </c:spPr>
          </c:dPt>
          <c:dPt>
            <c:idx val="1"/>
            <c:bubble3D val="0"/>
            <c:spPr>
              <a:solidFill>
                <a:srgbClr val="92D050"/>
              </a:solidFill>
            </c:spPr>
          </c:dPt>
          <c:dLbls>
            <c:dLbl>
              <c:idx val="0"/>
              <c:layout>
                <c:manualLayout>
                  <c:x val="-0.30434320429043243"/>
                  <c:y val="-0.10551258193534059"/>
                </c:manualLayout>
              </c:layout>
              <c:tx>
                <c:rich>
                  <a:bodyPr/>
                  <a:lstStyle/>
                  <a:p>
                    <a:pPr>
                      <a:defRPr>
                        <a:solidFill>
                          <a:schemeClr val="bg1"/>
                        </a:solidFill>
                      </a:defRPr>
                    </a:pPr>
                    <a:r>
                      <a:rPr lang="en-US" altLang="ja-JP" sz="2000" b="1" dirty="0" smtClean="0">
                        <a:solidFill>
                          <a:schemeClr val="tx1"/>
                        </a:solidFill>
                      </a:rPr>
                      <a:t>Woman</a:t>
                    </a:r>
                    <a:r>
                      <a:rPr lang="ja-JP" altLang="en-US" sz="2000" b="1" dirty="0">
                        <a:solidFill>
                          <a:schemeClr val="tx1"/>
                        </a:solidFill>
                      </a:rPr>
                      <a:t>
</a:t>
                    </a:r>
                    <a:r>
                      <a:rPr lang="en-US" altLang="ja-JP" sz="2000" b="1" dirty="0">
                        <a:solidFill>
                          <a:schemeClr val="tx1"/>
                        </a:solidFill>
                      </a:rPr>
                      <a:t>6</a:t>
                    </a:r>
                    <a:r>
                      <a:rPr lang="en-US" altLang="ja-JP" sz="2000" dirty="0">
                        <a:solidFill>
                          <a:schemeClr val="tx1"/>
                        </a:solidFill>
                      </a:rPr>
                      <a:t>4%</a:t>
                    </a:r>
                    <a:endParaRPr lang="ja-JP" altLang="en-US" sz="2000" dirty="0">
                      <a:solidFill>
                        <a:schemeClr val="tx1"/>
                      </a:solidFill>
                    </a:endParaRPr>
                  </a:p>
                </c:rich>
              </c:tx>
              <c:spPr/>
              <c:showLegendKey val="0"/>
              <c:showVal val="1"/>
              <c:showCatName val="1"/>
              <c:showSerName val="0"/>
              <c:showPercent val="1"/>
              <c:showBubbleSize val="0"/>
            </c:dLbl>
            <c:dLbl>
              <c:idx val="1"/>
              <c:layout>
                <c:manualLayout>
                  <c:x val="0.25220597960008995"/>
                  <c:y val="0.10348341132015393"/>
                </c:manualLayout>
              </c:layout>
              <c:tx>
                <c:rich>
                  <a:bodyPr/>
                  <a:lstStyle/>
                  <a:p>
                    <a:pPr>
                      <a:defRPr>
                        <a:solidFill>
                          <a:schemeClr val="tx1"/>
                        </a:solidFill>
                      </a:defRPr>
                    </a:pPr>
                    <a:r>
                      <a:rPr lang="en-US" altLang="ja-JP" sz="2000" dirty="0" smtClean="0"/>
                      <a:t>Man</a:t>
                    </a:r>
                    <a:r>
                      <a:rPr lang="ja-JP" altLang="en-US" sz="2000" dirty="0"/>
                      <a:t>
</a:t>
                    </a:r>
                    <a:r>
                      <a:rPr lang="en-US" altLang="ja-JP" sz="2000" dirty="0"/>
                      <a:t>36%</a:t>
                    </a:r>
                    <a:endParaRPr lang="ja-JP" altLang="en-US" sz="2000" dirty="0"/>
                  </a:p>
                </c:rich>
              </c:tx>
              <c:spPr/>
              <c:showLegendKey val="0"/>
              <c:showVal val="1"/>
              <c:showCatName val="1"/>
              <c:showSerName val="0"/>
              <c:showPercent val="1"/>
              <c:showBubbleSize val="0"/>
            </c:dLbl>
            <c:showLegendKey val="0"/>
            <c:showVal val="1"/>
            <c:showCatName val="1"/>
            <c:showSerName val="0"/>
            <c:showPercent val="1"/>
            <c:showBubbleSize val="0"/>
            <c:showLeaderLines val="1"/>
          </c:dLbls>
          <c:cat>
            <c:strRef>
              <c:f>Sheet1!$A$2:$A$3</c:f>
              <c:strCache>
                <c:ptCount val="2"/>
                <c:pt idx="0">
                  <c:v>女性</c:v>
                </c:pt>
                <c:pt idx="1">
                  <c:v>男性</c:v>
                </c:pt>
              </c:strCache>
            </c:strRef>
          </c:cat>
          <c:val>
            <c:numRef>
              <c:f>Sheet1!$B$2:$B$3</c:f>
              <c:numCache>
                <c:formatCode>0%</c:formatCode>
                <c:ptCount val="2"/>
                <c:pt idx="0">
                  <c:v>0.6400000000000019</c:v>
                </c:pt>
                <c:pt idx="1">
                  <c:v>0.36000000000000032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b="1">
          <a:latin typeface="+mj-lt"/>
          <a:ea typeface="+mj-ea"/>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bg1">
                <a:lumMod val="75000"/>
              </a:schemeClr>
            </a:solidFill>
          </c:spPr>
          <c:invertIfNegative val="0"/>
          <c:dPt>
            <c:idx val="0"/>
            <c:invertIfNegative val="0"/>
            <c:bubble3D val="0"/>
            <c:spPr>
              <a:solidFill>
                <a:srgbClr val="00B0F0"/>
              </a:solidFill>
            </c:spPr>
          </c:dPt>
          <c:dPt>
            <c:idx val="1"/>
            <c:invertIfNegative val="0"/>
            <c:bubble3D val="0"/>
            <c:spPr>
              <a:solidFill>
                <a:srgbClr val="FF6699"/>
              </a:solidFill>
            </c:spPr>
          </c:dPt>
          <c:dLbls>
            <c:spPr>
              <a:solidFill>
                <a:schemeClr val="bg1"/>
              </a:solidFill>
            </c:spPr>
            <c:txPr>
              <a:bodyPr/>
              <a:lstStyle/>
              <a:p>
                <a:pPr>
                  <a:defRPr sz="2800"/>
                </a:pPr>
                <a:endParaRPr lang="ja-JP"/>
              </a:p>
            </c:txPr>
            <c:showLegendKey val="0"/>
            <c:showVal val="1"/>
            <c:showCatName val="0"/>
            <c:showSerName val="0"/>
            <c:showPercent val="0"/>
            <c:showBubbleSize val="0"/>
            <c:showLeaderLines val="0"/>
          </c:dLbls>
          <c:cat>
            <c:strRef>
              <c:f>Sheet1!$A$2:$A$3</c:f>
              <c:strCache>
                <c:ptCount val="2"/>
                <c:pt idx="0">
                  <c:v>2000年</c:v>
                </c:pt>
                <c:pt idx="1">
                  <c:v>2015年</c:v>
                </c:pt>
              </c:strCache>
            </c:strRef>
          </c:cat>
          <c:val>
            <c:numRef>
              <c:f>Sheet1!$B$2:$B$3</c:f>
              <c:numCache>
                <c:formatCode>0%</c:formatCode>
                <c:ptCount val="2"/>
                <c:pt idx="0">
                  <c:v>0.18000000000000024</c:v>
                </c:pt>
                <c:pt idx="1">
                  <c:v>0.14000000000000001</c:v>
                </c:pt>
              </c:numCache>
            </c:numRef>
          </c:val>
        </c:ser>
        <c:dLbls>
          <c:showLegendKey val="0"/>
          <c:showVal val="1"/>
          <c:showCatName val="0"/>
          <c:showSerName val="0"/>
          <c:showPercent val="0"/>
          <c:showBubbleSize val="0"/>
        </c:dLbls>
        <c:gapWidth val="150"/>
        <c:axId val="24371200"/>
        <c:axId val="24374656"/>
      </c:barChart>
      <c:catAx>
        <c:axId val="24371200"/>
        <c:scaling>
          <c:orientation val="minMax"/>
        </c:scaling>
        <c:delete val="0"/>
        <c:axPos val="b"/>
        <c:majorTickMark val="out"/>
        <c:minorTickMark val="none"/>
        <c:tickLblPos val="nextTo"/>
        <c:txPr>
          <a:bodyPr/>
          <a:lstStyle/>
          <a:p>
            <a:pPr>
              <a:defRPr sz="1600"/>
            </a:pPr>
            <a:endParaRPr lang="ja-JP"/>
          </a:p>
        </c:txPr>
        <c:crossAx val="24374656"/>
        <c:crosses val="autoZero"/>
        <c:auto val="1"/>
        <c:lblAlgn val="ctr"/>
        <c:lblOffset val="100"/>
        <c:noMultiLvlLbl val="0"/>
      </c:catAx>
      <c:valAx>
        <c:axId val="24374656"/>
        <c:scaling>
          <c:orientation val="minMax"/>
        </c:scaling>
        <c:delete val="0"/>
        <c:axPos val="l"/>
        <c:majorGridlines/>
        <c:numFmt formatCode="0%" sourceLinked="1"/>
        <c:majorTickMark val="out"/>
        <c:minorTickMark val="none"/>
        <c:tickLblPos val="nextTo"/>
        <c:txPr>
          <a:bodyPr/>
          <a:lstStyle/>
          <a:p>
            <a:pPr>
              <a:defRPr sz="1600"/>
            </a:pPr>
            <a:endParaRPr lang="ja-JP"/>
          </a:p>
        </c:txPr>
        <c:crossAx val="24371200"/>
        <c:crosses val="autoZero"/>
        <c:crossBetween val="between"/>
      </c:valAx>
    </c:plotArea>
    <c:plotVisOnly val="1"/>
    <c:dispBlanksAs val="gap"/>
    <c:showDLblsOverMax val="0"/>
  </c:chart>
  <c:txPr>
    <a:bodyPr/>
    <a:lstStyle/>
    <a:p>
      <a:pPr>
        <a:defRPr sz="1000">
          <a:latin typeface="+mj-lt"/>
          <a:ea typeface="+mj-ea"/>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1843132753573006"/>
          <c:y val="8.6799749780664653E-2"/>
          <c:w val="0.79509846102834358"/>
          <c:h val="0.91320019320346524"/>
        </c:manualLayout>
      </c:layout>
      <c:barChart>
        <c:barDir val="bar"/>
        <c:grouping val="clustered"/>
        <c:varyColors val="0"/>
        <c:ser>
          <c:idx val="0"/>
          <c:order val="0"/>
          <c:tx>
            <c:strRef>
              <c:f>Sheet1!$B$1</c:f>
              <c:strCache>
                <c:ptCount val="1"/>
                <c:pt idx="0">
                  <c:v>系列 1</c:v>
                </c:pt>
              </c:strCache>
            </c:strRef>
          </c:tx>
          <c:invertIfNegative val="0"/>
          <c:dPt>
            <c:idx val="0"/>
            <c:invertIfNegative val="0"/>
            <c:bubble3D val="0"/>
            <c:spPr>
              <a:solidFill>
                <a:srgbClr val="FF6699"/>
              </a:solidFill>
            </c:spPr>
          </c:dPt>
          <c:dPt>
            <c:idx val="1"/>
            <c:invertIfNegative val="0"/>
            <c:bubble3D val="0"/>
            <c:spPr>
              <a:solidFill>
                <a:srgbClr val="92D050"/>
              </a:solidFill>
            </c:spPr>
          </c:dPt>
          <c:dPt>
            <c:idx val="2"/>
            <c:invertIfNegative val="0"/>
            <c:bubble3D val="0"/>
            <c:spPr>
              <a:solidFill>
                <a:srgbClr val="92D050"/>
              </a:solidFill>
            </c:spPr>
          </c:dPt>
          <c:dPt>
            <c:idx val="3"/>
            <c:invertIfNegative val="0"/>
            <c:bubble3D val="0"/>
            <c:spPr>
              <a:solidFill>
                <a:srgbClr val="92D050"/>
              </a:solidFill>
            </c:spPr>
          </c:dPt>
          <c:dPt>
            <c:idx val="4"/>
            <c:invertIfNegative val="0"/>
            <c:bubble3D val="0"/>
            <c:spPr>
              <a:solidFill>
                <a:srgbClr val="92D050"/>
              </a:solidFill>
            </c:spPr>
          </c:dPt>
          <c:dPt>
            <c:idx val="5"/>
            <c:invertIfNegative val="0"/>
            <c:bubble3D val="0"/>
            <c:spPr>
              <a:solidFill>
                <a:srgbClr val="92D050"/>
              </a:solidFill>
            </c:spPr>
          </c:dPt>
          <c:dPt>
            <c:idx val="6"/>
            <c:invertIfNegative val="0"/>
            <c:bubble3D val="0"/>
            <c:spPr>
              <a:solidFill>
                <a:srgbClr val="92D050"/>
              </a:solidFill>
            </c:spPr>
          </c:dPt>
          <c:dPt>
            <c:idx val="7"/>
            <c:invertIfNegative val="0"/>
            <c:bubble3D val="0"/>
            <c:spPr>
              <a:solidFill>
                <a:srgbClr val="92D050"/>
              </a:solidFill>
            </c:spPr>
          </c:dPt>
          <c:dLbls>
            <c:txPr>
              <a:bodyPr/>
              <a:lstStyle/>
              <a:p>
                <a:pPr>
                  <a:defRPr sz="1600" b="1"/>
                </a:pPr>
                <a:endParaRPr lang="ja-JP"/>
              </a:p>
            </c:txPr>
            <c:showLegendKey val="0"/>
            <c:showVal val="1"/>
            <c:showCatName val="0"/>
            <c:showSerName val="0"/>
            <c:showPercent val="0"/>
            <c:showBubbleSize val="0"/>
            <c:showLeaderLines val="0"/>
          </c:dLbls>
          <c:cat>
            <c:strRef>
              <c:f>Sheet1!$A$2:$A$9</c:f>
              <c:strCache>
                <c:ptCount val="8"/>
                <c:pt idx="0">
                  <c:v>世界全体</c:v>
                </c:pt>
                <c:pt idx="1">
                  <c:v>中央アジア</c:v>
                </c:pt>
                <c:pt idx="2">
                  <c:v>中東欧</c:v>
                </c:pt>
                <c:pt idx="3">
                  <c:v>東アジア・太平洋地域</c:v>
                </c:pt>
                <c:pt idx="4">
                  <c:v>中南米</c:v>
                </c:pt>
                <c:pt idx="5">
                  <c:v>中東・北アフリカ</c:v>
                </c:pt>
                <c:pt idx="6">
                  <c:v>東南アジア・南アジア</c:v>
                </c:pt>
                <c:pt idx="7">
                  <c:v>サハラ以南アフリカ</c:v>
                </c:pt>
              </c:strCache>
            </c:strRef>
          </c:cat>
          <c:val>
            <c:numRef>
              <c:f>Sheet1!$B$2:$B$9</c:f>
              <c:numCache>
                <c:formatCode>0%</c:formatCode>
                <c:ptCount val="8"/>
                <c:pt idx="0">
                  <c:v>0.91</c:v>
                </c:pt>
                <c:pt idx="1">
                  <c:v>1</c:v>
                </c:pt>
                <c:pt idx="2">
                  <c:v>1</c:v>
                </c:pt>
                <c:pt idx="3">
                  <c:v>0.99</c:v>
                </c:pt>
                <c:pt idx="4">
                  <c:v>0.98</c:v>
                </c:pt>
                <c:pt idx="5">
                  <c:v>0.9</c:v>
                </c:pt>
                <c:pt idx="6">
                  <c:v>0.84000000000000064</c:v>
                </c:pt>
                <c:pt idx="7">
                  <c:v>0.70000000000000062</c:v>
                </c:pt>
              </c:numCache>
            </c:numRef>
          </c:val>
        </c:ser>
        <c:dLbls>
          <c:showLegendKey val="0"/>
          <c:showVal val="1"/>
          <c:showCatName val="0"/>
          <c:showSerName val="0"/>
          <c:showPercent val="0"/>
          <c:showBubbleSize val="0"/>
        </c:dLbls>
        <c:gapWidth val="150"/>
        <c:overlap val="-25"/>
        <c:axId val="24417408"/>
        <c:axId val="24423424"/>
      </c:barChart>
      <c:catAx>
        <c:axId val="24417408"/>
        <c:scaling>
          <c:orientation val="minMax"/>
        </c:scaling>
        <c:delete val="0"/>
        <c:axPos val="l"/>
        <c:numFmt formatCode="General" sourceLinked="0"/>
        <c:majorTickMark val="none"/>
        <c:minorTickMark val="none"/>
        <c:tickLblPos val="nextTo"/>
        <c:txPr>
          <a:bodyPr/>
          <a:lstStyle/>
          <a:p>
            <a:pPr>
              <a:defRPr sz="1400" b="1"/>
            </a:pPr>
            <a:endParaRPr lang="ja-JP"/>
          </a:p>
        </c:txPr>
        <c:crossAx val="24423424"/>
        <c:crosses val="autoZero"/>
        <c:auto val="1"/>
        <c:lblAlgn val="ctr"/>
        <c:lblOffset val="100"/>
        <c:noMultiLvlLbl val="0"/>
      </c:catAx>
      <c:valAx>
        <c:axId val="24423424"/>
        <c:scaling>
          <c:orientation val="minMax"/>
        </c:scaling>
        <c:delete val="1"/>
        <c:axPos val="b"/>
        <c:numFmt formatCode="0%" sourceLinked="1"/>
        <c:majorTickMark val="out"/>
        <c:minorTickMark val="none"/>
        <c:tickLblPos val="none"/>
        <c:crossAx val="24417408"/>
        <c:crosses val="autoZero"/>
        <c:crossBetween val="between"/>
      </c:valAx>
    </c:plotArea>
    <c:plotVisOnly val="1"/>
    <c:dispBlanksAs val="gap"/>
    <c:showDLblsOverMax val="0"/>
  </c:chart>
  <c:txPr>
    <a:bodyPr/>
    <a:lstStyle/>
    <a:p>
      <a:pPr>
        <a:defRPr sz="900">
          <a:latin typeface="+mj-lt"/>
          <a:ea typeface="+mj-ea"/>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9"/>
    </mc:Choice>
    <mc:Fallback>
      <c:style val="9"/>
    </mc:Fallback>
  </mc:AlternateContent>
  <c:chart>
    <c:title>
      <c:tx>
        <c:rich>
          <a:bodyPr/>
          <a:lstStyle/>
          <a:p>
            <a:pPr>
              <a:defRPr sz="1400"/>
            </a:pPr>
            <a:r>
              <a:rPr lang="ja-JP" altLang="en-US" sz="1400"/>
              <a:t>教育分野への</a:t>
            </a:r>
            <a:r>
              <a:rPr lang="en-US" altLang="ja-JP" sz="1400"/>
              <a:t>ODA</a:t>
            </a:r>
            <a:r>
              <a:rPr lang="ja-JP" altLang="en-US" sz="1400"/>
              <a:t>内訳</a:t>
            </a:r>
          </a:p>
        </c:rich>
      </c:tx>
      <c:layout>
        <c:manualLayout>
          <c:xMode val="edge"/>
          <c:yMode val="edge"/>
          <c:x val="0.13587661634582968"/>
          <c:y val="3.4530055932553899E-2"/>
        </c:manualLayout>
      </c:layout>
      <c:overlay val="0"/>
    </c:title>
    <c:autoTitleDeleted val="0"/>
    <c:plotArea>
      <c:layout/>
      <c:pieChart>
        <c:varyColors val="1"/>
        <c:dLbls>
          <c:showLegendKey val="0"/>
          <c:showVal val="0"/>
          <c:showCatName val="1"/>
          <c:showSerName val="0"/>
          <c:showPercent val="1"/>
          <c:showBubbleSize val="0"/>
          <c:showLeaderLines val="1"/>
        </c:dLbls>
        <c:firstSliceAng val="0"/>
      </c:pieChart>
    </c:plotArea>
    <c:plotVisOnly val="1"/>
    <c:dispBlanksAs val="zero"/>
    <c:showDLblsOverMax val="0"/>
  </c:chart>
  <c:spPr>
    <a:ln w="9525">
      <a:noFill/>
    </a:ln>
  </c:spPr>
  <c:txPr>
    <a:bodyPr/>
    <a:lstStyle/>
    <a:p>
      <a:pPr>
        <a:defRPr sz="900">
          <a:latin typeface="Meiryo UI" pitchFamily="50" charset="-128"/>
          <a:ea typeface="Meiryo UI" pitchFamily="50" charset="-128"/>
          <a:cs typeface="Meiryo UI"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altLang="ja-JP" sz="1800" b="1" i="0" baseline="0" dirty="0" smtClean="0">
                <a:effectLst/>
              </a:rPr>
              <a:t>Average in G7 countries </a:t>
            </a:r>
            <a:endParaRPr lang="ja-JP" altLang="ja-JP" sz="2000" dirty="0">
              <a:effectLst/>
            </a:endParaRPr>
          </a:p>
        </c:rich>
      </c:tx>
      <c:layout>
        <c:manualLayout>
          <c:xMode val="edge"/>
          <c:yMode val="edge"/>
          <c:x val="0.27395802537947761"/>
          <c:y val="4.2321098032422014E-3"/>
        </c:manualLayout>
      </c:layout>
      <c:overlay val="0"/>
    </c:title>
    <c:autoTitleDeleted val="0"/>
    <c:plotArea>
      <c:layout>
        <c:manualLayout>
          <c:layoutTarget val="inner"/>
          <c:xMode val="edge"/>
          <c:yMode val="edge"/>
          <c:x val="0.17191929133858291"/>
          <c:y val="0.13381798973241801"/>
          <c:w val="0.67282841207351662"/>
          <c:h val="0.67706003730665765"/>
        </c:manualLayout>
      </c:layout>
      <c:pieChart>
        <c:varyColors val="1"/>
        <c:ser>
          <c:idx val="0"/>
          <c:order val="0"/>
          <c:tx>
            <c:strRef>
              <c:f>Sheet1!$B$1</c:f>
              <c:strCache>
                <c:ptCount val="1"/>
                <c:pt idx="0">
                  <c:v>売上高</c:v>
                </c:pt>
              </c:strCache>
            </c:strRef>
          </c:tx>
          <c:spPr>
            <a:solidFill>
              <a:srgbClr val="99CCFF"/>
            </a:solidFill>
            <a:ln>
              <a:solidFill>
                <a:schemeClr val="tx1"/>
              </a:solidFill>
            </a:ln>
          </c:spPr>
          <c:dPt>
            <c:idx val="1"/>
            <c:bubble3D val="0"/>
            <c:spPr>
              <a:solidFill>
                <a:srgbClr val="FF0000"/>
              </a:solidFill>
              <a:ln>
                <a:solidFill>
                  <a:schemeClr val="tx1"/>
                </a:solidFill>
              </a:ln>
            </c:spPr>
          </c:dPt>
          <c:dPt>
            <c:idx val="2"/>
            <c:bubble3D val="0"/>
            <c:spPr>
              <a:solidFill>
                <a:srgbClr val="FFFF00"/>
              </a:solidFill>
              <a:ln>
                <a:solidFill>
                  <a:schemeClr val="tx1"/>
                </a:solidFill>
              </a:ln>
            </c:spPr>
          </c:dPt>
          <c:dLbls>
            <c:dLbl>
              <c:idx val="0"/>
              <c:layout>
                <c:manualLayout>
                  <c:x val="-0.20885433070866141"/>
                  <c:y val="0.13141781805576191"/>
                </c:manualLayout>
              </c:layout>
              <c:tx>
                <c:rich>
                  <a:bodyPr/>
                  <a:lstStyle/>
                  <a:p>
                    <a:r>
                      <a:rPr lang="en-US" altLang="ja-JP" sz="1400" b="0" i="0" u="none" strike="noStrike" baseline="0" dirty="0" smtClean="0">
                        <a:effectLst/>
                      </a:rPr>
                      <a:t>Social infrastructure</a:t>
                    </a:r>
                    <a:r>
                      <a:rPr lang="ja-JP" dirty="0"/>
                      <a:t>
</a:t>
                    </a:r>
                    <a:r>
                      <a:rPr lang="en-US" dirty="0"/>
                      <a:t>34.6%</a:t>
                    </a:r>
                    <a:endParaRPr lang="ja-JP" dirty="0"/>
                  </a:p>
                </c:rich>
              </c:tx>
              <c:showLegendKey val="0"/>
              <c:showVal val="0"/>
              <c:showCatName val="1"/>
              <c:showSerName val="0"/>
              <c:showPercent val="1"/>
              <c:showBubbleSize val="0"/>
            </c:dLbl>
            <c:dLbl>
              <c:idx val="1"/>
              <c:layout>
                <c:manualLayout>
                  <c:x val="4.2700131233596528E-3"/>
                  <c:y val="8.4781855098301547E-3"/>
                </c:manualLayout>
              </c:layout>
              <c:tx>
                <c:rich>
                  <a:bodyPr/>
                  <a:lstStyle/>
                  <a:p>
                    <a:r>
                      <a:rPr lang="en-US" altLang="ja-JP" sz="1400" b="1" dirty="0" smtClean="0"/>
                      <a:t>Primary and secondary</a:t>
                    </a:r>
                    <a:r>
                      <a:rPr lang="en-US" altLang="ja-JP" sz="1400" b="1" baseline="0" dirty="0" smtClean="0"/>
                      <a:t> education</a:t>
                    </a:r>
                    <a:r>
                      <a:rPr lang="ja-JP" b="1" dirty="0"/>
                      <a:t>
</a:t>
                    </a:r>
                    <a:r>
                      <a:rPr lang="en-US" b="1" dirty="0"/>
                      <a:t>6.1%</a:t>
                    </a:r>
                    <a:endParaRPr lang="ja-JP" b="1" dirty="0"/>
                  </a:p>
                </c:rich>
              </c:tx>
              <c:showLegendKey val="0"/>
              <c:showVal val="0"/>
              <c:showCatName val="1"/>
              <c:showSerName val="0"/>
              <c:showPercent val="1"/>
              <c:showBubbleSize val="0"/>
            </c:dLbl>
            <c:dLbl>
              <c:idx val="2"/>
              <c:layout>
                <c:manualLayout>
                  <c:x val="-6.1193897637795307E-2"/>
                  <c:y val="1.5849056603773583E-2"/>
                </c:manualLayout>
              </c:layout>
              <c:tx>
                <c:rich>
                  <a:bodyPr/>
                  <a:lstStyle/>
                  <a:p>
                    <a:r>
                      <a:rPr lang="en-US" altLang="ja-JP" b="1" dirty="0" smtClean="0"/>
                      <a:t>Economic</a:t>
                    </a:r>
                    <a:r>
                      <a:rPr lang="en-US" altLang="ja-JP" b="1" baseline="0" dirty="0" smtClean="0"/>
                      <a:t> infrastructure</a:t>
                    </a:r>
                    <a:r>
                      <a:rPr lang="ja-JP" b="1" dirty="0"/>
                      <a:t>
</a:t>
                    </a:r>
                    <a:r>
                      <a:rPr lang="en-US" b="1" dirty="0"/>
                      <a:t>9.6%</a:t>
                    </a:r>
                    <a:endParaRPr lang="ja-JP" b="1" dirty="0"/>
                  </a:p>
                </c:rich>
              </c:tx>
              <c:showLegendKey val="0"/>
              <c:showVal val="0"/>
              <c:showCatName val="1"/>
              <c:showSerName val="0"/>
              <c:showPercent val="1"/>
              <c:showBubbleSize val="0"/>
            </c:dLbl>
            <c:dLbl>
              <c:idx val="3"/>
              <c:layout>
                <c:manualLayout>
                  <c:x val="-4.3968832020997384E-2"/>
                  <c:y val="3.8769210452467085E-3"/>
                </c:manualLayout>
              </c:layout>
              <c:tx>
                <c:rich>
                  <a:bodyPr/>
                  <a:lstStyle/>
                  <a:p>
                    <a:r>
                      <a:rPr lang="en-US" altLang="ja-JP" dirty="0" smtClean="0"/>
                      <a:t>Agriculture</a:t>
                    </a:r>
                    <a:r>
                      <a:rPr lang="ja-JP" altLang="en-US" dirty="0"/>
                      <a:t>
</a:t>
                    </a:r>
                    <a:r>
                      <a:rPr lang="en-US" altLang="ja-JP" dirty="0"/>
                      <a:t>6.0%</a:t>
                    </a:r>
                    <a:endParaRPr lang="ja-JP" altLang="en-US" dirty="0"/>
                  </a:p>
                </c:rich>
              </c:tx>
              <c:showLegendKey val="0"/>
              <c:showVal val="0"/>
              <c:showCatName val="1"/>
              <c:showSerName val="0"/>
              <c:showPercent val="1"/>
              <c:showBubbleSize val="0"/>
            </c:dLbl>
            <c:dLbl>
              <c:idx val="4"/>
              <c:layout/>
              <c:tx>
                <c:rich>
                  <a:bodyPr/>
                  <a:lstStyle/>
                  <a:p>
                    <a:r>
                      <a:rPr lang="en-US" altLang="ja-JP" smtClean="0"/>
                      <a:t>Manufacturing</a:t>
                    </a:r>
                    <a:r>
                      <a:rPr lang="en-US" altLang="ja-JP" baseline="0" smtClean="0"/>
                      <a:t> industry</a:t>
                    </a:r>
                    <a:r>
                      <a:rPr lang="ja-JP" altLang="en-US"/>
                      <a:t>
</a:t>
                    </a:r>
                    <a:r>
                      <a:rPr lang="en-US" altLang="ja-JP" dirty="0"/>
                      <a:t>9.5%</a:t>
                    </a:r>
                  </a:p>
                </c:rich>
              </c:tx>
              <c:showLegendKey val="0"/>
              <c:showVal val="0"/>
              <c:showCatName val="1"/>
              <c:showSerName val="0"/>
              <c:showPercent val="1"/>
              <c:showBubbleSize val="0"/>
            </c:dLbl>
            <c:dLbl>
              <c:idx val="5"/>
              <c:layout>
                <c:manualLayout>
                  <c:x val="2.4439374909379185E-3"/>
                  <c:y val="8.4686918026057375E-3"/>
                </c:manualLayout>
              </c:layout>
              <c:tx>
                <c:rich>
                  <a:bodyPr/>
                  <a:lstStyle/>
                  <a:p>
                    <a:r>
                      <a:rPr lang="en-US" altLang="ja-JP" dirty="0" smtClean="0"/>
                      <a:t>Emergency</a:t>
                    </a:r>
                    <a:r>
                      <a:rPr lang="en-US" altLang="ja-JP" baseline="0" dirty="0" smtClean="0"/>
                      <a:t> aid</a:t>
                    </a:r>
                    <a:r>
                      <a:rPr lang="ja-JP" altLang="en-US" dirty="0"/>
                      <a:t>
</a:t>
                    </a:r>
                    <a:r>
                      <a:rPr lang="en-US" altLang="ja-JP" dirty="0"/>
                      <a:t>9.2%</a:t>
                    </a:r>
                    <a:endParaRPr lang="ja-JP" altLang="en-US" dirty="0"/>
                  </a:p>
                </c:rich>
              </c:tx>
              <c:showLegendKey val="0"/>
              <c:showVal val="0"/>
              <c:showCatName val="1"/>
              <c:showSerName val="0"/>
              <c:showPercent val="1"/>
              <c:showBubbleSize val="0"/>
            </c:dLbl>
            <c:dLbl>
              <c:idx val="6"/>
              <c:layout>
                <c:manualLayout>
                  <c:x val="0.22490012003023629"/>
                  <c:y val="0.21094691401810056"/>
                </c:manualLayout>
              </c:layout>
              <c:tx>
                <c:rich>
                  <a:bodyPr/>
                  <a:lstStyle/>
                  <a:p>
                    <a:r>
                      <a:rPr lang="en-US" altLang="ja-JP" sz="1400" dirty="0" err="1" smtClean="0"/>
                      <a:t>Programes</a:t>
                    </a:r>
                    <a:r>
                      <a:rPr lang="ja-JP" altLang="en-US" sz="1400" dirty="0"/>
                      <a:t>
</a:t>
                    </a:r>
                    <a:r>
                      <a:rPr lang="en-US" altLang="ja-JP" sz="1400" dirty="0"/>
                      <a:t>25.0%</a:t>
                    </a:r>
                  </a:p>
                </c:rich>
              </c:tx>
              <c:showLegendKey val="0"/>
              <c:showVal val="0"/>
              <c:showCatName val="1"/>
              <c:showSerName val="0"/>
              <c:showPercent val="1"/>
              <c:showBubbleSize val="0"/>
            </c:dLbl>
            <c:numFmt formatCode="0.0%" sourceLinked="0"/>
            <c:txPr>
              <a:bodyPr/>
              <a:lstStyle/>
              <a:p>
                <a:pPr>
                  <a:defRPr sz="1400"/>
                </a:pPr>
                <a:endParaRPr lang="ja-JP"/>
              </a:p>
            </c:txPr>
            <c:showLegendKey val="0"/>
            <c:showVal val="0"/>
            <c:showCatName val="1"/>
            <c:showSerName val="0"/>
            <c:showPercent val="1"/>
            <c:showBubbleSize val="0"/>
            <c:showLeaderLines val="1"/>
          </c:dLbls>
          <c:cat>
            <c:strRef>
              <c:f>Sheet1!$A$2:$A$8</c:f>
              <c:strCache>
                <c:ptCount val="7"/>
                <c:pt idx="0">
                  <c:v>社会分野</c:v>
                </c:pt>
                <c:pt idx="1">
                  <c:v>基礎教育・中等教育</c:v>
                </c:pt>
                <c:pt idx="2">
                  <c:v>経済分野</c:v>
                </c:pt>
                <c:pt idx="3">
                  <c:v>農業分野</c:v>
                </c:pt>
                <c:pt idx="4">
                  <c:v>工業等</c:v>
                </c:pt>
                <c:pt idx="5">
                  <c:v>緊急援助</c:v>
                </c:pt>
                <c:pt idx="6">
                  <c:v>プログラム援助等</c:v>
                </c:pt>
              </c:strCache>
            </c:strRef>
          </c:cat>
          <c:val>
            <c:numRef>
              <c:f>Sheet1!$B$2:$B$8</c:f>
              <c:numCache>
                <c:formatCode>0.0%</c:formatCode>
                <c:ptCount val="7"/>
                <c:pt idx="0">
                  <c:v>0.34600000000000031</c:v>
                </c:pt>
                <c:pt idx="1">
                  <c:v>6.1000000000000013E-2</c:v>
                </c:pt>
                <c:pt idx="2">
                  <c:v>9.6000000000000002E-2</c:v>
                </c:pt>
                <c:pt idx="3">
                  <c:v>6.0000000000000032E-2</c:v>
                </c:pt>
                <c:pt idx="4">
                  <c:v>9.5000000000000043E-2</c:v>
                </c:pt>
                <c:pt idx="5">
                  <c:v>9.2000000000000026E-2</c:v>
                </c:pt>
                <c:pt idx="6">
                  <c:v>0.25</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sz="1800"/>
            </a:pPr>
            <a:r>
              <a:rPr lang="en-US" altLang="ja-JP" sz="1800" dirty="0" smtClean="0"/>
              <a:t>Japan</a:t>
            </a:r>
            <a:endParaRPr lang="ja-JP" sz="1800" dirty="0"/>
          </a:p>
        </c:rich>
      </c:tx>
      <c:layout>
        <c:manualLayout>
          <c:xMode val="edge"/>
          <c:yMode val="edge"/>
          <c:x val="0.4418482269155608"/>
          <c:y val="2.5157232704402552E-2"/>
        </c:manualLayout>
      </c:layout>
      <c:overlay val="0"/>
      <c:spPr>
        <a:ln>
          <a:noFill/>
        </a:ln>
      </c:spPr>
    </c:title>
    <c:autoTitleDeleted val="0"/>
    <c:plotArea>
      <c:layout>
        <c:manualLayout>
          <c:layoutTarget val="inner"/>
          <c:xMode val="edge"/>
          <c:yMode val="edge"/>
          <c:x val="0.16463381329670237"/>
          <c:y val="0.13381798973241599"/>
          <c:w val="0.67073237340660063"/>
          <c:h val="0.67706003730665765"/>
        </c:manualLayout>
      </c:layout>
      <c:pieChart>
        <c:varyColors val="1"/>
        <c:ser>
          <c:idx val="0"/>
          <c:order val="0"/>
          <c:tx>
            <c:strRef>
              <c:f>Sheet1!$B$1</c:f>
              <c:strCache>
                <c:ptCount val="1"/>
                <c:pt idx="0">
                  <c:v>売上高</c:v>
                </c:pt>
              </c:strCache>
            </c:strRef>
          </c:tx>
          <c:spPr>
            <a:solidFill>
              <a:srgbClr val="99CCFF"/>
            </a:solidFill>
            <a:ln>
              <a:solidFill>
                <a:schemeClr val="tx1"/>
              </a:solidFill>
            </a:ln>
          </c:spPr>
          <c:dPt>
            <c:idx val="1"/>
            <c:bubble3D val="0"/>
            <c:spPr>
              <a:solidFill>
                <a:srgbClr val="FF0000"/>
              </a:solidFill>
              <a:ln>
                <a:solidFill>
                  <a:schemeClr val="tx1"/>
                </a:solidFill>
              </a:ln>
            </c:spPr>
          </c:dPt>
          <c:dPt>
            <c:idx val="2"/>
            <c:bubble3D val="0"/>
            <c:spPr>
              <a:solidFill>
                <a:srgbClr val="FFFF00"/>
              </a:solidFill>
              <a:ln>
                <a:solidFill>
                  <a:schemeClr val="tx1"/>
                </a:solidFill>
              </a:ln>
            </c:spPr>
          </c:dPt>
          <c:dLbls>
            <c:dLbl>
              <c:idx val="0"/>
              <c:layout>
                <c:manualLayout>
                  <c:x val="-0.15524419260676564"/>
                  <c:y val="0.18986381419303724"/>
                </c:manualLayout>
              </c:layout>
              <c:tx>
                <c:rich>
                  <a:bodyPr/>
                  <a:lstStyle/>
                  <a:p>
                    <a:pPr>
                      <a:defRPr sz="1400" b="0">
                        <a:solidFill>
                          <a:schemeClr val="bg1"/>
                        </a:solidFill>
                      </a:defRPr>
                    </a:pPr>
                    <a:r>
                      <a:rPr lang="en-US" altLang="ja-JP" sz="1400" b="0" i="0" u="none" strike="noStrike" baseline="0" dirty="0" smtClean="0">
                        <a:solidFill>
                          <a:schemeClr val="tx1"/>
                        </a:solidFill>
                        <a:effectLst/>
                      </a:rPr>
                      <a:t>Social infrastructure</a:t>
                    </a:r>
                    <a:r>
                      <a:rPr lang="ja-JP" dirty="0">
                        <a:solidFill>
                          <a:schemeClr val="tx1"/>
                        </a:solidFill>
                      </a:rPr>
                      <a:t>
</a:t>
                    </a:r>
                    <a:r>
                      <a:rPr lang="en-US" altLang="ja-JP" dirty="0">
                        <a:solidFill>
                          <a:schemeClr val="tx1"/>
                        </a:solidFill>
                      </a:rPr>
                      <a:t>20.3</a:t>
                    </a:r>
                    <a:r>
                      <a:rPr lang="en-US" dirty="0">
                        <a:solidFill>
                          <a:schemeClr val="tx1"/>
                        </a:solidFill>
                      </a:rPr>
                      <a:t>%</a:t>
                    </a:r>
                    <a:endParaRPr lang="ja-JP" dirty="0">
                      <a:solidFill>
                        <a:schemeClr val="tx1"/>
                      </a:solidFill>
                    </a:endParaRPr>
                  </a:p>
                </c:rich>
              </c:tx>
              <c:numFmt formatCode="0.0%" sourceLinked="0"/>
              <c:spPr/>
              <c:showLegendKey val="0"/>
              <c:showVal val="0"/>
              <c:showCatName val="1"/>
              <c:showSerName val="0"/>
              <c:showPercent val="1"/>
              <c:showBubbleSize val="0"/>
            </c:dLbl>
            <c:dLbl>
              <c:idx val="1"/>
              <c:layout>
                <c:manualLayout>
                  <c:x val="-5.9524037559045167E-4"/>
                  <c:y val="-9.7775561625228227E-2"/>
                </c:manualLayout>
              </c:layout>
              <c:tx>
                <c:rich>
                  <a:bodyPr/>
                  <a:lstStyle/>
                  <a:p>
                    <a:pPr>
                      <a:defRPr sz="1400" b="1"/>
                    </a:pPr>
                    <a:r>
                      <a:rPr lang="en-US" altLang="zh-TW" dirty="0" smtClean="0"/>
                      <a:t>Primary</a:t>
                    </a:r>
                    <a:r>
                      <a:rPr lang="en-US" altLang="zh-TW" baseline="0" dirty="0" smtClean="0"/>
                      <a:t> and secondary education</a:t>
                    </a:r>
                    <a:r>
                      <a:rPr lang="zh-TW" altLang="en-US" dirty="0"/>
                      <a:t>
</a:t>
                    </a:r>
                    <a:r>
                      <a:rPr lang="en-US" altLang="zh-TW" dirty="0"/>
                      <a:t>2.5%</a:t>
                    </a:r>
                    <a:endParaRPr lang="zh-TW" altLang="en-US" dirty="0"/>
                  </a:p>
                </c:rich>
              </c:tx>
              <c:numFmt formatCode="0.0%" sourceLinked="0"/>
              <c:spPr/>
              <c:showLegendKey val="0"/>
              <c:showVal val="0"/>
              <c:showCatName val="1"/>
              <c:showSerName val="0"/>
              <c:showPercent val="1"/>
              <c:showBubbleSize val="0"/>
            </c:dLbl>
            <c:dLbl>
              <c:idx val="2"/>
              <c:layout>
                <c:manualLayout>
                  <c:x val="-0.17371926640011148"/>
                  <c:y val="-0.23931032205879926"/>
                </c:manualLayout>
              </c:layout>
              <c:tx>
                <c:rich>
                  <a:bodyPr/>
                  <a:lstStyle/>
                  <a:p>
                    <a:pPr>
                      <a:defRPr sz="1400" b="1">
                        <a:solidFill>
                          <a:schemeClr val="bg1"/>
                        </a:solidFill>
                      </a:defRPr>
                    </a:pPr>
                    <a:r>
                      <a:rPr lang="en-US" altLang="ja-JP" sz="1400" b="1" dirty="0" smtClean="0">
                        <a:solidFill>
                          <a:sysClr val="windowText" lastClr="000000"/>
                        </a:solidFill>
                      </a:rPr>
                      <a:t>Economic infrastructure</a:t>
                    </a:r>
                    <a:r>
                      <a:rPr lang="ja-JP" altLang="en-US" b="1" dirty="0">
                        <a:solidFill>
                          <a:sysClr val="windowText" lastClr="000000"/>
                        </a:solidFill>
                      </a:rPr>
                      <a:t>
</a:t>
                    </a:r>
                    <a:r>
                      <a:rPr lang="en-US" altLang="ja-JP" b="1" dirty="0">
                        <a:solidFill>
                          <a:sysClr val="windowText" lastClr="000000"/>
                        </a:solidFill>
                      </a:rPr>
                      <a:t>40.8%</a:t>
                    </a:r>
                    <a:endParaRPr lang="ja-JP" altLang="en-US" b="1" dirty="0">
                      <a:solidFill>
                        <a:sysClr val="windowText" lastClr="000000"/>
                      </a:solidFill>
                    </a:endParaRPr>
                  </a:p>
                </c:rich>
              </c:tx>
              <c:numFmt formatCode="0.0%" sourceLinked="0"/>
              <c:spPr/>
              <c:showLegendKey val="0"/>
              <c:showVal val="0"/>
              <c:showCatName val="1"/>
              <c:showSerName val="0"/>
              <c:showPercent val="1"/>
              <c:showBubbleSize val="0"/>
            </c:dLbl>
            <c:dLbl>
              <c:idx val="3"/>
              <c:layout/>
              <c:tx>
                <c:rich>
                  <a:bodyPr/>
                  <a:lstStyle/>
                  <a:p>
                    <a:r>
                      <a:rPr lang="en-US" altLang="ja-JP" smtClean="0"/>
                      <a:t>Agriculture</a:t>
                    </a:r>
                    <a:r>
                      <a:rPr lang="ja-JP" altLang="en-US" dirty="0"/>
                      <a:t>
</a:t>
                    </a:r>
                    <a:r>
                      <a:rPr lang="en-US" altLang="ja-JP" dirty="0"/>
                      <a:t>4.6%</a:t>
                    </a:r>
                  </a:p>
                </c:rich>
              </c:tx>
              <c:showLegendKey val="0"/>
              <c:showVal val="0"/>
              <c:showCatName val="1"/>
              <c:showSerName val="0"/>
              <c:showPercent val="1"/>
              <c:showBubbleSize val="0"/>
            </c:dLbl>
            <c:dLbl>
              <c:idx val="4"/>
              <c:layout/>
              <c:tx>
                <c:rich>
                  <a:bodyPr/>
                  <a:lstStyle/>
                  <a:p>
                    <a:r>
                      <a:rPr lang="en-US" altLang="ja-JP" smtClean="0"/>
                      <a:t>Manufacturing</a:t>
                    </a:r>
                    <a:r>
                      <a:rPr lang="en-US" altLang="ja-JP" baseline="0" smtClean="0"/>
                      <a:t> industry</a:t>
                    </a:r>
                    <a:r>
                      <a:rPr lang="ja-JP" altLang="en-US"/>
                      <a:t>
</a:t>
                    </a:r>
                    <a:r>
                      <a:rPr lang="en-US" altLang="ja-JP" dirty="0"/>
                      <a:t>15.4%</a:t>
                    </a:r>
                    <a:endParaRPr lang="ja-JP" altLang="en-US" dirty="0"/>
                  </a:p>
                </c:rich>
              </c:tx>
              <c:showLegendKey val="0"/>
              <c:showVal val="0"/>
              <c:showCatName val="1"/>
              <c:showSerName val="0"/>
              <c:showPercent val="1"/>
              <c:showBubbleSize val="0"/>
            </c:dLbl>
            <c:dLbl>
              <c:idx val="5"/>
              <c:layout/>
              <c:tx>
                <c:rich>
                  <a:bodyPr/>
                  <a:lstStyle/>
                  <a:p>
                    <a:r>
                      <a:rPr lang="en-US" altLang="ja-JP" smtClean="0"/>
                      <a:t>Emergency</a:t>
                    </a:r>
                    <a:r>
                      <a:rPr lang="en-US" altLang="ja-JP" baseline="0" smtClean="0"/>
                      <a:t> aid</a:t>
                    </a:r>
                    <a:r>
                      <a:rPr lang="ja-JP" altLang="en-US"/>
                      <a:t>
</a:t>
                    </a:r>
                    <a:r>
                      <a:rPr lang="en-US" altLang="ja-JP" dirty="0"/>
                      <a:t>6.4%</a:t>
                    </a:r>
                    <a:endParaRPr lang="ja-JP" altLang="en-US" dirty="0"/>
                  </a:p>
                </c:rich>
              </c:tx>
              <c:showLegendKey val="0"/>
              <c:showVal val="0"/>
              <c:showCatName val="1"/>
              <c:showSerName val="0"/>
              <c:showPercent val="1"/>
              <c:showBubbleSize val="0"/>
            </c:dLbl>
            <c:dLbl>
              <c:idx val="6"/>
              <c:layout/>
              <c:tx>
                <c:rich>
                  <a:bodyPr/>
                  <a:lstStyle/>
                  <a:p>
                    <a:r>
                      <a:rPr lang="en-US" altLang="ja-JP" sz="1400" dirty="0" err="1" smtClean="0"/>
                      <a:t>Programes</a:t>
                    </a:r>
                    <a:r>
                      <a:rPr lang="ja-JP" altLang="en-US" sz="1400" dirty="0"/>
                      <a:t>
</a:t>
                    </a:r>
                    <a:r>
                      <a:rPr lang="en-US" altLang="ja-JP" sz="1400" dirty="0"/>
                      <a:t>10.0%</a:t>
                    </a:r>
                  </a:p>
                </c:rich>
              </c:tx>
              <c:showLegendKey val="0"/>
              <c:showVal val="0"/>
              <c:showCatName val="1"/>
              <c:showSerName val="0"/>
              <c:showPercent val="1"/>
              <c:showBubbleSize val="0"/>
            </c:dLbl>
            <c:numFmt formatCode="0.0%" sourceLinked="0"/>
            <c:txPr>
              <a:bodyPr/>
              <a:lstStyle/>
              <a:p>
                <a:pPr>
                  <a:defRPr sz="1400" b="0"/>
                </a:pPr>
                <a:endParaRPr lang="ja-JP"/>
              </a:p>
            </c:txPr>
            <c:showLegendKey val="0"/>
            <c:showVal val="0"/>
            <c:showCatName val="1"/>
            <c:showSerName val="0"/>
            <c:showPercent val="1"/>
            <c:showBubbleSize val="0"/>
            <c:showLeaderLines val="1"/>
          </c:dLbls>
          <c:cat>
            <c:strRef>
              <c:f>Sheet1!$A$2:$A$8</c:f>
              <c:strCache>
                <c:ptCount val="7"/>
                <c:pt idx="0">
                  <c:v>社会分野</c:v>
                </c:pt>
                <c:pt idx="1">
                  <c:v>基礎教育中等教育</c:v>
                </c:pt>
                <c:pt idx="2">
                  <c:v>経済分野</c:v>
                </c:pt>
                <c:pt idx="3">
                  <c:v>農業分野</c:v>
                </c:pt>
                <c:pt idx="4">
                  <c:v>工業等</c:v>
                </c:pt>
                <c:pt idx="5">
                  <c:v>緊急援助</c:v>
                </c:pt>
                <c:pt idx="6">
                  <c:v>プログラム援助等</c:v>
                </c:pt>
              </c:strCache>
            </c:strRef>
          </c:cat>
          <c:val>
            <c:numRef>
              <c:f>Sheet1!$B$2:$B$8</c:f>
              <c:numCache>
                <c:formatCode>0.0%</c:formatCode>
                <c:ptCount val="7"/>
                <c:pt idx="0">
                  <c:v>0.20300000000000001</c:v>
                </c:pt>
                <c:pt idx="1">
                  <c:v>2.5000000000000001E-2</c:v>
                </c:pt>
                <c:pt idx="2">
                  <c:v>0.40800000000000008</c:v>
                </c:pt>
                <c:pt idx="3">
                  <c:v>4.5999999999999999E-2</c:v>
                </c:pt>
                <c:pt idx="4">
                  <c:v>0.15400000000000028</c:v>
                </c:pt>
                <c:pt idx="5">
                  <c:v>6.4000000000000112E-2</c:v>
                </c:pt>
                <c:pt idx="6">
                  <c:v>0.1</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ln>
      <a:noFill/>
    </a:ln>
  </c:spPr>
  <c:txPr>
    <a:bodyPr/>
    <a:lstStyle/>
    <a:p>
      <a:pPr>
        <a:defRPr b="1">
          <a:latin typeface="+mj-lt"/>
          <a:ea typeface="+mj-ea"/>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rgbClr val="00B0F0"/>
            </a:solidFill>
          </c:spPr>
          <c:invertIfNegative val="0"/>
          <c:dPt>
            <c:idx val="11"/>
            <c:invertIfNegative val="0"/>
            <c:bubble3D val="0"/>
            <c:spPr>
              <a:solidFill>
                <a:srgbClr val="FF0000"/>
              </a:solidFill>
            </c:spPr>
          </c:dPt>
          <c:dLbls>
            <c:dLbl>
              <c:idx val="0"/>
              <c:layout/>
              <c:tx>
                <c:rich>
                  <a:bodyPr/>
                  <a:lstStyle/>
                  <a:p>
                    <a:r>
                      <a:rPr lang="en-US" altLang="en-US" sz="1800" dirty="0" smtClean="0"/>
                      <a:t>1</a:t>
                    </a:r>
                    <a:r>
                      <a:rPr lang="en-US" altLang="en-US" dirty="0" smtClean="0"/>
                      <a:t>3.2</a:t>
                    </a:r>
                    <a:r>
                      <a:rPr lang="en-US" altLang="en-US" baseline="0" dirty="0" smtClean="0"/>
                      <a:t> billion yen</a:t>
                    </a:r>
                    <a:endParaRPr lang="en-US" altLang="en-US" dirty="0"/>
                  </a:p>
                </c:rich>
              </c:tx>
              <c:showLegendKey val="0"/>
              <c:showVal val="1"/>
              <c:showCatName val="0"/>
              <c:showSerName val="0"/>
              <c:showPercent val="0"/>
              <c:showBubbleSize val="0"/>
            </c:dLbl>
            <c:dLbl>
              <c:idx val="1"/>
              <c:layout>
                <c:manualLayout>
                  <c:x val="-4.2501032964738202E-3"/>
                  <c:y val="-2.1059019976221546E-2"/>
                </c:manualLayout>
              </c:layout>
              <c:tx>
                <c:rich>
                  <a:bodyPr/>
                  <a:lstStyle/>
                  <a:p>
                    <a:r>
                      <a:rPr lang="en-US" sz="1800" dirty="0" smtClean="0"/>
                      <a:t>8.5</a:t>
                    </a:r>
                    <a:endParaRPr lang="en-US" dirty="0"/>
                  </a:p>
                </c:rich>
              </c:tx>
              <c:showLegendKey val="0"/>
              <c:showVal val="1"/>
              <c:showCatName val="0"/>
              <c:showSerName val="0"/>
              <c:showPercent val="0"/>
              <c:showBubbleSize val="0"/>
            </c:dLbl>
            <c:dLbl>
              <c:idx val="2"/>
              <c:layout>
                <c:manualLayout>
                  <c:x val="7.0835054941230588E-3"/>
                  <c:y val="-2.6323774970276933E-3"/>
                </c:manualLayout>
              </c:layout>
              <c:tx>
                <c:rich>
                  <a:bodyPr/>
                  <a:lstStyle/>
                  <a:p>
                    <a:r>
                      <a:rPr lang="en-US" altLang="en-US" sz="1800" dirty="0" smtClean="0"/>
                      <a:t>5.9</a:t>
                    </a:r>
                    <a:endParaRPr lang="en-US" altLang="en-US" dirty="0"/>
                  </a:p>
                </c:rich>
              </c:tx>
              <c:showLegendKey val="0"/>
              <c:showVal val="1"/>
              <c:showCatName val="0"/>
              <c:showSerName val="0"/>
              <c:showPercent val="0"/>
              <c:showBubbleSize val="0"/>
            </c:dLbl>
            <c:dLbl>
              <c:idx val="3"/>
              <c:layout>
                <c:manualLayout>
                  <c:x val="-1.4167010988246065E-3"/>
                  <c:y val="-1.579426498216616E-2"/>
                </c:manualLayout>
              </c:layout>
              <c:tx>
                <c:rich>
                  <a:bodyPr/>
                  <a:lstStyle/>
                  <a:p>
                    <a:r>
                      <a:rPr lang="en-US" altLang="en-US" sz="1800" dirty="0" smtClean="0"/>
                      <a:t>5.6</a:t>
                    </a:r>
                    <a:endParaRPr lang="en-US" altLang="en-US" dirty="0"/>
                  </a:p>
                </c:rich>
              </c:tx>
              <c:showLegendKey val="0"/>
              <c:showVal val="1"/>
              <c:showCatName val="0"/>
              <c:showSerName val="0"/>
              <c:showPercent val="0"/>
              <c:showBubbleSize val="0"/>
            </c:dLbl>
            <c:dLbl>
              <c:idx val="4"/>
              <c:layout/>
              <c:tx>
                <c:rich>
                  <a:bodyPr/>
                  <a:lstStyle/>
                  <a:p>
                    <a:r>
                      <a:rPr lang="en-US" altLang="en-US" sz="1800" dirty="0" smtClean="0"/>
                      <a:t>5.3</a:t>
                    </a:r>
                    <a:endParaRPr lang="en-US" altLang="en-US" dirty="0"/>
                  </a:p>
                </c:rich>
              </c:tx>
              <c:showLegendKey val="0"/>
              <c:showVal val="1"/>
              <c:showCatName val="0"/>
              <c:showSerName val="0"/>
              <c:showPercent val="0"/>
              <c:showBubbleSize val="0"/>
            </c:dLbl>
            <c:dLbl>
              <c:idx val="5"/>
              <c:layout/>
              <c:tx>
                <c:rich>
                  <a:bodyPr/>
                  <a:lstStyle/>
                  <a:p>
                    <a:r>
                      <a:rPr lang="en-US" altLang="en-US" sz="1800" dirty="0" smtClean="0"/>
                      <a:t>3.2</a:t>
                    </a:r>
                    <a:endParaRPr lang="en-US" altLang="en-US" dirty="0"/>
                  </a:p>
                </c:rich>
              </c:tx>
              <c:showLegendKey val="0"/>
              <c:showVal val="1"/>
              <c:showCatName val="0"/>
              <c:showSerName val="0"/>
              <c:showPercent val="0"/>
              <c:showBubbleSize val="0"/>
            </c:dLbl>
            <c:dLbl>
              <c:idx val="6"/>
              <c:layout/>
              <c:tx>
                <c:rich>
                  <a:bodyPr/>
                  <a:lstStyle/>
                  <a:p>
                    <a:r>
                      <a:rPr lang="en-US" altLang="en-US" sz="1800" dirty="0" smtClean="0"/>
                      <a:t>1.2</a:t>
                    </a:r>
                    <a:endParaRPr lang="en-US" altLang="en-US" sz="1800" dirty="0"/>
                  </a:p>
                </c:rich>
              </c:tx>
              <c:showLegendKey val="0"/>
              <c:showVal val="1"/>
              <c:showCatName val="0"/>
              <c:showSerName val="0"/>
              <c:showPercent val="0"/>
              <c:showBubbleSize val="0"/>
            </c:dLbl>
            <c:dLbl>
              <c:idx val="7"/>
              <c:layout>
                <c:manualLayout>
                  <c:x val="-1.4167010988246065E-3"/>
                  <c:y val="2.6323774970276933E-3"/>
                </c:manualLayout>
              </c:layout>
              <c:tx>
                <c:rich>
                  <a:bodyPr/>
                  <a:lstStyle/>
                  <a:p>
                    <a:r>
                      <a:rPr lang="en-US" altLang="en-US" sz="1800" dirty="0" smtClean="0"/>
                      <a:t>0.9</a:t>
                    </a:r>
                    <a:endParaRPr lang="en-US" altLang="en-US" sz="1800" dirty="0"/>
                  </a:p>
                </c:rich>
              </c:tx>
              <c:showLegendKey val="0"/>
              <c:showVal val="1"/>
              <c:showCatName val="0"/>
              <c:showSerName val="0"/>
              <c:showPercent val="0"/>
              <c:showBubbleSize val="0"/>
            </c:dLbl>
            <c:dLbl>
              <c:idx val="8"/>
              <c:layout/>
              <c:tx>
                <c:rich>
                  <a:bodyPr/>
                  <a:lstStyle/>
                  <a:p>
                    <a:r>
                      <a:rPr lang="en-US" altLang="en-US" sz="1800" dirty="0" smtClean="0"/>
                      <a:t>0.8</a:t>
                    </a:r>
                    <a:endParaRPr lang="en-US" altLang="en-US" sz="1800" dirty="0"/>
                  </a:p>
                </c:rich>
              </c:tx>
              <c:showLegendKey val="0"/>
              <c:showVal val="1"/>
              <c:showCatName val="0"/>
              <c:showSerName val="0"/>
              <c:showPercent val="0"/>
              <c:showBubbleSize val="0"/>
            </c:dLbl>
            <c:dLbl>
              <c:idx val="9"/>
              <c:layout>
                <c:manualLayout>
                  <c:x val="-1.4167010988246065E-3"/>
                  <c:y val="0"/>
                </c:manualLayout>
              </c:layout>
              <c:tx>
                <c:rich>
                  <a:bodyPr/>
                  <a:lstStyle/>
                  <a:p>
                    <a:r>
                      <a:rPr lang="en-US" altLang="en-US" sz="1800" dirty="0" smtClean="0"/>
                      <a:t>0.5</a:t>
                    </a:r>
                    <a:endParaRPr lang="en-US" altLang="en-US" sz="1800" dirty="0"/>
                  </a:p>
                </c:rich>
              </c:tx>
              <c:showLegendKey val="0"/>
              <c:showVal val="1"/>
              <c:showCatName val="0"/>
              <c:showSerName val="0"/>
              <c:showPercent val="0"/>
              <c:showBubbleSize val="0"/>
            </c:dLbl>
            <c:dLbl>
              <c:idx val="10"/>
              <c:layout>
                <c:manualLayout>
                  <c:x val="-2.833402197649213E-3"/>
                  <c:y val="0"/>
                </c:manualLayout>
              </c:layout>
              <c:tx>
                <c:rich>
                  <a:bodyPr/>
                  <a:lstStyle/>
                  <a:p>
                    <a:r>
                      <a:rPr lang="en-US" altLang="en-US" sz="1800" dirty="0" smtClean="0"/>
                      <a:t>0.5</a:t>
                    </a:r>
                    <a:endParaRPr lang="en-US" altLang="en-US" sz="1800" dirty="0"/>
                  </a:p>
                </c:rich>
              </c:tx>
              <c:showLegendKey val="0"/>
              <c:showVal val="1"/>
              <c:showCatName val="0"/>
              <c:showSerName val="0"/>
              <c:showPercent val="0"/>
              <c:showBubbleSize val="0"/>
            </c:dLbl>
            <c:dLbl>
              <c:idx val="11"/>
              <c:layout>
                <c:manualLayout>
                  <c:x val="-1.4167010988246065E-3"/>
                  <c:y val="-8.4236079904886185E-2"/>
                </c:manualLayout>
              </c:layout>
              <c:tx>
                <c:rich>
                  <a:bodyPr/>
                  <a:lstStyle/>
                  <a:p>
                    <a:r>
                      <a:rPr lang="en-US" sz="1800" b="1" dirty="0" smtClean="0"/>
                      <a:t>0.3</a:t>
                    </a:r>
                    <a:r>
                      <a:rPr lang="en-US" sz="1800" b="1" baseline="0" dirty="0" smtClean="0"/>
                      <a:t> billion yen</a:t>
                    </a:r>
                    <a:endParaRPr lang="en-US" b="1" dirty="0"/>
                  </a:p>
                </c:rich>
              </c:tx>
              <c:showLegendKey val="0"/>
              <c:showVal val="1"/>
              <c:showCatName val="0"/>
              <c:showSerName val="0"/>
              <c:showPercent val="0"/>
              <c:showBubbleSize val="0"/>
            </c:dLbl>
            <c:txPr>
              <a:bodyPr/>
              <a:lstStyle/>
              <a:p>
                <a:pPr>
                  <a:defRPr sz="1800"/>
                </a:pPr>
                <a:endParaRPr lang="ja-JP"/>
              </a:p>
            </c:txPr>
            <c:showLegendKey val="0"/>
            <c:showVal val="1"/>
            <c:showCatName val="0"/>
            <c:showSerName val="0"/>
            <c:showPercent val="0"/>
            <c:showBubbleSize val="0"/>
            <c:showLeaderLines val="0"/>
          </c:dLbls>
          <c:cat>
            <c:strRef>
              <c:f>Sheet1!$A$26:$A$37</c:f>
              <c:strCache>
                <c:ptCount val="12"/>
                <c:pt idx="0">
                  <c:v>英国</c:v>
                </c:pt>
                <c:pt idx="1">
                  <c:v>デンマーク</c:v>
                </c:pt>
                <c:pt idx="2">
                  <c:v>米国</c:v>
                </c:pt>
                <c:pt idx="3">
                  <c:v>ノルウェー</c:v>
                </c:pt>
                <c:pt idx="4">
                  <c:v>スウェーデン</c:v>
                </c:pt>
                <c:pt idx="5">
                  <c:v>オーストラリア</c:v>
                </c:pt>
                <c:pt idx="6">
                  <c:v>ベルギー</c:v>
                </c:pt>
                <c:pt idx="7">
                  <c:v>ドイツ</c:v>
                </c:pt>
                <c:pt idx="8">
                  <c:v>スイス</c:v>
                </c:pt>
                <c:pt idx="9">
                  <c:v>アイルランド</c:v>
                </c:pt>
                <c:pt idx="10">
                  <c:v>フィンランド</c:v>
                </c:pt>
                <c:pt idx="11">
                  <c:v>日本</c:v>
                </c:pt>
              </c:strCache>
            </c:strRef>
          </c:cat>
          <c:val>
            <c:numRef>
              <c:f>Sheet1!$B$26:$B$37</c:f>
              <c:numCache>
                <c:formatCode>0</c:formatCode>
                <c:ptCount val="12"/>
                <c:pt idx="0">
                  <c:v>132</c:v>
                </c:pt>
                <c:pt idx="1">
                  <c:v>85.410000000000025</c:v>
                </c:pt>
                <c:pt idx="2">
                  <c:v>58.5</c:v>
                </c:pt>
                <c:pt idx="3">
                  <c:v>56.297800000000009</c:v>
                </c:pt>
                <c:pt idx="4">
                  <c:v>52.65</c:v>
                </c:pt>
                <c:pt idx="5">
                  <c:v>32.200000000000003</c:v>
                </c:pt>
                <c:pt idx="6">
                  <c:v>11.97</c:v>
                </c:pt>
                <c:pt idx="7">
                  <c:v>9.31</c:v>
                </c:pt>
                <c:pt idx="8">
                  <c:v>8.4240000000000013</c:v>
                </c:pt>
                <c:pt idx="9">
                  <c:v>5.3199999999999985</c:v>
                </c:pt>
                <c:pt idx="10">
                  <c:v>5.3199999999999985</c:v>
                </c:pt>
                <c:pt idx="11">
                  <c:v>2.8547999999999987</c:v>
                </c:pt>
              </c:numCache>
            </c:numRef>
          </c:val>
        </c:ser>
        <c:dLbls>
          <c:showLegendKey val="0"/>
          <c:showVal val="1"/>
          <c:showCatName val="0"/>
          <c:showSerName val="0"/>
          <c:showPercent val="0"/>
          <c:showBubbleSize val="0"/>
        </c:dLbls>
        <c:gapWidth val="150"/>
        <c:overlap val="-25"/>
        <c:axId val="176291840"/>
        <c:axId val="176292992"/>
      </c:barChart>
      <c:catAx>
        <c:axId val="176291840"/>
        <c:scaling>
          <c:orientation val="minMax"/>
        </c:scaling>
        <c:delete val="0"/>
        <c:axPos val="b"/>
        <c:majorTickMark val="none"/>
        <c:minorTickMark val="none"/>
        <c:tickLblPos val="nextTo"/>
        <c:txPr>
          <a:bodyPr rot="0" vert="eaVert"/>
          <a:lstStyle/>
          <a:p>
            <a:pPr>
              <a:defRPr/>
            </a:pPr>
            <a:endParaRPr lang="ja-JP"/>
          </a:p>
        </c:txPr>
        <c:crossAx val="176292992"/>
        <c:crosses val="autoZero"/>
        <c:auto val="1"/>
        <c:lblAlgn val="ctr"/>
        <c:lblOffset val="100"/>
        <c:noMultiLvlLbl val="0"/>
      </c:catAx>
      <c:valAx>
        <c:axId val="176292992"/>
        <c:scaling>
          <c:orientation val="minMax"/>
        </c:scaling>
        <c:delete val="1"/>
        <c:axPos val="l"/>
        <c:numFmt formatCode="0" sourceLinked="1"/>
        <c:majorTickMark val="out"/>
        <c:minorTickMark val="none"/>
        <c:tickLblPos val="none"/>
        <c:crossAx val="176291840"/>
        <c:crosses val="autoZero"/>
        <c:crossBetween val="between"/>
      </c:valAx>
      <c:spPr>
        <a:noFill/>
      </c:spPr>
    </c:plotArea>
    <c:plotVisOnly val="1"/>
    <c:dispBlanksAs val="gap"/>
    <c:showDLblsOverMax val="0"/>
  </c:chart>
  <c:txPr>
    <a:bodyPr/>
    <a:lstStyle/>
    <a:p>
      <a:pPr>
        <a:defRPr sz="180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0.08653</cdr:y>
    </cdr:from>
    <cdr:to>
      <cdr:x>0.1167</cdr:x>
      <cdr:y>0.97327</cdr:y>
    </cdr:to>
    <cdr:sp macro="" textlink="">
      <cdr:nvSpPr>
        <cdr:cNvPr id="2" name="テキスト ボックス 1"/>
        <cdr:cNvSpPr txBox="1"/>
      </cdr:nvSpPr>
      <cdr:spPr>
        <a:xfrm xmlns:a="http://schemas.openxmlformats.org/drawingml/2006/main">
          <a:off x="-443" y="483839"/>
          <a:ext cx="1224099" cy="495855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altLang="ja-JP" sz="1200" b="1" dirty="0" smtClean="0"/>
            <a:t>Sub-Saharan Africa</a:t>
          </a:r>
        </a:p>
        <a:p xmlns:a="http://schemas.openxmlformats.org/drawingml/2006/main">
          <a:endParaRPr lang="en-US" altLang="ja-JP" b="1" dirty="0"/>
        </a:p>
        <a:p xmlns:a="http://schemas.openxmlformats.org/drawingml/2006/main">
          <a:r>
            <a:rPr lang="en-US" altLang="ja-JP" sz="1200" b="1" dirty="0" smtClean="0"/>
            <a:t>Southeast Asia and South Asia</a:t>
          </a:r>
        </a:p>
        <a:p xmlns:a="http://schemas.openxmlformats.org/drawingml/2006/main">
          <a:endParaRPr lang="en-US" altLang="ja-JP" sz="1200" b="1" dirty="0"/>
        </a:p>
        <a:p xmlns:a="http://schemas.openxmlformats.org/drawingml/2006/main">
          <a:r>
            <a:rPr lang="en-US" altLang="ja-JP" sz="1200" b="1" dirty="0" smtClean="0"/>
            <a:t>Middle East and North Africa</a:t>
          </a:r>
        </a:p>
        <a:p xmlns:a="http://schemas.openxmlformats.org/drawingml/2006/main">
          <a:endParaRPr lang="en-US" altLang="ja-JP" sz="1200" b="1" dirty="0" smtClean="0"/>
        </a:p>
        <a:p xmlns:a="http://schemas.openxmlformats.org/drawingml/2006/main">
          <a:r>
            <a:rPr lang="en-US" altLang="ja-JP" sz="1200" b="1" dirty="0" smtClean="0"/>
            <a:t>South and Central America</a:t>
          </a:r>
        </a:p>
        <a:p xmlns:a="http://schemas.openxmlformats.org/drawingml/2006/main">
          <a:endParaRPr lang="en-US" altLang="ja-JP" sz="1200" b="1" dirty="0"/>
        </a:p>
        <a:p xmlns:a="http://schemas.openxmlformats.org/drawingml/2006/main">
          <a:r>
            <a:rPr lang="en-US" altLang="ja-JP" sz="1200" b="1" dirty="0" smtClean="0"/>
            <a:t>East Asian and Pacific Region</a:t>
          </a:r>
        </a:p>
        <a:p xmlns:a="http://schemas.openxmlformats.org/drawingml/2006/main">
          <a:endParaRPr lang="en-US" altLang="ja-JP" sz="1200" b="1" dirty="0"/>
        </a:p>
        <a:p xmlns:a="http://schemas.openxmlformats.org/drawingml/2006/main">
          <a:r>
            <a:rPr lang="en-US" altLang="ja-JP" sz="1200" b="1" dirty="0" smtClean="0"/>
            <a:t>Central and East Asia</a:t>
          </a:r>
        </a:p>
        <a:p xmlns:a="http://schemas.openxmlformats.org/drawingml/2006/main">
          <a:endParaRPr lang="en-US" altLang="ja-JP" sz="1200" b="1" dirty="0"/>
        </a:p>
        <a:p xmlns:a="http://schemas.openxmlformats.org/drawingml/2006/main">
          <a:r>
            <a:rPr lang="en-US" altLang="ja-JP" sz="1200" b="1" dirty="0" smtClean="0"/>
            <a:t>Central Asia</a:t>
          </a:r>
        </a:p>
        <a:p xmlns:a="http://schemas.openxmlformats.org/drawingml/2006/main">
          <a:endParaRPr lang="en-US" altLang="ja-JP" sz="1200" b="1" dirty="0"/>
        </a:p>
        <a:p xmlns:a="http://schemas.openxmlformats.org/drawingml/2006/main">
          <a:endParaRPr lang="en-US" altLang="ja-JP" sz="1200" b="1" dirty="0"/>
        </a:p>
        <a:p xmlns:a="http://schemas.openxmlformats.org/drawingml/2006/main">
          <a:r>
            <a:rPr lang="en-US" altLang="ja-JP" sz="1200" b="1" dirty="0" smtClean="0"/>
            <a:t>The World</a:t>
          </a:r>
          <a:endParaRPr lang="ja-JP" altLang="en-US" sz="12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0.02407</cdr:x>
      <cdr:y>0.65672</cdr:y>
    </cdr:from>
    <cdr:to>
      <cdr:x>0.96391</cdr:x>
      <cdr:y>1</cdr:y>
    </cdr:to>
    <cdr:sp macro="" textlink="">
      <cdr:nvSpPr>
        <cdr:cNvPr id="2" name="正方形/長方形 1"/>
        <cdr:cNvSpPr/>
      </cdr:nvSpPr>
      <cdr:spPr>
        <a:xfrm xmlns:a="http://schemas.openxmlformats.org/drawingml/2006/main">
          <a:off x="215776" y="3168352"/>
          <a:ext cx="8425184" cy="1656184"/>
        </a:xfrm>
        <a:prstGeom xmlns:a="http://schemas.openxmlformats.org/drawingml/2006/main" prst="rect">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dirty="0" smtClean="0">
              <a:ln>
                <a:solidFill>
                  <a:srgbClr val="000000"/>
                </a:solidFill>
              </a:ln>
            </a:rPr>
            <a:t>England</a:t>
          </a:r>
          <a:r>
            <a:rPr lang="en-US" altLang="ja-JP" baseline="0" dirty="0" smtClean="0">
              <a:ln>
                <a:solidFill>
                  <a:srgbClr val="000000"/>
                </a:solidFill>
              </a:ln>
            </a:rPr>
            <a:t>     Denmark     The US   </a:t>
          </a:r>
          <a:r>
            <a:rPr lang="en-US" altLang="ja-JP" dirty="0" smtClean="0">
              <a:ln>
                <a:solidFill>
                  <a:srgbClr val="000000"/>
                </a:solidFill>
              </a:ln>
            </a:rPr>
            <a:t>  </a:t>
          </a:r>
          <a:r>
            <a:rPr lang="en-US" altLang="ja-JP" baseline="0" dirty="0" smtClean="0">
              <a:ln>
                <a:solidFill>
                  <a:srgbClr val="000000"/>
                </a:solidFill>
              </a:ln>
            </a:rPr>
            <a:t>Norway      Sweden     Australia     </a:t>
          </a:r>
          <a:r>
            <a:rPr lang="en-US" altLang="ja-JP" baseline="0" dirty="0" err="1" smtClean="0">
              <a:ln>
                <a:solidFill>
                  <a:srgbClr val="000000"/>
                </a:solidFill>
              </a:ln>
            </a:rPr>
            <a:t>Bellgique</a:t>
          </a:r>
          <a:r>
            <a:rPr lang="en-US" altLang="ja-JP" baseline="0" dirty="0" smtClean="0">
              <a:ln>
                <a:solidFill>
                  <a:srgbClr val="000000"/>
                </a:solidFill>
              </a:ln>
            </a:rPr>
            <a:t>   Germany      Swiss         Ireland       Finland      Japan</a:t>
          </a:r>
          <a:endParaRPr lang="ja-JP" altLang="ja-JP" dirty="0" smtClean="0">
            <a:ln>
              <a:solidFill>
                <a:srgbClr val="000000"/>
              </a:solidFill>
            </a:ln>
          </a:endParaRPr>
        </a:p>
        <a:p xmlns:a="http://schemas.openxmlformats.org/drawingml/2006/main">
          <a:endParaRPr lang="ja-JP"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5BA34C5-D128-4108-8F6B-F18B24DEAE5F}" type="slidenum">
              <a:rPr lang="en-US" altLang="ja-JP"/>
              <a:pPr>
                <a:defRPr/>
              </a:pPr>
              <a:t>‹#›</a:t>
            </a:fld>
            <a:endParaRPr lang="en-US" altLang="ja-JP"/>
          </a:p>
        </p:txBody>
      </p:sp>
    </p:spTree>
    <p:extLst>
      <p:ext uri="{BB962C8B-B14F-4D97-AF65-F5344CB8AC3E}">
        <p14:creationId xmlns:p14="http://schemas.microsoft.com/office/powerpoint/2010/main" val="55715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777A8021-F1BB-4EA9-9DED-8987D1404A1D}" type="slidenum">
              <a:rPr lang="en-US" altLang="ja-JP" smtClean="0"/>
              <a:pPr/>
              <a:t>1</a:t>
            </a:fld>
            <a:endParaRPr lang="en-US" altLang="ja-JP" smtClean="0"/>
          </a:p>
        </p:txBody>
      </p:sp>
      <p:sp>
        <p:nvSpPr>
          <p:cNvPr id="235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756" tIns="45379" rIns="90756" bIns="45379" anchor="b"/>
          <a:lstStyle/>
          <a:p>
            <a:pPr algn="r"/>
            <a:fld id="{099A2781-2598-4E99-9B7B-C8E9B2F9EE60}" type="slidenum">
              <a:rPr lang="en-US" altLang="ja-JP" sz="1200"/>
              <a:pPr algn="r"/>
              <a:t>1</a:t>
            </a:fld>
            <a:endParaRPr lang="en-US" altLang="ja-JP" sz="1200"/>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0756" tIns="45379" rIns="90756" bIns="45379"/>
          <a:lstStyle/>
          <a:p>
            <a:pPr eaLnBrk="1" hangingPunct="1"/>
            <a:r>
              <a:rPr lang="ja-JP" altLang="en-US" dirty="0" smtClean="0"/>
              <a:t>「これから授業を始めます。」授業のねらいを確認し、世界一大きな授業について説明する。 </a:t>
            </a:r>
          </a:p>
          <a:p>
            <a:pPr eaLnBrk="1" hangingPunct="1"/>
            <a:endParaRPr lang="ja-JP" altLang="en-US" dirty="0" smtClean="0"/>
          </a:p>
          <a:p>
            <a:pPr eaLnBrk="1" hangingPunct="1"/>
            <a:r>
              <a:rPr lang="ja-JP" altLang="en-US" dirty="0" smtClean="0"/>
              <a:t>◆ねらい</a:t>
            </a:r>
          </a:p>
          <a:p>
            <a:pPr marL="228600" indent="-228600" eaLnBrk="1" hangingPunct="1">
              <a:buAutoNum type="arabicPeriod"/>
            </a:pPr>
            <a:r>
              <a:rPr lang="ja-JP" altLang="en-US" dirty="0" smtClean="0"/>
              <a:t>世界の教育の現状について知り、教育の大切さについて考えること。</a:t>
            </a:r>
            <a:endParaRPr lang="en-US" altLang="ja-JP" dirty="0" smtClean="0"/>
          </a:p>
          <a:p>
            <a:pPr marL="228600" indent="-228600" eaLnBrk="1" hangingPunct="1">
              <a:buAutoNum type="arabicPeriod"/>
            </a:pPr>
            <a:r>
              <a:rPr lang="ja-JP" altLang="en-US" dirty="0" smtClean="0"/>
              <a:t>より良い世界のために活動する子どもたちがいることを知り、自分たちに何ができるか考えること。</a:t>
            </a:r>
            <a:endParaRPr lang="en-US" altLang="ja-JP" dirty="0" smtClean="0"/>
          </a:p>
          <a:p>
            <a:pPr marL="228600" indent="-228600" eaLnBrk="1" hangingPunct="1">
              <a:buAutoNum type="arabicPeriod"/>
            </a:pPr>
            <a:r>
              <a:rPr lang="ja-JP" altLang="en-US" dirty="0" smtClean="0"/>
              <a:t>日本の教育援助の現状を知ること。</a:t>
            </a:r>
            <a:endParaRPr lang="en-US" altLang="ja-JP" dirty="0" smtClean="0"/>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kumimoji="1" lang="ja-JP" altLang="ja-JP" sz="1200" kern="1200" dirty="0" smtClean="0">
                <a:solidFill>
                  <a:schemeClr val="tx1"/>
                </a:solidFill>
                <a:latin typeface="Arial" charset="0"/>
                <a:ea typeface="ＭＳ Ｐ明朝" pitchFamily="18" charset="-128"/>
                <a:cs typeface="+mn-cs"/>
              </a:rPr>
              <a:t>より良い教育政策の実現に向け、日本政府に政策提言すること。</a:t>
            </a:r>
            <a:endParaRPr kumimoji="1" lang="ja-JP" altLang="ja-JP" sz="1200" kern="1200" dirty="0" smtClean="0">
              <a:solidFill>
                <a:schemeClr val="tx1"/>
              </a:solidFill>
              <a:latin typeface="Arial" charset="0"/>
              <a:ea typeface="ＭＳ Ｐ明朝" pitchFamily="18"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lnSpc>
                <a:spcPct val="80000"/>
              </a:lnSpc>
            </a:pPr>
            <a:r>
              <a:rPr lang="ja-JP" altLang="en-US" sz="1200" b="1" dirty="0" smtClean="0"/>
              <a:t>◆解説</a:t>
            </a:r>
          </a:p>
          <a:p>
            <a:pPr eaLnBrk="1" hangingPunct="1">
              <a:lnSpc>
                <a:spcPct val="80000"/>
              </a:lnSpc>
            </a:pPr>
            <a:r>
              <a:rPr lang="en-US" altLang="ja-JP" sz="1200" dirty="0" smtClean="0"/>
              <a:t>1990</a:t>
            </a:r>
            <a:r>
              <a:rPr lang="ja-JP" altLang="en-US" sz="1200" dirty="0" smtClean="0"/>
              <a:t>年からは</a:t>
            </a:r>
            <a:r>
              <a:rPr lang="en-US" altLang="ja-JP" sz="1200" dirty="0" smtClean="0"/>
              <a:t>12</a:t>
            </a:r>
            <a:r>
              <a:rPr lang="ja-JP" altLang="en-US" sz="1200" dirty="0" smtClean="0"/>
              <a:t>％減少しましたが、</a:t>
            </a:r>
            <a:r>
              <a:rPr lang="en-US" altLang="ja-JP" sz="1200" dirty="0" smtClean="0"/>
              <a:t>2000</a:t>
            </a:r>
            <a:r>
              <a:rPr lang="ja-JP" altLang="en-US" sz="1200" dirty="0" smtClean="0"/>
              <a:t>年からはわずか</a:t>
            </a:r>
            <a:r>
              <a:rPr lang="en-US" altLang="ja-JP" sz="1200" dirty="0" smtClean="0"/>
              <a:t>1</a:t>
            </a:r>
            <a:r>
              <a:rPr lang="ja-JP" altLang="en-US" sz="1200" dirty="0" smtClean="0"/>
              <a:t>％の減少にとどまっています。特に、サハラ以南アフリカ地域の成人識字率は</a:t>
            </a:r>
            <a:r>
              <a:rPr lang="en-US" altLang="ja-JP" sz="1200" dirty="0" smtClean="0"/>
              <a:t>59</a:t>
            </a:r>
            <a:r>
              <a:rPr lang="ja-JP" altLang="en-US" sz="1200" dirty="0" smtClean="0"/>
              <a:t>％（つまり</a:t>
            </a:r>
            <a:r>
              <a:rPr lang="en-US" altLang="ja-JP" sz="1200" dirty="0" smtClean="0"/>
              <a:t>41</a:t>
            </a:r>
            <a:r>
              <a:rPr lang="ja-JP" altLang="en-US" sz="1200" dirty="0" smtClean="0"/>
              <a:t>％の人は非識字）と低い水準となっています。また、</a:t>
            </a:r>
            <a:r>
              <a:rPr lang="ja-JP" altLang="en-US" sz="1200" u="sng" dirty="0" smtClean="0"/>
              <a:t>世界の成人非識字者のおよそ</a:t>
            </a:r>
            <a:r>
              <a:rPr lang="en-US" altLang="ja-JP" sz="1200" u="sng" dirty="0" smtClean="0"/>
              <a:t>6</a:t>
            </a:r>
            <a:r>
              <a:rPr lang="ja-JP" altLang="en-US" sz="1200" u="sng" dirty="0" smtClean="0"/>
              <a:t>割は女性です。</a:t>
            </a:r>
          </a:p>
          <a:p>
            <a:pPr eaLnBrk="1" hangingPunct="1">
              <a:lnSpc>
                <a:spcPct val="80000"/>
              </a:lnSpc>
            </a:pPr>
            <a:endParaRPr lang="ja-JP" altLang="en-US" sz="1200" b="1" dirty="0" smtClean="0"/>
          </a:p>
        </p:txBody>
      </p:sp>
      <p:sp>
        <p:nvSpPr>
          <p:cNvPr id="4" name="スライド番号プレースホルダ 3"/>
          <p:cNvSpPr>
            <a:spLocks noGrp="1"/>
          </p:cNvSpPr>
          <p:nvPr>
            <p:ph type="sldNum" sz="quarter" idx="10"/>
          </p:nvPr>
        </p:nvSpPr>
        <p:spPr/>
        <p:txBody>
          <a:bodyPr/>
          <a:lstStyle/>
          <a:p>
            <a:pPr>
              <a:defRPr/>
            </a:pPr>
            <a:fld id="{D5BA34C5-D128-4108-8F6B-F18B24DEAE5F}" type="slidenum">
              <a:rPr lang="en-US" altLang="ja-JP" smtClean="0"/>
              <a:pPr>
                <a:defRPr/>
              </a:pPr>
              <a:t>11</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315E0812-A001-4AB0-B13D-F682976F2BA9}" type="slidenum">
              <a:rPr lang="en-US" altLang="ja-JP" smtClean="0"/>
              <a:pPr/>
              <a:t>12</a:t>
            </a:fld>
            <a:endParaRPr lang="en-US" altLang="ja-JP"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lnSpc>
                <a:spcPct val="80000"/>
              </a:lnSpc>
            </a:pPr>
            <a:r>
              <a:rPr lang="ja-JP" altLang="en-US" sz="1000" b="1" dirty="0" smtClean="0"/>
              <a:t>■解説</a:t>
            </a:r>
            <a:endParaRPr lang="en-US" altLang="ja-JP" sz="1000" b="1" dirty="0" smtClean="0"/>
          </a:p>
          <a:p>
            <a:pPr eaLnBrk="1" hangingPunct="1">
              <a:lnSpc>
                <a:spcPct val="80000"/>
              </a:lnSpc>
            </a:pPr>
            <a:r>
              <a:rPr lang="ja-JP" altLang="en-US" sz="1000" dirty="0" smtClean="0"/>
              <a:t>読み書きができないと、必要な情報を手に入れられないことで様々な不利益を被るばかりでなく、自分の意思や要求を書面で伝えられず、社会的な権利が大幅に制約されます。そのことが、本人ばかりでなく、国や地域の発展にとっても不利益になるという考えから、</a:t>
            </a:r>
            <a:r>
              <a:rPr lang="ja-JP" altLang="en-US" sz="1000" u="sng" dirty="0" smtClean="0"/>
              <a:t>識字率は基礎教育の浸透状況を測る指針として、広く使われています</a:t>
            </a:r>
            <a:r>
              <a:rPr lang="ja-JP" altLang="en-US" sz="1000" dirty="0" smtClean="0"/>
              <a:t>。</a:t>
            </a:r>
          </a:p>
          <a:p>
            <a:pPr eaLnBrk="1" hangingPunct="1">
              <a:lnSpc>
                <a:spcPct val="80000"/>
              </a:lnSpc>
            </a:pPr>
            <a:endParaRPr lang="ja-JP" altLang="en-US" sz="1000" dirty="0" smtClean="0"/>
          </a:p>
          <a:p>
            <a:pPr eaLnBrk="1" hangingPunct="1">
              <a:lnSpc>
                <a:spcPct val="80000"/>
              </a:lnSpc>
            </a:pPr>
            <a:endParaRPr lang="en-US" altLang="ja-JP" sz="1000" dirty="0" smtClean="0"/>
          </a:p>
          <a:p>
            <a:pPr eaLnBrk="1" hangingPunct="1">
              <a:lnSpc>
                <a:spcPct val="80000"/>
              </a:lnSpc>
            </a:pPr>
            <a:endParaRPr lang="en-US" altLang="ja-JP" sz="10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3921832B-73BA-4D32-A19C-B5A52828705B}" type="slidenum">
              <a:rPr lang="en-US" altLang="ja-JP" smtClean="0"/>
              <a:pPr/>
              <a:t>13</a:t>
            </a:fld>
            <a:endParaRPr lang="en-US" altLang="ja-JP"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spcBef>
                <a:spcPct val="50000"/>
              </a:spcBef>
            </a:pPr>
            <a:r>
              <a:rPr lang="ja-JP" altLang="en-US" b="1" u="sng" dirty="0" smtClean="0">
                <a:solidFill>
                  <a:schemeClr val="bg2"/>
                </a:solidFill>
              </a:rPr>
              <a:t>アクティビティ</a:t>
            </a:r>
            <a:r>
              <a:rPr lang="en-US" altLang="ja-JP" b="1" u="sng" dirty="0" smtClean="0">
                <a:solidFill>
                  <a:schemeClr val="bg2"/>
                </a:solidFill>
              </a:rPr>
              <a:t>3</a:t>
            </a:r>
          </a:p>
          <a:p>
            <a:pPr eaLnBrk="1" hangingPunct="1">
              <a:spcBef>
                <a:spcPct val="50000"/>
              </a:spcBef>
            </a:pPr>
            <a:endParaRPr lang="en-US" altLang="ja-JP" b="1" u="sng" dirty="0" smtClean="0">
              <a:solidFill>
                <a:schemeClr val="bg2"/>
              </a:solidFill>
            </a:endParaRPr>
          </a:p>
          <a:p>
            <a:pPr eaLnBrk="1" hangingPunct="1"/>
            <a:r>
              <a:rPr lang="ja-JP" altLang="en-US" b="1" dirty="0" smtClean="0"/>
              <a:t>■導入</a:t>
            </a:r>
            <a:endParaRPr lang="en-US" altLang="ja-JP"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先ほどのクイズで、子どもたちが小学校に通えない理由について知りました。その中には、学校や先生の数が足りないなどの理由がありました。課題のいくつかは、教育にかける予算・資金が増えることで解決できるものがあります」など、導入の言葉ではじめる。</a:t>
            </a:r>
          </a:p>
          <a:p>
            <a:pPr eaLnBrk="1" hangingPunct="1">
              <a:spcBef>
                <a:spcPct val="50000"/>
              </a:spcBef>
            </a:pPr>
            <a:endParaRPr lang="ja-JP" altLang="en-US" b="1" u="sng" dirty="0" smtClean="0">
              <a:solidFill>
                <a:schemeClr val="bg2"/>
              </a:solidFill>
            </a:endParaRPr>
          </a:p>
          <a:p>
            <a:pPr eaLnBrk="1" hangingPunct="1"/>
            <a:r>
              <a:rPr lang="ja-JP" altLang="en-US" b="1" dirty="0" smtClean="0"/>
              <a:t>答え：</a:t>
            </a:r>
            <a:r>
              <a:rPr lang="en-US" altLang="ja-JP" b="1" dirty="0" smtClean="0"/>
              <a:t>B</a:t>
            </a:r>
            <a:r>
              <a:rPr lang="ja-JP" altLang="en-US" b="1" dirty="0" err="1" smtClean="0"/>
              <a:t>．</a:t>
            </a:r>
            <a:r>
              <a:rPr lang="ja-JP" altLang="en-US" b="1" dirty="0" smtClean="0"/>
              <a:t>約</a:t>
            </a:r>
            <a:r>
              <a:rPr lang="en-US" altLang="ja-JP" b="1" dirty="0" smtClean="0"/>
              <a:t>19</a:t>
            </a:r>
            <a:r>
              <a:rPr lang="ja-JP" altLang="en-US" b="1" dirty="0" smtClean="0"/>
              <a:t>兆円</a:t>
            </a:r>
          </a:p>
          <a:p>
            <a:pPr eaLnBrk="1" hangingPunct="1"/>
            <a:endParaRPr lang="en-US" altLang="ja-JP" b="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3921832B-73BA-4D32-A19C-B5A52828705B}" type="slidenum">
              <a:rPr lang="en-US" altLang="ja-JP" smtClean="0"/>
              <a:pPr/>
              <a:t>14</a:t>
            </a:fld>
            <a:endParaRPr lang="en-US" altLang="ja-JP"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ja-JP" altLang="en-US" b="1" dirty="0" smtClean="0"/>
              <a:t>答え：</a:t>
            </a:r>
            <a:r>
              <a:rPr lang="en-US" altLang="ja-JP" b="1" dirty="0" smtClean="0"/>
              <a:t>C</a:t>
            </a:r>
            <a:r>
              <a:rPr lang="ja-JP" altLang="en-US" b="1" dirty="0" err="1" smtClean="0"/>
              <a:t>．</a:t>
            </a:r>
            <a:r>
              <a:rPr lang="ja-JP" altLang="en-US" b="1" dirty="0" smtClean="0"/>
              <a:t>約</a:t>
            </a:r>
            <a:r>
              <a:rPr lang="en-US" altLang="ja-JP" b="1" dirty="0" smtClean="0"/>
              <a:t>4</a:t>
            </a:r>
            <a:r>
              <a:rPr lang="ja-JP" altLang="en-US" b="1" dirty="0" smtClean="0"/>
              <a:t>兆円</a:t>
            </a:r>
            <a:endParaRPr lang="en-US" altLang="ja-JP" b="1" dirty="0" smtClean="0"/>
          </a:p>
          <a:p>
            <a:pPr eaLnBrk="1" hangingPunct="1"/>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 </a:t>
            </a:r>
            <a:r>
              <a:rPr kumimoji="1" lang="ja-JP" altLang="en-US" sz="1200" b="1" kern="1200" dirty="0" smtClean="0">
                <a:solidFill>
                  <a:schemeClr val="tx1"/>
                </a:solidFill>
                <a:latin typeface="Arial" charset="0"/>
                <a:ea typeface="ＭＳ Ｐ明朝" pitchFamily="18" charset="-128"/>
                <a:cs typeface="+mn-cs"/>
              </a:rPr>
              <a:t>■解説</a:t>
            </a:r>
            <a:endParaRPr kumimoji="1" lang="en-US" altLang="ja-JP" sz="1200" b="1" kern="1200" dirty="0" smtClean="0">
              <a:solidFill>
                <a:schemeClr val="tx1"/>
              </a:solidFill>
              <a:latin typeface="Arial" charset="0"/>
              <a:ea typeface="ＭＳ Ｐ明朝" pitchFamily="18"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世界中のすべての子どもが高校まで行けるようになるためには、年間約</a:t>
            </a:r>
            <a:r>
              <a:rPr kumimoji="1" lang="en-US" altLang="ja-JP" sz="1200" kern="1200" dirty="0" smtClean="0">
                <a:solidFill>
                  <a:schemeClr val="tx1"/>
                </a:solidFill>
                <a:latin typeface="Arial" charset="0"/>
                <a:ea typeface="ＭＳ Ｐ明朝" pitchFamily="18" charset="-128"/>
                <a:cs typeface="+mn-cs"/>
              </a:rPr>
              <a:t>19</a:t>
            </a:r>
            <a:r>
              <a:rPr kumimoji="1" lang="ja-JP" altLang="ja-JP" sz="1200" kern="1200" dirty="0" smtClean="0">
                <a:solidFill>
                  <a:schemeClr val="tx1"/>
                </a:solidFill>
                <a:latin typeface="Arial" charset="0"/>
                <a:ea typeface="ＭＳ Ｐ明朝" pitchFamily="18" charset="-128"/>
                <a:cs typeface="+mn-cs"/>
              </a:rPr>
              <a:t>兆円（</a:t>
            </a:r>
            <a:r>
              <a:rPr kumimoji="1" lang="en-US" altLang="ja-JP" sz="1200" kern="1200" dirty="0" smtClean="0">
                <a:solidFill>
                  <a:schemeClr val="tx1"/>
                </a:solidFill>
                <a:latin typeface="Arial" charset="0"/>
                <a:ea typeface="ＭＳ Ｐ明朝" pitchFamily="18" charset="-128"/>
                <a:cs typeface="+mn-cs"/>
              </a:rPr>
              <a:t>19</a:t>
            </a:r>
            <a:r>
              <a:rPr kumimoji="1" lang="ja-JP" altLang="ja-JP" sz="1200" kern="1200" dirty="0" smtClean="0">
                <a:solidFill>
                  <a:schemeClr val="tx1"/>
                </a:solidFill>
                <a:latin typeface="Arial" charset="0"/>
                <a:ea typeface="ＭＳ Ｐ明朝" pitchFamily="18" charset="-128"/>
                <a:cs typeface="+mn-cs"/>
              </a:rPr>
              <a:t>兆</a:t>
            </a:r>
            <a:r>
              <a:rPr kumimoji="1" lang="en-US" altLang="ja-JP" sz="1200" kern="1200" dirty="0" smtClean="0">
                <a:solidFill>
                  <a:schemeClr val="tx1"/>
                </a:solidFill>
                <a:latin typeface="Arial" charset="0"/>
                <a:ea typeface="ＭＳ Ｐ明朝" pitchFamily="18" charset="-128"/>
                <a:cs typeface="+mn-cs"/>
              </a:rPr>
              <a:t>1,200</a:t>
            </a:r>
            <a:r>
              <a:rPr kumimoji="1" lang="ja-JP" altLang="ja-JP" sz="1200" kern="1200" dirty="0" smtClean="0">
                <a:solidFill>
                  <a:schemeClr val="tx1"/>
                </a:solidFill>
                <a:latin typeface="Arial" charset="0"/>
                <a:ea typeface="ＭＳ Ｐ明朝" pitchFamily="18" charset="-128"/>
                <a:cs typeface="+mn-cs"/>
              </a:rPr>
              <a:t>億円）が必要です。このうち、</a:t>
            </a:r>
            <a:r>
              <a:rPr kumimoji="1" lang="en-US" altLang="ja-JP" sz="1200" kern="1200" dirty="0" smtClean="0">
                <a:solidFill>
                  <a:schemeClr val="tx1"/>
                </a:solidFill>
                <a:latin typeface="Arial" charset="0"/>
                <a:ea typeface="ＭＳ Ｐ明朝" pitchFamily="18" charset="-128"/>
                <a:cs typeface="+mn-cs"/>
              </a:rPr>
              <a:t>15</a:t>
            </a:r>
            <a:r>
              <a:rPr kumimoji="1" lang="ja-JP" altLang="ja-JP" sz="1200" kern="1200" dirty="0" smtClean="0">
                <a:solidFill>
                  <a:schemeClr val="tx1"/>
                </a:solidFill>
                <a:latin typeface="Arial" charset="0"/>
                <a:ea typeface="ＭＳ Ｐ明朝" pitchFamily="18" charset="-128"/>
                <a:cs typeface="+mn-cs"/>
              </a:rPr>
              <a:t>兆円は途上国政府が教育予算を増やして負担することができますが、</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兆円が足りないので、日本を含めた豊かな国々が支援する必要があります</a:t>
            </a:r>
            <a:r>
              <a:rPr kumimoji="1" lang="ja-JP" altLang="en-US" sz="1200" kern="1200" dirty="0" smtClean="0">
                <a:solidFill>
                  <a:schemeClr val="tx1"/>
                </a:solidFill>
                <a:latin typeface="Arial" charset="0"/>
                <a:ea typeface="ＭＳ Ｐ明朝" pitchFamily="18" charset="-128"/>
                <a:cs typeface="+mn-cs"/>
              </a:rPr>
              <a:t>。</a:t>
            </a:r>
            <a:endParaRPr lang="ja-JP" altLang="en-US" dirty="0" smtClean="0"/>
          </a:p>
          <a:p>
            <a:pPr eaLnBrk="1" hangingPunct="1"/>
            <a:endParaRPr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ED13160C-4509-4EB7-ACC0-07C5DE5F1BB4}" type="slidenum">
              <a:rPr lang="en-US" altLang="ja-JP" smtClean="0"/>
              <a:pPr/>
              <a:t>15</a:t>
            </a:fld>
            <a:endParaRPr lang="en-US" altLang="ja-JP"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ja-JP" b="1" dirty="0" smtClean="0"/>
              <a:t>■</a:t>
            </a:r>
            <a:r>
              <a:rPr lang="ja-JP" altLang="en-US" b="1" dirty="0" smtClean="0"/>
              <a:t>解説：教育のための資金について</a:t>
            </a:r>
            <a:endParaRPr lang="en-US" altLang="ja-JP" dirty="0" smtClean="0"/>
          </a:p>
          <a:p>
            <a:r>
              <a:rPr kumimoji="1" lang="ja-JP" altLang="ja-JP" sz="1200" kern="1200" dirty="0" smtClean="0">
                <a:solidFill>
                  <a:schemeClr val="tx1"/>
                </a:solidFill>
                <a:latin typeface="Arial" charset="0"/>
                <a:ea typeface="ＭＳ Ｐ明朝" pitchFamily="18" charset="-128"/>
                <a:cs typeface="+mn-cs"/>
              </a:rPr>
              <a:t>持続可能な開発目標（</a:t>
            </a:r>
            <a:r>
              <a:rPr kumimoji="1" lang="en-US" altLang="ja-JP" sz="1200" kern="1200" dirty="0" smtClean="0">
                <a:solidFill>
                  <a:schemeClr val="tx1"/>
                </a:solidFill>
                <a:latin typeface="Arial" charset="0"/>
                <a:ea typeface="ＭＳ Ｐ明朝" pitchFamily="18" charset="-128"/>
                <a:cs typeface="+mn-cs"/>
              </a:rPr>
              <a:t>SDGs</a:t>
            </a:r>
            <a:r>
              <a:rPr kumimoji="1" lang="ja-JP" altLang="ja-JP" sz="1200" kern="1200" dirty="0" smtClean="0">
                <a:solidFill>
                  <a:schemeClr val="tx1"/>
                </a:solidFill>
                <a:latin typeface="Arial" charset="0"/>
                <a:ea typeface="ＭＳ Ｐ明朝" pitchFamily="18" charset="-128"/>
                <a:cs typeface="+mn-cs"/>
              </a:rPr>
              <a:t>）ゴール</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頁参照）の中では</a:t>
            </a:r>
            <a:r>
              <a:rPr kumimoji="1" lang="ja-JP" altLang="ja-JP" sz="1200" u="sng" kern="1200" dirty="0" smtClean="0">
                <a:solidFill>
                  <a:schemeClr val="tx1"/>
                </a:solidFill>
                <a:latin typeface="Arial" charset="0"/>
                <a:ea typeface="ＭＳ Ｐ明朝" pitchFamily="18" charset="-128"/>
                <a:cs typeface="+mn-cs"/>
              </a:rPr>
              <a:t>「高校まで通えるようになること」</a:t>
            </a:r>
            <a:r>
              <a:rPr kumimoji="1" lang="ja-JP" altLang="ja-JP" sz="1200" kern="1200" dirty="0" smtClean="0">
                <a:solidFill>
                  <a:schemeClr val="tx1"/>
                </a:solidFill>
                <a:latin typeface="Arial" charset="0"/>
                <a:ea typeface="ＭＳ Ｐ明朝" pitchFamily="18" charset="-128"/>
                <a:cs typeface="+mn-cs"/>
              </a:rPr>
              <a:t>や</a:t>
            </a:r>
            <a:r>
              <a:rPr kumimoji="1" lang="ja-JP" altLang="ja-JP" sz="1200" u="sng" kern="1200" dirty="0" smtClean="0">
                <a:solidFill>
                  <a:schemeClr val="tx1"/>
                </a:solidFill>
                <a:latin typeface="Arial" charset="0"/>
                <a:ea typeface="ＭＳ Ｐ明朝" pitchFamily="18" charset="-128"/>
                <a:cs typeface="+mn-cs"/>
              </a:rPr>
              <a:t>「質の高い教育を確保すること」</a:t>
            </a:r>
            <a:r>
              <a:rPr kumimoji="1" lang="ja-JP" altLang="ja-JP" sz="1200" kern="1200" dirty="0" smtClean="0">
                <a:solidFill>
                  <a:schemeClr val="tx1"/>
                </a:solidFill>
                <a:latin typeface="Arial" charset="0"/>
                <a:ea typeface="ＭＳ Ｐ明朝" pitchFamily="18" charset="-128"/>
                <a:cs typeface="+mn-cs"/>
              </a:rPr>
              <a:t>などが新たに加わりました。これを受け、昨年の教材では「世界中のすべての子どもたちが学校に通えるようになるためには、あと</a:t>
            </a:r>
            <a:r>
              <a:rPr kumimoji="1" lang="en-US" altLang="ja-JP" sz="1200" u="sng" kern="1200" dirty="0" smtClean="0">
                <a:solidFill>
                  <a:schemeClr val="tx1"/>
                </a:solidFill>
                <a:latin typeface="Arial" charset="0"/>
                <a:ea typeface="ＭＳ Ｐ明朝" pitchFamily="18" charset="-128"/>
                <a:cs typeface="+mn-cs"/>
              </a:rPr>
              <a:t>5</a:t>
            </a:r>
            <a:r>
              <a:rPr kumimoji="1" lang="ja-JP" altLang="ja-JP" sz="1200" u="sng" kern="1200" dirty="0" smtClean="0">
                <a:solidFill>
                  <a:schemeClr val="tx1"/>
                </a:solidFill>
                <a:latin typeface="Arial" charset="0"/>
                <a:ea typeface="ＭＳ Ｐ明朝" pitchFamily="18" charset="-128"/>
                <a:cs typeface="+mn-cs"/>
              </a:rPr>
              <a:t>兆円</a:t>
            </a:r>
            <a:r>
              <a:rPr kumimoji="1" lang="ja-JP" altLang="ja-JP" sz="1200" kern="1200" dirty="0" smtClean="0">
                <a:solidFill>
                  <a:schemeClr val="tx1"/>
                </a:solidFill>
                <a:latin typeface="Arial" charset="0"/>
                <a:ea typeface="ＭＳ Ｐ明朝" pitchFamily="18" charset="-128"/>
                <a:cs typeface="+mn-cs"/>
              </a:rPr>
              <a:t>が必要」としていましたが、今年の教材では「世界中のすべての子どもたちが</a:t>
            </a:r>
            <a:r>
              <a:rPr kumimoji="1" lang="ja-JP" altLang="ja-JP" sz="1200" u="sng" kern="1200" dirty="0" smtClean="0">
                <a:solidFill>
                  <a:schemeClr val="tx1"/>
                </a:solidFill>
                <a:latin typeface="Arial" charset="0"/>
                <a:ea typeface="ＭＳ Ｐ明朝" pitchFamily="18" charset="-128"/>
                <a:cs typeface="+mn-cs"/>
              </a:rPr>
              <a:t>高校まで</a:t>
            </a:r>
            <a:r>
              <a:rPr kumimoji="1" lang="ja-JP" altLang="ja-JP" sz="1200" kern="1200" dirty="0" smtClean="0">
                <a:solidFill>
                  <a:schemeClr val="tx1"/>
                </a:solidFill>
                <a:latin typeface="Arial" charset="0"/>
                <a:ea typeface="ＭＳ Ｐ明朝" pitchFamily="18" charset="-128"/>
                <a:cs typeface="+mn-cs"/>
              </a:rPr>
              <a:t>行けるようになるためには、</a:t>
            </a:r>
            <a:r>
              <a:rPr kumimoji="1" lang="ja-JP" altLang="en-US" sz="1200" kern="1200" dirty="0" smtClean="0">
                <a:solidFill>
                  <a:schemeClr val="tx1"/>
                </a:solidFill>
                <a:latin typeface="Arial" charset="0"/>
                <a:ea typeface="ＭＳ Ｐ明朝" pitchFamily="18" charset="-128"/>
                <a:cs typeface="+mn-cs"/>
              </a:rPr>
              <a:t>あと</a:t>
            </a:r>
            <a:r>
              <a:rPr kumimoji="1" lang="en-US" altLang="ja-JP" sz="1200" u="sng" kern="1200" dirty="0" smtClean="0">
                <a:solidFill>
                  <a:schemeClr val="tx1"/>
                </a:solidFill>
                <a:latin typeface="Arial" charset="0"/>
                <a:ea typeface="ＭＳ Ｐ明朝" pitchFamily="18" charset="-128"/>
                <a:cs typeface="+mn-cs"/>
              </a:rPr>
              <a:t>19</a:t>
            </a:r>
            <a:r>
              <a:rPr kumimoji="1" lang="ja-JP" altLang="ja-JP" sz="1200" u="sng" kern="1200" dirty="0" smtClean="0">
                <a:solidFill>
                  <a:schemeClr val="tx1"/>
                </a:solidFill>
                <a:latin typeface="Arial" charset="0"/>
                <a:ea typeface="ＭＳ Ｐ明朝" pitchFamily="18" charset="-128"/>
                <a:cs typeface="+mn-cs"/>
              </a:rPr>
              <a:t>兆円</a:t>
            </a:r>
            <a:r>
              <a:rPr kumimoji="1" lang="ja-JP" altLang="ja-JP" sz="1200" kern="1200" dirty="0" smtClean="0">
                <a:solidFill>
                  <a:schemeClr val="tx1"/>
                </a:solidFill>
                <a:latin typeface="Arial" charset="0"/>
                <a:ea typeface="ＭＳ Ｐ明朝" pitchFamily="18" charset="-128"/>
                <a:cs typeface="+mn-cs"/>
              </a:rPr>
              <a:t>が必要」と変更しています。</a:t>
            </a:r>
          </a:p>
          <a:p>
            <a:pPr eaLnBrk="1" hangingPunct="1"/>
            <a:endParaRPr kumimoji="1" lang="ja-JP" altLang="ja-JP" sz="1200" kern="1200" dirty="0" smtClean="0">
              <a:solidFill>
                <a:schemeClr val="tx1"/>
              </a:solidFill>
              <a:latin typeface="Arial" charset="0"/>
              <a:ea typeface="ＭＳ Ｐ明朝" pitchFamily="18"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30048F9D-0915-49C9-B677-960E3AA869B9}" type="slidenum">
              <a:rPr lang="en-US" altLang="ja-JP" smtClean="0"/>
              <a:pPr/>
              <a:t>16</a:t>
            </a:fld>
            <a:endParaRPr lang="en-US" altLang="ja-JP"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ja-JP" altLang="en-US" b="1" dirty="0" smtClean="0"/>
              <a:t>■すすめ方</a:t>
            </a:r>
            <a:endParaRPr lang="en-US" altLang="ja-JP" b="1" dirty="0" smtClean="0"/>
          </a:p>
          <a:p>
            <a:pPr eaLnBrk="1" hangingPunct="1"/>
            <a:r>
              <a:rPr lang="ja-JP" altLang="en-US" b="0" dirty="0" smtClean="0"/>
              <a:t>①リボンの長さを比べる：</a:t>
            </a:r>
          </a:p>
          <a:p>
            <a:pPr lvl="0"/>
            <a:r>
              <a:rPr kumimoji="1" lang="ja-JP" altLang="ja-JP" sz="1200" b="0" kern="1200" dirty="0" smtClean="0">
                <a:solidFill>
                  <a:schemeClr val="tx1"/>
                </a:solidFill>
                <a:latin typeface="Arial" charset="0"/>
                <a:ea typeface="ＭＳ Ｐ明朝" pitchFamily="18" charset="-128"/>
                <a:cs typeface="+mn-cs"/>
              </a:rPr>
              <a:t>「世界中のすべての子どもが高校まで行けるようになるために必要な年間援助額の</a:t>
            </a:r>
            <a:r>
              <a:rPr kumimoji="1" lang="en-US" altLang="ja-JP" sz="1200" b="0" kern="1200" dirty="0" smtClean="0">
                <a:solidFill>
                  <a:schemeClr val="tx1"/>
                </a:solidFill>
                <a:latin typeface="Arial" charset="0"/>
                <a:ea typeface="ＭＳ Ｐ明朝" pitchFamily="18" charset="-128"/>
                <a:cs typeface="+mn-cs"/>
              </a:rPr>
              <a:t>4</a:t>
            </a:r>
            <a:r>
              <a:rPr kumimoji="1" lang="ja-JP" altLang="ja-JP" sz="1200" b="0" kern="1200" dirty="0" smtClean="0">
                <a:solidFill>
                  <a:schemeClr val="tx1"/>
                </a:solidFill>
                <a:latin typeface="Arial" charset="0"/>
                <a:ea typeface="ＭＳ Ｐ明朝" pitchFamily="18" charset="-128"/>
                <a:cs typeface="+mn-cs"/>
              </a:rPr>
              <a:t>兆円とはどのくらいの金額でしょう？世界のゲームソフト市場の規模、世界の軍事費と比べてみましょう」と伝える。生徒</a:t>
            </a:r>
            <a:r>
              <a:rPr kumimoji="1" lang="en-US" altLang="ja-JP" sz="1200" b="0" kern="1200" dirty="0" smtClean="0">
                <a:solidFill>
                  <a:schemeClr val="tx1"/>
                </a:solidFill>
                <a:latin typeface="Arial" charset="0"/>
                <a:ea typeface="ＭＳ Ｐ明朝" pitchFamily="18" charset="-128"/>
                <a:cs typeface="+mn-cs"/>
              </a:rPr>
              <a:t>2</a:t>
            </a:r>
            <a:r>
              <a:rPr kumimoji="1" lang="ja-JP" altLang="ja-JP" sz="1200" b="0" kern="1200" dirty="0" smtClean="0">
                <a:solidFill>
                  <a:schemeClr val="tx1"/>
                </a:solidFill>
                <a:latin typeface="Arial" charset="0"/>
                <a:ea typeface="ＭＳ Ｐ明朝" pitchFamily="18" charset="-128"/>
                <a:cs typeface="+mn-cs"/>
              </a:rPr>
              <a:t>人×</a:t>
            </a:r>
            <a:r>
              <a:rPr kumimoji="1" lang="en-US" altLang="ja-JP" sz="1200" b="0" kern="1200" dirty="0" smtClean="0">
                <a:solidFill>
                  <a:schemeClr val="tx1"/>
                </a:solidFill>
                <a:latin typeface="Arial" charset="0"/>
                <a:ea typeface="ＭＳ Ｐ明朝" pitchFamily="18" charset="-128"/>
                <a:cs typeface="+mn-cs"/>
              </a:rPr>
              <a:t>3</a:t>
            </a:r>
            <a:r>
              <a:rPr kumimoji="1" lang="ja-JP" altLang="ja-JP" sz="1200" b="0" kern="1200" dirty="0" smtClean="0">
                <a:solidFill>
                  <a:schemeClr val="tx1"/>
                </a:solidFill>
                <a:latin typeface="Arial" charset="0"/>
                <a:ea typeface="ＭＳ Ｐ明朝" pitchFamily="18" charset="-128"/>
                <a:cs typeface="+mn-cs"/>
              </a:rPr>
              <a:t>ペア（合計</a:t>
            </a:r>
            <a:r>
              <a:rPr kumimoji="1" lang="en-US" altLang="ja-JP" sz="1200" b="0" kern="1200" dirty="0" smtClean="0">
                <a:solidFill>
                  <a:schemeClr val="tx1"/>
                </a:solidFill>
                <a:latin typeface="Arial" charset="0"/>
                <a:ea typeface="ＭＳ Ｐ明朝" pitchFamily="18" charset="-128"/>
                <a:cs typeface="+mn-cs"/>
              </a:rPr>
              <a:t>6</a:t>
            </a:r>
            <a:r>
              <a:rPr kumimoji="1" lang="ja-JP" altLang="ja-JP" sz="1200" b="0" kern="1200" dirty="0" smtClean="0">
                <a:solidFill>
                  <a:schemeClr val="tx1"/>
                </a:solidFill>
                <a:latin typeface="Arial" charset="0"/>
                <a:ea typeface="ＭＳ Ｐ明朝" pitchFamily="18" charset="-128"/>
                <a:cs typeface="+mn-cs"/>
              </a:rPr>
              <a:t>人）に前に出てきてもらい、巻いたリボンを</a:t>
            </a:r>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本ずつ渡す。生徒にリボンの先端を持ってもらい、①から順番に引っ張ってもらい、長さを比べる。</a:t>
            </a:r>
          </a:p>
          <a:p>
            <a:r>
              <a:rPr kumimoji="1" lang="ja-JP" altLang="ja-JP" sz="1200" b="0" kern="1200" dirty="0" smtClean="0">
                <a:solidFill>
                  <a:schemeClr val="tx1"/>
                </a:solidFill>
                <a:latin typeface="Arial" charset="0"/>
                <a:ea typeface="ＭＳ Ｐ明朝" pitchFamily="18" charset="-128"/>
                <a:cs typeface="+mn-cs"/>
              </a:rPr>
              <a:t>※リボンの長さが教室全体に見えるように、長いリボンは移動しながら真っ直ぐになるように引っ張ると、より効果的になる。また、巻いたリボンは封筒や箱に入れるなどして、全体の長さが分からないようにしておくと、引っ張ったときの驚きが大きくなり、効果的。</a:t>
            </a:r>
            <a:endParaRPr kumimoji="1" lang="en-US" altLang="ja-JP" sz="1200" b="0" kern="1200" dirty="0" smtClean="0">
              <a:solidFill>
                <a:schemeClr val="tx1"/>
              </a:solidFill>
              <a:latin typeface="Arial" charset="0"/>
              <a:ea typeface="ＭＳ Ｐ明朝" pitchFamily="18" charset="-128"/>
              <a:cs typeface="+mn-cs"/>
            </a:endParaRPr>
          </a:p>
          <a:p>
            <a:endParaRPr kumimoji="1" lang="ja-JP" altLang="ja-JP" sz="1200" b="0" kern="1200" dirty="0" smtClean="0">
              <a:solidFill>
                <a:schemeClr val="tx1"/>
              </a:solidFill>
              <a:latin typeface="Arial" charset="0"/>
              <a:ea typeface="ＭＳ Ｐ明朝" pitchFamily="18" charset="-128"/>
              <a:cs typeface="+mn-cs"/>
            </a:endParaRPr>
          </a:p>
          <a:p>
            <a:pPr lvl="0"/>
            <a:r>
              <a:rPr kumimoji="1" lang="ja-JP" altLang="ja-JP" sz="1200" b="0" kern="1200" dirty="0" smtClean="0">
                <a:solidFill>
                  <a:schemeClr val="tx1"/>
                </a:solidFill>
                <a:latin typeface="Arial" charset="0"/>
                <a:ea typeface="ＭＳ Ｐ明朝" pitchFamily="18" charset="-128"/>
                <a:cs typeface="+mn-cs"/>
              </a:rPr>
              <a:t>世界の子どもが高校まで行くのに必要な援助額：</a:t>
            </a:r>
            <a:r>
              <a:rPr kumimoji="1" lang="en-US" altLang="ja-JP" sz="1200" b="0" kern="1200" dirty="0" smtClean="0">
                <a:solidFill>
                  <a:schemeClr val="tx1"/>
                </a:solidFill>
                <a:latin typeface="Arial" charset="0"/>
                <a:ea typeface="ＭＳ Ｐ明朝" pitchFamily="18" charset="-128"/>
                <a:cs typeface="+mn-cs"/>
              </a:rPr>
              <a:t>4</a:t>
            </a:r>
            <a:r>
              <a:rPr kumimoji="1" lang="ja-JP" altLang="ja-JP" sz="1200" b="0" kern="1200" dirty="0" smtClean="0">
                <a:solidFill>
                  <a:schemeClr val="tx1"/>
                </a:solidFill>
                <a:latin typeface="Arial" charset="0"/>
                <a:ea typeface="ＭＳ Ｐ明朝" pitchFamily="18" charset="-128"/>
                <a:cs typeface="+mn-cs"/>
              </a:rPr>
              <a:t>兆円　→</a:t>
            </a:r>
            <a:r>
              <a:rPr kumimoji="1" lang="en-US" altLang="ja-JP" sz="1200" b="0" kern="1200" dirty="0" smtClean="0">
                <a:solidFill>
                  <a:schemeClr val="tx1"/>
                </a:solidFill>
                <a:latin typeface="Arial" charset="0"/>
                <a:ea typeface="ＭＳ Ｐ明朝" pitchFamily="18" charset="-128"/>
                <a:cs typeface="+mn-cs"/>
              </a:rPr>
              <a:t>40cm</a:t>
            </a:r>
            <a:endParaRPr kumimoji="1" lang="ja-JP" altLang="ja-JP" sz="1200" b="0" kern="1200" dirty="0" smtClean="0">
              <a:solidFill>
                <a:schemeClr val="tx1"/>
              </a:solidFill>
              <a:latin typeface="Arial" charset="0"/>
              <a:ea typeface="ＭＳ Ｐ明朝" pitchFamily="18" charset="-128"/>
              <a:cs typeface="+mn-cs"/>
            </a:endParaRPr>
          </a:p>
          <a:p>
            <a:pPr lvl="0"/>
            <a:r>
              <a:rPr kumimoji="1" lang="ja-JP" altLang="ja-JP" sz="1200" b="0" kern="1200" dirty="0" smtClean="0">
                <a:solidFill>
                  <a:schemeClr val="tx1"/>
                </a:solidFill>
                <a:latin typeface="Arial" charset="0"/>
                <a:ea typeface="ＭＳ Ｐ明朝" pitchFamily="18" charset="-128"/>
                <a:cs typeface="+mn-cs"/>
              </a:rPr>
              <a:t>世界のゲームソフト市場：</a:t>
            </a:r>
            <a:r>
              <a:rPr kumimoji="1" lang="en-US" altLang="ja-JP" sz="1200" b="0" kern="1200" dirty="0" smtClean="0">
                <a:solidFill>
                  <a:schemeClr val="tx1"/>
                </a:solidFill>
                <a:latin typeface="Arial" charset="0"/>
                <a:ea typeface="ＭＳ Ｐ明朝" pitchFamily="18" charset="-128"/>
                <a:cs typeface="+mn-cs"/>
              </a:rPr>
              <a:t>6</a:t>
            </a:r>
            <a:r>
              <a:rPr kumimoji="1" lang="ja-JP" altLang="ja-JP" sz="1200" b="0" kern="1200" dirty="0" smtClean="0">
                <a:solidFill>
                  <a:schemeClr val="tx1"/>
                </a:solidFill>
                <a:latin typeface="Arial" charset="0"/>
                <a:ea typeface="ＭＳ Ｐ明朝" pitchFamily="18" charset="-128"/>
                <a:cs typeface="+mn-cs"/>
              </a:rPr>
              <a:t>兆</a:t>
            </a:r>
            <a:r>
              <a:rPr kumimoji="1" lang="en-US" altLang="ja-JP" sz="1200" b="0" kern="1200" dirty="0" smtClean="0">
                <a:solidFill>
                  <a:schemeClr val="tx1"/>
                </a:solidFill>
                <a:latin typeface="Arial" charset="0"/>
                <a:ea typeface="ＭＳ Ｐ明朝" pitchFamily="18" charset="-128"/>
                <a:cs typeface="+mn-cs"/>
              </a:rPr>
              <a:t>7,148</a:t>
            </a:r>
            <a:r>
              <a:rPr kumimoji="1" lang="ja-JP" altLang="ja-JP" sz="1200" b="0" kern="1200" dirty="0" smtClean="0">
                <a:solidFill>
                  <a:schemeClr val="tx1"/>
                </a:solidFill>
                <a:latin typeface="Arial" charset="0"/>
                <a:ea typeface="ＭＳ Ｐ明朝" pitchFamily="18" charset="-128"/>
                <a:cs typeface="+mn-cs"/>
              </a:rPr>
              <a:t>億円（ファミ通、</a:t>
            </a:r>
            <a:r>
              <a:rPr kumimoji="1" lang="en-US" altLang="ja-JP" sz="1200" b="0" kern="1200" dirty="0" smtClean="0">
                <a:solidFill>
                  <a:schemeClr val="tx1"/>
                </a:solidFill>
                <a:latin typeface="Arial" charset="0"/>
                <a:ea typeface="ＭＳ Ｐ明朝" pitchFamily="18" charset="-128"/>
                <a:cs typeface="+mn-cs"/>
              </a:rPr>
              <a:t>2014</a:t>
            </a:r>
            <a:r>
              <a:rPr kumimoji="1" lang="ja-JP" altLang="ja-JP" sz="1200" b="0" kern="1200" dirty="0" smtClean="0">
                <a:solidFill>
                  <a:schemeClr val="tx1"/>
                </a:solidFill>
                <a:latin typeface="Arial" charset="0"/>
                <a:ea typeface="ＭＳ Ｐ明朝" pitchFamily="18" charset="-128"/>
                <a:cs typeface="+mn-cs"/>
              </a:rPr>
              <a:t>）</a:t>
            </a:r>
            <a:r>
              <a:rPr kumimoji="1" lang="en-US" altLang="ja-JP" sz="1200" b="0" kern="1200" dirty="0" smtClean="0">
                <a:solidFill>
                  <a:schemeClr val="tx1"/>
                </a:solidFill>
                <a:latin typeface="Arial" charset="0"/>
                <a:ea typeface="ＭＳ Ｐ明朝" pitchFamily="18" charset="-128"/>
                <a:cs typeface="+mn-cs"/>
              </a:rPr>
              <a:t>→67cm</a:t>
            </a:r>
            <a:endParaRPr kumimoji="1" lang="ja-JP" altLang="ja-JP" sz="1200" b="0" kern="1200" dirty="0" smtClean="0">
              <a:solidFill>
                <a:schemeClr val="tx1"/>
              </a:solidFill>
              <a:latin typeface="Arial" charset="0"/>
              <a:ea typeface="ＭＳ Ｐ明朝" pitchFamily="18" charset="-128"/>
              <a:cs typeface="+mn-cs"/>
            </a:endParaRPr>
          </a:p>
          <a:p>
            <a:pPr lvl="0"/>
            <a:r>
              <a:rPr kumimoji="1" lang="ja-JP" altLang="ja-JP" sz="1200" b="0" kern="1200" dirty="0" smtClean="0">
                <a:solidFill>
                  <a:schemeClr val="tx1"/>
                </a:solidFill>
                <a:latin typeface="Arial" charset="0"/>
                <a:ea typeface="ＭＳ Ｐ明朝" pitchFamily="18" charset="-128"/>
                <a:cs typeface="+mn-cs"/>
              </a:rPr>
              <a:t>世界の軍事費：</a:t>
            </a:r>
            <a:r>
              <a:rPr kumimoji="1" lang="en-US" altLang="ja-JP" sz="1200" b="0" kern="1200" dirty="0" smtClean="0">
                <a:solidFill>
                  <a:schemeClr val="tx1"/>
                </a:solidFill>
                <a:latin typeface="Arial" charset="0"/>
                <a:ea typeface="ＭＳ Ｐ明朝" pitchFamily="18" charset="-128"/>
                <a:cs typeface="+mn-cs"/>
              </a:rPr>
              <a:t>217</a:t>
            </a:r>
            <a:r>
              <a:rPr kumimoji="1" lang="ja-JP" altLang="ja-JP" sz="1200" b="0" kern="1200" dirty="0" smtClean="0">
                <a:solidFill>
                  <a:schemeClr val="tx1"/>
                </a:solidFill>
                <a:latin typeface="Arial" charset="0"/>
                <a:ea typeface="ＭＳ Ｐ明朝" pitchFamily="18" charset="-128"/>
                <a:cs typeface="+mn-cs"/>
              </a:rPr>
              <a:t>兆円（ストックホルム国際平和研究所、</a:t>
            </a:r>
            <a:r>
              <a:rPr kumimoji="1" lang="en-US" altLang="ja-JP" sz="1200" b="0" kern="1200" dirty="0" smtClean="0">
                <a:solidFill>
                  <a:schemeClr val="tx1"/>
                </a:solidFill>
                <a:latin typeface="Arial" charset="0"/>
                <a:ea typeface="ＭＳ Ｐ明朝" pitchFamily="18" charset="-128"/>
                <a:cs typeface="+mn-cs"/>
              </a:rPr>
              <a:t>2014</a:t>
            </a:r>
            <a:r>
              <a:rPr kumimoji="1" lang="ja-JP" altLang="ja-JP" sz="1200" b="0" kern="1200" dirty="0" smtClean="0">
                <a:solidFill>
                  <a:schemeClr val="tx1"/>
                </a:solidFill>
                <a:latin typeface="Arial" charset="0"/>
                <a:ea typeface="ＭＳ Ｐ明朝" pitchFamily="18" charset="-128"/>
                <a:cs typeface="+mn-cs"/>
              </a:rPr>
              <a:t>）</a:t>
            </a:r>
            <a:r>
              <a:rPr kumimoji="1" lang="en-US" altLang="ja-JP" sz="1200" b="0" kern="1200" dirty="0" smtClean="0">
                <a:solidFill>
                  <a:schemeClr val="tx1"/>
                </a:solidFill>
                <a:latin typeface="Arial" charset="0"/>
                <a:ea typeface="ＭＳ Ｐ明朝" pitchFamily="18" charset="-128"/>
                <a:cs typeface="+mn-cs"/>
              </a:rPr>
              <a:t>→22m</a:t>
            </a:r>
          </a:p>
          <a:p>
            <a:pPr lvl="0"/>
            <a:endParaRPr kumimoji="1" lang="ja-JP" altLang="ja-JP" sz="1200" b="0" kern="1200" dirty="0" smtClean="0">
              <a:solidFill>
                <a:schemeClr val="tx1"/>
              </a:solidFill>
              <a:latin typeface="Arial" charset="0"/>
              <a:ea typeface="ＭＳ Ｐ明朝" pitchFamily="18" charset="-128"/>
              <a:cs typeface="+mn-cs"/>
            </a:endParaRPr>
          </a:p>
          <a:p>
            <a:pPr lvl="0"/>
            <a:r>
              <a:rPr kumimoji="1" lang="ja-JP" altLang="en-US" sz="1200" b="0" kern="1200" dirty="0" smtClean="0">
                <a:solidFill>
                  <a:schemeClr val="tx1"/>
                </a:solidFill>
                <a:latin typeface="Arial" charset="0"/>
                <a:ea typeface="ＭＳ Ｐ明朝" pitchFamily="18" charset="-128"/>
                <a:cs typeface="+mn-cs"/>
              </a:rPr>
              <a:t>②</a:t>
            </a:r>
            <a:r>
              <a:rPr kumimoji="1" lang="ja-JP" altLang="ja-JP" sz="1200" b="0" kern="1200" dirty="0" smtClean="0">
                <a:solidFill>
                  <a:schemeClr val="tx1"/>
                </a:solidFill>
                <a:latin typeface="Arial" charset="0"/>
                <a:ea typeface="ＭＳ Ｐ明朝" pitchFamily="18" charset="-128"/>
                <a:cs typeface="+mn-cs"/>
              </a:rPr>
              <a:t>問いかけ：「世界の軍事費 </a:t>
            </a:r>
            <a:r>
              <a:rPr kumimoji="1" lang="en-US" altLang="ja-JP" sz="1200" b="0" kern="1200" dirty="0" smtClean="0">
                <a:solidFill>
                  <a:schemeClr val="tx1"/>
                </a:solidFill>
                <a:latin typeface="Arial" charset="0"/>
                <a:ea typeface="ＭＳ Ｐ明朝" pitchFamily="18" charset="-128"/>
                <a:cs typeface="+mn-cs"/>
              </a:rPr>
              <a:t>8</a:t>
            </a:r>
            <a:r>
              <a:rPr kumimoji="1" lang="ja-JP" altLang="ja-JP" sz="1200" b="0" kern="1200" dirty="0" smtClean="0">
                <a:solidFill>
                  <a:schemeClr val="tx1"/>
                </a:solidFill>
                <a:latin typeface="Arial" charset="0"/>
                <a:ea typeface="ＭＳ Ｐ明朝" pitchFamily="18" charset="-128"/>
                <a:cs typeface="+mn-cs"/>
              </a:rPr>
              <a:t>日分のお金で、世界中の子どもが</a:t>
            </a:r>
            <a:r>
              <a:rPr kumimoji="1" lang="en-US" altLang="ja-JP" sz="1200" b="0" kern="1200" dirty="0" smtClean="0">
                <a:solidFill>
                  <a:schemeClr val="tx1"/>
                </a:solidFill>
                <a:latin typeface="Arial" charset="0"/>
                <a:ea typeface="ＭＳ Ｐ明朝" pitchFamily="18" charset="-128"/>
                <a:cs typeface="+mn-cs"/>
              </a:rPr>
              <a:t>1 </a:t>
            </a:r>
            <a:r>
              <a:rPr kumimoji="1" lang="ja-JP" altLang="ja-JP" sz="1200" b="0" kern="1200" dirty="0" smtClean="0">
                <a:solidFill>
                  <a:schemeClr val="tx1"/>
                </a:solidFill>
                <a:latin typeface="Arial" charset="0"/>
                <a:ea typeface="ＭＳ Ｐ明朝" pitchFamily="18" charset="-128"/>
                <a:cs typeface="+mn-cs"/>
              </a:rPr>
              <a:t>年間学校に通うことができる」と伝える。</a:t>
            </a:r>
          </a:p>
          <a:p>
            <a:pPr lvl="0"/>
            <a:endParaRPr kumimoji="1" lang="en-US" altLang="ja-JP" sz="1200" b="0" kern="1200" dirty="0" smtClean="0">
              <a:solidFill>
                <a:schemeClr val="tx1"/>
              </a:solidFill>
              <a:latin typeface="Arial" charset="0"/>
              <a:ea typeface="ＭＳ Ｐ明朝" pitchFamily="18" charset="-128"/>
              <a:cs typeface="+mn-cs"/>
            </a:endParaRPr>
          </a:p>
          <a:p>
            <a:pPr lvl="0"/>
            <a:r>
              <a:rPr kumimoji="1" lang="ja-JP" altLang="en-US" sz="1200" b="0" kern="1200" dirty="0" smtClean="0">
                <a:solidFill>
                  <a:schemeClr val="tx1"/>
                </a:solidFill>
                <a:latin typeface="Arial" charset="0"/>
                <a:ea typeface="ＭＳ Ｐ明朝" pitchFamily="18" charset="-128"/>
                <a:cs typeface="+mn-cs"/>
              </a:rPr>
              <a:t>③</a:t>
            </a:r>
            <a:r>
              <a:rPr kumimoji="1" lang="ja-JP" altLang="ja-JP" sz="1200" b="0" kern="1200" dirty="0" smtClean="0">
                <a:solidFill>
                  <a:schemeClr val="tx1"/>
                </a:solidFill>
                <a:latin typeface="Arial" charset="0"/>
                <a:ea typeface="ＭＳ Ｐ明朝" pitchFamily="18" charset="-128"/>
                <a:cs typeface="+mn-cs"/>
              </a:rPr>
              <a:t>ふりかえり：リボンの長さを比べて、どう感じたか全体に質問する。</a:t>
            </a:r>
          </a:p>
          <a:p>
            <a:pPr lvl="0"/>
            <a:r>
              <a:rPr kumimoji="1" lang="ja-JP" altLang="en-US" sz="1200" b="0" kern="1200" dirty="0" smtClean="0">
                <a:solidFill>
                  <a:schemeClr val="tx1"/>
                </a:solidFill>
                <a:latin typeface="Arial" charset="0"/>
                <a:ea typeface="ＭＳ Ｐ明朝" pitchFamily="18" charset="-128"/>
                <a:cs typeface="+mn-cs"/>
              </a:rPr>
              <a:t>④</a:t>
            </a:r>
            <a:r>
              <a:rPr kumimoji="1" lang="ja-JP" altLang="ja-JP" sz="1200" b="0" kern="1200" dirty="0" smtClean="0">
                <a:solidFill>
                  <a:schemeClr val="tx1"/>
                </a:solidFill>
                <a:latin typeface="Arial" charset="0"/>
                <a:ea typeface="ＭＳ Ｐ明朝" pitchFamily="18" charset="-128"/>
                <a:cs typeface="+mn-cs"/>
              </a:rPr>
              <a:t>意見交換：教育のための資金が増えることでどのようなことが可能になると思うか、全体に質問する。</a:t>
            </a:r>
          </a:p>
          <a:p>
            <a:pPr eaLnBrk="1" hangingPunct="1"/>
            <a:endParaRPr kumimoji="1" lang="ja-JP" altLang="ja-JP" sz="1200" b="0" kern="1200" dirty="0" smtClean="0">
              <a:solidFill>
                <a:schemeClr val="tx1"/>
              </a:solidFill>
              <a:latin typeface="Arial" charset="0"/>
              <a:ea typeface="ＭＳ Ｐ明朝" pitchFamily="18"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30048F9D-0915-49C9-B677-960E3AA869B9}" type="slidenum">
              <a:rPr lang="en-US" altLang="ja-JP" smtClean="0"/>
              <a:pPr/>
              <a:t>17</a:t>
            </a:fld>
            <a:endParaRPr lang="en-US" altLang="ja-JP"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algn="l"/>
            <a:r>
              <a:rPr kumimoji="1" lang="ja-JP" altLang="en-US" sz="1200" b="1" kern="1200" dirty="0" smtClean="0">
                <a:solidFill>
                  <a:schemeClr val="tx1"/>
                </a:solidFill>
                <a:latin typeface="Arial" charset="0"/>
                <a:ea typeface="ＭＳ Ｐ明朝" pitchFamily="18" charset="-128"/>
                <a:cs typeface="+mn-cs"/>
              </a:rPr>
              <a:t>■解説</a:t>
            </a:r>
            <a:endParaRPr kumimoji="1" lang="en-US" altLang="ja-JP" sz="1200" b="1" kern="1200" dirty="0" smtClean="0">
              <a:solidFill>
                <a:schemeClr val="tx1"/>
              </a:solidFill>
              <a:latin typeface="Arial" charset="0"/>
              <a:ea typeface="ＭＳ Ｐ明朝" pitchFamily="18" charset="-128"/>
              <a:cs typeface="+mn-cs"/>
            </a:endParaRPr>
          </a:p>
          <a:p>
            <a:pPr algn="l"/>
            <a:r>
              <a:rPr kumimoji="1" lang="en-US" altLang="ja-JP" sz="1200" kern="1200" dirty="0" smtClean="0">
                <a:solidFill>
                  <a:schemeClr val="tx1"/>
                </a:solidFill>
                <a:latin typeface="Arial" charset="0"/>
                <a:ea typeface="ＭＳ Ｐ明朝" pitchFamily="18" charset="-128"/>
                <a:cs typeface="+mn-cs"/>
              </a:rPr>
              <a:t>19</a:t>
            </a:r>
            <a:r>
              <a:rPr kumimoji="1" lang="ja-JP" altLang="ja-JP" sz="1200" kern="1200" dirty="0" smtClean="0">
                <a:solidFill>
                  <a:schemeClr val="tx1"/>
                </a:solidFill>
                <a:latin typeface="Arial" charset="0"/>
                <a:ea typeface="ＭＳ Ｐ明朝" pitchFamily="18" charset="-128"/>
                <a:cs typeface="+mn-cs"/>
              </a:rPr>
              <a:t>兆円のうち、</a:t>
            </a:r>
            <a:r>
              <a:rPr kumimoji="1" lang="en-US" altLang="ja-JP" sz="1200" kern="1200" dirty="0" smtClean="0">
                <a:solidFill>
                  <a:schemeClr val="tx1"/>
                </a:solidFill>
                <a:latin typeface="Arial" charset="0"/>
                <a:ea typeface="ＭＳ Ｐ明朝" pitchFamily="18" charset="-128"/>
                <a:cs typeface="+mn-cs"/>
              </a:rPr>
              <a:t>15</a:t>
            </a:r>
            <a:r>
              <a:rPr kumimoji="1" lang="ja-JP" altLang="ja-JP" sz="1200" kern="1200" dirty="0" smtClean="0">
                <a:solidFill>
                  <a:schemeClr val="tx1"/>
                </a:solidFill>
                <a:latin typeface="Arial" charset="0"/>
                <a:ea typeface="ＭＳ Ｐ明朝" pitchFamily="18" charset="-128"/>
                <a:cs typeface="+mn-cs"/>
              </a:rPr>
              <a:t>兆円は、途上国政府が教育予算を増額して負担します。それは、経済成長や税収の増額、予算配分の付け替えにより可能といわれています。そして、不足分の</a:t>
            </a:r>
            <a:r>
              <a:rPr kumimoji="1" lang="en-US" altLang="ja-JP" sz="1200" u="sng" kern="1200" dirty="0" smtClean="0">
                <a:solidFill>
                  <a:schemeClr val="tx1"/>
                </a:solidFill>
                <a:latin typeface="Arial" charset="0"/>
                <a:ea typeface="ＭＳ Ｐ明朝" pitchFamily="18" charset="-128"/>
                <a:cs typeface="+mn-cs"/>
              </a:rPr>
              <a:t>4</a:t>
            </a:r>
            <a:r>
              <a:rPr kumimoji="1" lang="ja-JP" altLang="ja-JP" sz="1200" u="sng" kern="1200" dirty="0" smtClean="0">
                <a:solidFill>
                  <a:schemeClr val="tx1"/>
                </a:solidFill>
                <a:latin typeface="Arial" charset="0"/>
                <a:ea typeface="ＭＳ Ｐ明朝" pitchFamily="18" charset="-128"/>
                <a:cs typeface="+mn-cs"/>
              </a:rPr>
              <a:t>兆円は援助が必要</a:t>
            </a:r>
            <a:r>
              <a:rPr kumimoji="1" lang="ja-JP" altLang="ja-JP" sz="1200" kern="1200" dirty="0" smtClean="0">
                <a:solidFill>
                  <a:schemeClr val="tx1"/>
                </a:solidFill>
                <a:latin typeface="Arial" charset="0"/>
                <a:ea typeface="ＭＳ Ｐ明朝" pitchFamily="18" charset="-128"/>
                <a:cs typeface="+mn-cs"/>
              </a:rPr>
              <a:t>です。この</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兆円とは、世界の軍事費の</a:t>
            </a:r>
            <a:r>
              <a:rPr kumimoji="1" lang="en-US" altLang="ja-JP" sz="1200" kern="1200" dirty="0" smtClean="0">
                <a:solidFill>
                  <a:schemeClr val="tx1"/>
                </a:solidFill>
                <a:latin typeface="Arial" charset="0"/>
                <a:ea typeface="ＭＳ Ｐ明朝" pitchFamily="18" charset="-128"/>
                <a:cs typeface="+mn-cs"/>
              </a:rPr>
              <a:t>8</a:t>
            </a:r>
            <a:r>
              <a:rPr kumimoji="1" lang="ja-JP" altLang="ja-JP" sz="1200" kern="1200" dirty="0" smtClean="0">
                <a:solidFill>
                  <a:schemeClr val="tx1"/>
                </a:solidFill>
                <a:latin typeface="Arial" charset="0"/>
                <a:ea typeface="ＭＳ Ｐ明朝" pitchFamily="18" charset="-128"/>
                <a:cs typeface="+mn-cs"/>
              </a:rPr>
              <a:t>日分にすぎません。</a:t>
            </a:r>
            <a:endParaRPr lang="en-US" altLang="ja-JP" dirty="0" smtClean="0"/>
          </a:p>
          <a:p>
            <a:pPr algn="l"/>
            <a:endParaRPr lang="en-US" altLang="ja-JP"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b="1" kern="1200" dirty="0" smtClean="0">
                <a:solidFill>
                  <a:schemeClr val="tx1"/>
                </a:solidFill>
                <a:latin typeface="Arial" charset="0"/>
                <a:ea typeface="ＭＳ Ｐ明朝" pitchFamily="18" charset="-128"/>
                <a:cs typeface="+mn-cs"/>
              </a:rPr>
              <a:t>実際の援助額を知る：</a:t>
            </a:r>
            <a:endParaRPr kumimoji="1" lang="en-US" altLang="ja-JP" sz="1200" b="1" kern="1200" dirty="0" smtClean="0">
              <a:solidFill>
                <a:schemeClr val="tx1"/>
              </a:solidFill>
              <a:latin typeface="Arial" charset="0"/>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「必要とされている援助額は、①のリボンの長さ＝</a:t>
            </a:r>
            <a:r>
              <a:rPr kumimoji="1" lang="en-US" altLang="ja-JP" sz="1200" kern="1200" dirty="0" smtClean="0">
                <a:solidFill>
                  <a:schemeClr val="tx1"/>
                </a:solidFill>
                <a:latin typeface="Arial" charset="0"/>
                <a:ea typeface="ＭＳ Ｐ明朝" pitchFamily="18" charset="-128"/>
                <a:cs typeface="+mn-cs"/>
              </a:rPr>
              <a:t>40</a:t>
            </a:r>
            <a:r>
              <a:rPr kumimoji="1" lang="ja-JP" altLang="ja-JP" sz="1200" kern="1200" dirty="0" smtClean="0">
                <a:solidFill>
                  <a:schemeClr val="tx1"/>
                </a:solidFill>
                <a:latin typeface="Arial" charset="0"/>
                <a:ea typeface="ＭＳ Ｐ明朝" pitchFamily="18" charset="-128"/>
                <a:cs typeface="+mn-cs"/>
              </a:rPr>
              <a:t>㎝ですが、実際におこなわれている援助の額どのくらいかというと‥」と言いながら、</a:t>
            </a:r>
            <a:r>
              <a:rPr kumimoji="1" lang="en-US" altLang="ja-JP" sz="1200" kern="1200" dirty="0" smtClean="0">
                <a:solidFill>
                  <a:schemeClr val="tx1"/>
                </a:solidFill>
                <a:latin typeface="Arial" charset="0"/>
                <a:ea typeface="ＭＳ Ｐ明朝" pitchFamily="18" charset="-128"/>
                <a:cs typeface="+mn-cs"/>
              </a:rPr>
              <a:t>6.2 cm</a:t>
            </a:r>
            <a:r>
              <a:rPr kumimoji="1" lang="ja-JP" altLang="ja-JP" sz="1200" kern="1200" dirty="0" smtClean="0">
                <a:solidFill>
                  <a:schemeClr val="tx1"/>
                </a:solidFill>
                <a:latin typeface="Arial" charset="0"/>
                <a:ea typeface="ＭＳ Ｐ明朝" pitchFamily="18" charset="-128"/>
                <a:cs typeface="+mn-cs"/>
              </a:rPr>
              <a:t>のリボンを取り出し、見せる。その後、「現状の援助額は</a:t>
            </a:r>
            <a:r>
              <a:rPr kumimoji="1" lang="en-US" altLang="ja-JP" sz="1200" kern="1200" dirty="0" smtClean="0">
                <a:solidFill>
                  <a:schemeClr val="tx1"/>
                </a:solidFill>
                <a:latin typeface="Arial" charset="0"/>
                <a:ea typeface="ＭＳ Ｐ明朝" pitchFamily="18" charset="-128"/>
                <a:cs typeface="+mn-cs"/>
              </a:rPr>
              <a:t>6,200</a:t>
            </a:r>
            <a:r>
              <a:rPr kumimoji="1" lang="ja-JP" altLang="ja-JP" sz="1200" kern="1200" dirty="0" smtClean="0">
                <a:solidFill>
                  <a:schemeClr val="tx1"/>
                </a:solidFill>
                <a:latin typeface="Arial" charset="0"/>
                <a:ea typeface="ＭＳ Ｐ明朝" pitchFamily="18" charset="-128"/>
                <a:cs typeface="+mn-cs"/>
              </a:rPr>
              <a:t>億円で、あと</a:t>
            </a:r>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兆</a:t>
            </a:r>
            <a:r>
              <a:rPr kumimoji="1" lang="en-US" altLang="ja-JP" sz="1200" kern="1200" dirty="0" smtClean="0">
                <a:solidFill>
                  <a:schemeClr val="tx1"/>
                </a:solidFill>
                <a:latin typeface="Arial" charset="0"/>
                <a:ea typeface="ＭＳ Ｐ明朝" pitchFamily="18" charset="-128"/>
                <a:cs typeface="+mn-cs"/>
              </a:rPr>
              <a:t>3,800</a:t>
            </a:r>
            <a:r>
              <a:rPr kumimoji="1" lang="ja-JP" altLang="ja-JP" sz="1200" kern="1200" dirty="0" smtClean="0">
                <a:solidFill>
                  <a:schemeClr val="tx1"/>
                </a:solidFill>
                <a:latin typeface="Arial" charset="0"/>
                <a:ea typeface="ＭＳ Ｐ明朝" pitchFamily="18" charset="-128"/>
                <a:cs typeface="+mn-cs"/>
              </a:rPr>
              <a:t>億円ほど援助を増額する必要がある」ことを伝える。</a:t>
            </a:r>
            <a:endParaRPr kumimoji="1" lang="en-US" altLang="ja-JP" sz="1200" kern="1200" dirty="0" smtClean="0">
              <a:solidFill>
                <a:schemeClr val="tx1"/>
              </a:solidFill>
              <a:latin typeface="Arial" charset="0"/>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smtClean="0">
              <a:solidFill>
                <a:schemeClr val="tx1"/>
              </a:solidFill>
              <a:latin typeface="Arial" charset="0"/>
              <a:ea typeface="ＭＳ Ｐ明朝" pitchFamily="18" charset="-128"/>
              <a:cs typeface="+mn-cs"/>
            </a:endParaRPr>
          </a:p>
          <a:p>
            <a:r>
              <a:rPr kumimoji="1" lang="ja-JP" altLang="en-US" sz="1200" b="1" u="none" kern="1200" dirty="0" smtClean="0">
                <a:solidFill>
                  <a:schemeClr val="tx1"/>
                </a:solidFill>
                <a:latin typeface="Arial" charset="0"/>
                <a:ea typeface="ＭＳ Ｐ明朝" pitchFamily="18" charset="-128"/>
                <a:cs typeface="+mn-cs"/>
              </a:rPr>
              <a:t>■解説</a:t>
            </a:r>
            <a:endParaRPr kumimoji="1" lang="en-US" altLang="ja-JP" sz="1200" b="1" u="none" kern="1200" dirty="0" smtClean="0">
              <a:solidFill>
                <a:schemeClr val="tx1"/>
              </a:solidFill>
              <a:latin typeface="Arial" charset="0"/>
              <a:ea typeface="ＭＳ Ｐ明朝" pitchFamily="18" charset="-128"/>
              <a:cs typeface="+mn-cs"/>
            </a:endParaRPr>
          </a:p>
          <a:p>
            <a:r>
              <a:rPr kumimoji="1" lang="ja-JP" altLang="ja-JP" sz="1200" u="sng" kern="1200" dirty="0" smtClean="0">
                <a:solidFill>
                  <a:schemeClr val="tx1"/>
                </a:solidFill>
                <a:latin typeface="Arial" charset="0"/>
                <a:ea typeface="ＭＳ Ｐ明朝" pitchFamily="18" charset="-128"/>
                <a:cs typeface="+mn-cs"/>
              </a:rPr>
              <a:t>援助額を国の豊かさ（先進国の国民所得に占める日本の割合である</a:t>
            </a:r>
            <a:r>
              <a:rPr kumimoji="1" lang="en-US" altLang="ja-JP" sz="1200" u="sng" kern="1200" dirty="0" smtClean="0">
                <a:solidFill>
                  <a:schemeClr val="tx1"/>
                </a:solidFill>
                <a:latin typeface="Arial" charset="0"/>
                <a:ea typeface="ＭＳ Ｐ明朝" pitchFamily="18" charset="-128"/>
                <a:cs typeface="+mn-cs"/>
              </a:rPr>
              <a:t>9.96</a:t>
            </a:r>
            <a:r>
              <a:rPr kumimoji="1" lang="ja-JP" altLang="ja-JP" sz="1200" u="sng" kern="1200" dirty="0" smtClean="0">
                <a:solidFill>
                  <a:schemeClr val="tx1"/>
                </a:solidFill>
                <a:latin typeface="Arial" charset="0"/>
                <a:ea typeface="ＭＳ Ｐ明朝" pitchFamily="18" charset="-128"/>
                <a:cs typeface="+mn-cs"/>
              </a:rPr>
              <a:t>％）に応じて分担したとすると、日本は約</a:t>
            </a:r>
            <a:r>
              <a:rPr kumimoji="1" lang="en-US" altLang="ja-JP" sz="1200" u="sng" kern="1200" dirty="0" smtClean="0">
                <a:solidFill>
                  <a:schemeClr val="tx1"/>
                </a:solidFill>
                <a:latin typeface="Arial" charset="0"/>
                <a:ea typeface="ＭＳ Ｐ明朝" pitchFamily="18" charset="-128"/>
                <a:cs typeface="+mn-cs"/>
              </a:rPr>
              <a:t>4,000</a:t>
            </a:r>
            <a:r>
              <a:rPr kumimoji="1" lang="ja-JP" altLang="ja-JP" sz="1200" u="sng" kern="1200" dirty="0" smtClean="0">
                <a:solidFill>
                  <a:schemeClr val="tx1"/>
                </a:solidFill>
                <a:latin typeface="Arial" charset="0"/>
                <a:ea typeface="ＭＳ Ｐ明朝" pitchFamily="18" charset="-128"/>
                <a:cs typeface="+mn-cs"/>
              </a:rPr>
              <a:t>億円を援助する必要がありますが、日本の基礎教育分野の援助額は、現在</a:t>
            </a:r>
            <a:r>
              <a:rPr kumimoji="1" lang="en-US" altLang="ja-JP" sz="1200" u="sng" kern="1200" dirty="0" smtClean="0">
                <a:solidFill>
                  <a:schemeClr val="tx1"/>
                </a:solidFill>
                <a:latin typeface="Arial" charset="0"/>
                <a:ea typeface="ＭＳ Ｐ明朝" pitchFamily="18" charset="-128"/>
                <a:cs typeface="+mn-cs"/>
              </a:rPr>
              <a:t>132</a:t>
            </a:r>
            <a:r>
              <a:rPr kumimoji="1" lang="ja-JP" altLang="ja-JP" sz="1200" u="sng" kern="1200" dirty="0" smtClean="0">
                <a:solidFill>
                  <a:schemeClr val="tx1"/>
                </a:solidFill>
                <a:latin typeface="Arial" charset="0"/>
                <a:ea typeface="ＭＳ Ｐ明朝" pitchFamily="18" charset="-128"/>
                <a:cs typeface="+mn-cs"/>
              </a:rPr>
              <a:t>億円（</a:t>
            </a:r>
            <a:r>
              <a:rPr kumimoji="1" lang="en-US" altLang="ja-JP" sz="1200" u="sng" kern="1200" dirty="0" smtClean="0">
                <a:solidFill>
                  <a:schemeClr val="tx1"/>
                </a:solidFill>
                <a:latin typeface="Arial" charset="0"/>
                <a:ea typeface="ＭＳ Ｐ明朝" pitchFamily="18" charset="-128"/>
                <a:cs typeface="+mn-cs"/>
              </a:rPr>
              <a:t>2014</a:t>
            </a:r>
            <a:r>
              <a:rPr kumimoji="1" lang="ja-JP" altLang="ja-JP" sz="1200" u="sng" kern="1200" dirty="0" smtClean="0">
                <a:solidFill>
                  <a:schemeClr val="tx1"/>
                </a:solidFill>
                <a:latin typeface="Arial" charset="0"/>
                <a:ea typeface="ＭＳ Ｐ明朝" pitchFamily="18" charset="-128"/>
                <a:cs typeface="+mn-cs"/>
              </a:rPr>
              <a:t>年）です。</a:t>
            </a:r>
            <a:endParaRPr kumimoji="1" lang="ja-JP" altLang="ja-JP" sz="1200"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日本の政府開発援助（</a:t>
            </a:r>
            <a:r>
              <a:rPr kumimoji="1" lang="en-US" altLang="ja-JP" sz="1200" kern="1200" dirty="0" smtClean="0">
                <a:solidFill>
                  <a:schemeClr val="tx1"/>
                </a:solidFill>
                <a:latin typeface="Arial" charset="0"/>
                <a:ea typeface="ＭＳ Ｐ明朝" pitchFamily="18" charset="-128"/>
                <a:cs typeface="+mn-cs"/>
              </a:rPr>
              <a:t>ODA</a:t>
            </a:r>
            <a:r>
              <a:rPr kumimoji="1" lang="ja-JP" altLang="ja-JP" sz="1200" kern="1200" dirty="0" smtClean="0">
                <a:solidFill>
                  <a:schemeClr val="tx1"/>
                </a:solidFill>
                <a:latin typeface="Arial" charset="0"/>
                <a:ea typeface="ＭＳ Ｐ明朝" pitchFamily="18" charset="-128"/>
                <a:cs typeface="+mn-cs"/>
              </a:rPr>
              <a:t>）のうち、基礎教育分野の援助額の割合は</a:t>
            </a:r>
            <a:r>
              <a:rPr kumimoji="1" lang="en-US" altLang="ja-JP" sz="1200" kern="1200" dirty="0" smtClean="0">
                <a:solidFill>
                  <a:schemeClr val="tx1"/>
                </a:solidFill>
                <a:latin typeface="Arial" charset="0"/>
                <a:ea typeface="ＭＳ Ｐ明朝" pitchFamily="18" charset="-128"/>
                <a:cs typeface="+mn-cs"/>
              </a:rPr>
              <a:t>2.6</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2013</a:t>
            </a:r>
            <a:r>
              <a:rPr kumimoji="1" lang="ja-JP" altLang="ja-JP" sz="1200" kern="1200" dirty="0" smtClean="0">
                <a:solidFill>
                  <a:schemeClr val="tx1"/>
                </a:solidFill>
                <a:latin typeface="Arial" charset="0"/>
                <a:ea typeface="ＭＳ Ｐ明朝" pitchFamily="18" charset="-128"/>
                <a:cs typeface="+mn-cs"/>
              </a:rPr>
              <a:t>年）で、他の国の平均の</a:t>
            </a:r>
            <a:r>
              <a:rPr kumimoji="1" lang="en-US" altLang="ja-JP" sz="1200" kern="1200" dirty="0" smtClean="0">
                <a:solidFill>
                  <a:schemeClr val="tx1"/>
                </a:solidFill>
                <a:latin typeface="Arial" charset="0"/>
                <a:ea typeface="ＭＳ Ｐ明朝" pitchFamily="18" charset="-128"/>
                <a:cs typeface="+mn-cs"/>
              </a:rPr>
              <a:t>3.2</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2013</a:t>
            </a:r>
            <a:r>
              <a:rPr kumimoji="1" lang="ja-JP" altLang="ja-JP" sz="1200" kern="1200" dirty="0" smtClean="0">
                <a:solidFill>
                  <a:schemeClr val="tx1"/>
                </a:solidFill>
                <a:latin typeface="Arial" charset="0"/>
                <a:ea typeface="ＭＳ Ｐ明朝" pitchFamily="18" charset="-128"/>
                <a:cs typeface="+mn-cs"/>
              </a:rPr>
              <a:t>年）と比べ少ないです。一方、『外交に関する世論調査』（内閣府、</a:t>
            </a:r>
            <a:r>
              <a:rPr kumimoji="1" lang="en-US" altLang="ja-JP" sz="1200" kern="1200" dirty="0" smtClean="0">
                <a:solidFill>
                  <a:schemeClr val="tx1"/>
                </a:solidFill>
                <a:latin typeface="Arial" charset="0"/>
                <a:ea typeface="ＭＳ Ｐ明朝" pitchFamily="18" charset="-128"/>
                <a:cs typeface="+mn-cs"/>
              </a:rPr>
              <a:t>2014</a:t>
            </a:r>
            <a:r>
              <a:rPr kumimoji="1" lang="ja-JP" altLang="ja-JP" sz="1200" kern="1200" dirty="0" smtClean="0">
                <a:solidFill>
                  <a:schemeClr val="tx1"/>
                </a:solidFill>
                <a:latin typeface="Arial" charset="0"/>
                <a:ea typeface="ＭＳ Ｐ明朝" pitchFamily="18" charset="-128"/>
                <a:cs typeface="+mn-cs"/>
              </a:rPr>
              <a:t>年度）によると、「途上国に対して資金協力などの開発協力を日本がすべきである」と答えた人は</a:t>
            </a:r>
            <a:r>
              <a:rPr kumimoji="1" lang="en-US" altLang="ja-JP" sz="1200" kern="1200" dirty="0" smtClean="0">
                <a:solidFill>
                  <a:schemeClr val="tx1"/>
                </a:solidFill>
                <a:latin typeface="Arial" charset="0"/>
                <a:ea typeface="ＭＳ Ｐ明朝" pitchFamily="18" charset="-128"/>
                <a:cs typeface="+mn-cs"/>
              </a:rPr>
              <a:t>80</a:t>
            </a:r>
            <a:r>
              <a:rPr kumimoji="1" lang="ja-JP" altLang="ja-JP" sz="1200" kern="1200" dirty="0" smtClean="0">
                <a:solidFill>
                  <a:schemeClr val="tx1"/>
                </a:solidFill>
                <a:latin typeface="Arial" charset="0"/>
                <a:ea typeface="ＭＳ Ｐ明朝" pitchFamily="18" charset="-128"/>
                <a:cs typeface="+mn-cs"/>
              </a:rPr>
              <a:t>％に上り、国民の多くが途上国への開発協力を望んでいることが分かります。</a:t>
            </a:r>
          </a:p>
          <a:p>
            <a:r>
              <a:rPr kumimoji="1" lang="en-US" altLang="ja-JP" sz="1200" kern="1200" dirty="0" smtClean="0">
                <a:solidFill>
                  <a:schemeClr val="tx1"/>
                </a:solidFill>
                <a:latin typeface="Arial" charset="0"/>
                <a:ea typeface="ＭＳ Ｐ明朝" pitchFamily="18" charset="-128"/>
                <a:cs typeface="+mn-cs"/>
              </a:rPr>
              <a:t>SGDs</a:t>
            </a:r>
            <a:r>
              <a:rPr kumimoji="1" lang="ja-JP" altLang="ja-JP" sz="1200" kern="1200" dirty="0" smtClean="0">
                <a:solidFill>
                  <a:schemeClr val="tx1"/>
                </a:solidFill>
                <a:latin typeface="Arial" charset="0"/>
                <a:ea typeface="ＭＳ Ｐ明朝" pitchFamily="18" charset="-128"/>
                <a:cs typeface="+mn-cs"/>
              </a:rPr>
              <a:t>・ゴール</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を達成するには、途上国政府も豊かな国もさらに努力が必要です。</a:t>
            </a:r>
            <a:r>
              <a:rPr kumimoji="1" lang="ja-JP" altLang="ja-JP" sz="1200" u="sng" kern="1200" dirty="0" smtClean="0">
                <a:solidFill>
                  <a:schemeClr val="tx1"/>
                </a:solidFill>
                <a:latin typeface="Arial" charset="0"/>
                <a:ea typeface="ＭＳ Ｐ明朝" pitchFamily="18" charset="-128"/>
                <a:cs typeface="+mn-cs"/>
              </a:rPr>
              <a:t>途上国政府は教育にかける予算を</a:t>
            </a:r>
            <a:r>
              <a:rPr kumimoji="1" lang="en-US" altLang="ja-JP" sz="1200" u="sng" kern="1200" dirty="0" smtClean="0">
                <a:solidFill>
                  <a:schemeClr val="tx1"/>
                </a:solidFill>
                <a:latin typeface="Arial" charset="0"/>
                <a:ea typeface="ＭＳ Ｐ明朝" pitchFamily="18" charset="-128"/>
                <a:cs typeface="+mn-cs"/>
              </a:rPr>
              <a:t>3</a:t>
            </a:r>
            <a:r>
              <a:rPr kumimoji="1" lang="ja-JP" altLang="ja-JP" sz="1200" u="sng" kern="1200" dirty="0" smtClean="0">
                <a:solidFill>
                  <a:schemeClr val="tx1"/>
                </a:solidFill>
                <a:latin typeface="Arial" charset="0"/>
                <a:ea typeface="ＭＳ Ｐ明朝" pitchFamily="18" charset="-128"/>
                <a:cs typeface="+mn-cs"/>
              </a:rPr>
              <a:t>倍に、豊かな国は教育の援助額を</a:t>
            </a:r>
            <a:r>
              <a:rPr kumimoji="1" lang="en-US" altLang="ja-JP" sz="1200" u="sng" kern="1200" dirty="0" smtClean="0">
                <a:solidFill>
                  <a:schemeClr val="tx1"/>
                </a:solidFill>
                <a:latin typeface="Arial" charset="0"/>
                <a:ea typeface="ＭＳ Ｐ明朝" pitchFamily="18" charset="-128"/>
                <a:cs typeface="+mn-cs"/>
              </a:rPr>
              <a:t>6</a:t>
            </a:r>
            <a:r>
              <a:rPr kumimoji="1" lang="ja-JP" altLang="ja-JP" sz="1200" u="sng" kern="1200" dirty="0" smtClean="0">
                <a:solidFill>
                  <a:schemeClr val="tx1"/>
                </a:solidFill>
                <a:latin typeface="Arial" charset="0"/>
                <a:ea typeface="ＭＳ Ｐ明朝" pitchFamily="18" charset="-128"/>
                <a:cs typeface="+mn-cs"/>
              </a:rPr>
              <a:t>倍に</a:t>
            </a:r>
            <a:r>
              <a:rPr kumimoji="1" lang="ja-JP" altLang="ja-JP" sz="1200" kern="1200" dirty="0" smtClean="0">
                <a:solidFill>
                  <a:schemeClr val="tx1"/>
                </a:solidFill>
                <a:latin typeface="Arial" charset="0"/>
                <a:ea typeface="ＭＳ Ｐ明朝" pitchFamily="18" charset="-128"/>
                <a:cs typeface="+mn-cs"/>
              </a:rPr>
              <a:t>する必要があるといわれており、世界の国々が力を合わせることが求められています。</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ja-JP" sz="1200" kern="1200" dirty="0" smtClean="0">
              <a:solidFill>
                <a:schemeClr val="tx1"/>
              </a:solidFill>
              <a:latin typeface="Arial" charset="0"/>
              <a:ea typeface="ＭＳ Ｐ明朝" pitchFamily="18" charset="-128"/>
              <a:cs typeface="+mn-cs"/>
            </a:endParaRPr>
          </a:p>
        </p:txBody>
      </p:sp>
      <p:sp>
        <p:nvSpPr>
          <p:cNvPr id="4" name="スライド番号プレースホルダ 3"/>
          <p:cNvSpPr>
            <a:spLocks noGrp="1"/>
          </p:cNvSpPr>
          <p:nvPr>
            <p:ph type="sldNum" sz="quarter" idx="10"/>
          </p:nvPr>
        </p:nvSpPr>
        <p:spPr/>
        <p:txBody>
          <a:bodyPr/>
          <a:lstStyle/>
          <a:p>
            <a:pPr>
              <a:defRPr/>
            </a:pPr>
            <a:fld id="{D5BA34C5-D128-4108-8F6B-F18B24DEAE5F}" type="slidenum">
              <a:rPr lang="en-US" altLang="ja-JP" smtClean="0"/>
              <a:pPr>
                <a:defRPr/>
              </a:pPr>
              <a:t>18</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19</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b="1" u="sng" dirty="0" smtClean="0">
                <a:solidFill>
                  <a:schemeClr val="bg2"/>
                </a:solidFill>
              </a:rPr>
              <a:t>アクティビティ</a:t>
            </a:r>
            <a:r>
              <a:rPr lang="en-US" altLang="ja-JP" b="1" u="sng" dirty="0" smtClean="0">
                <a:solidFill>
                  <a:schemeClr val="bg2"/>
                </a:solidFill>
              </a:rPr>
              <a:t>4</a:t>
            </a:r>
          </a:p>
          <a:p>
            <a:pPr eaLnBrk="1" hangingPunct="1"/>
            <a:endParaRPr lang="en-US" altLang="ja-JP" b="0" u="sng" dirty="0" smtClean="0"/>
          </a:p>
          <a:p>
            <a:pPr eaLnBrk="1" hangingPunct="1"/>
            <a:r>
              <a:rPr lang="en-US" altLang="ja-JP" b="0" dirty="0" smtClean="0"/>
              <a:t>※</a:t>
            </a:r>
            <a:r>
              <a:rPr lang="ja-JP" altLang="en-US" b="0" dirty="0" smtClean="0"/>
              <a:t>別紙資料を配布する</a:t>
            </a:r>
          </a:p>
          <a:p>
            <a:pPr eaLnBrk="1" hangingPunct="1"/>
            <a:endParaRPr lang="ja-JP" altLang="en-US" b="0" dirty="0" smtClean="0"/>
          </a:p>
          <a:p>
            <a:pPr eaLnBrk="1" hangingPunct="1"/>
            <a:r>
              <a:rPr lang="ja-JP" altLang="en-US" b="1" dirty="0" smtClean="0"/>
              <a:t>■すすめ方</a:t>
            </a:r>
          </a:p>
          <a:p>
            <a:pPr lvl="0"/>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ストーリーを読む：次のストーリー</a:t>
            </a:r>
            <a:r>
              <a:rPr kumimoji="1" lang="en-US" altLang="ja-JP" sz="1200" b="0" kern="1200" dirty="0" smtClean="0">
                <a:solidFill>
                  <a:schemeClr val="tx1"/>
                </a:solidFill>
                <a:latin typeface="Arial" charset="0"/>
                <a:ea typeface="ＭＳ Ｐ明朝" pitchFamily="18" charset="-128"/>
                <a:cs typeface="+mn-cs"/>
              </a:rPr>
              <a:t>2</a:t>
            </a:r>
            <a:r>
              <a:rPr kumimoji="1" lang="ja-JP" altLang="ja-JP" sz="1200" b="0" kern="1200" dirty="0" smtClean="0">
                <a:solidFill>
                  <a:schemeClr val="tx1"/>
                </a:solidFill>
                <a:latin typeface="Arial" charset="0"/>
                <a:ea typeface="ＭＳ Ｐ明朝" pitchFamily="18" charset="-128"/>
                <a:cs typeface="+mn-cs"/>
              </a:rPr>
              <a:t>種のうちどちらかを</a:t>
            </a:r>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人に</a:t>
            </a:r>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枚配付する。生徒は黙読する。</a:t>
            </a:r>
          </a:p>
          <a:p>
            <a:r>
              <a:rPr kumimoji="1" lang="ja-JP" altLang="en-US" sz="1200" b="0" kern="1200" dirty="0" smtClean="0">
                <a:solidFill>
                  <a:schemeClr val="tx1"/>
                </a:solidFill>
                <a:latin typeface="Arial" charset="0"/>
                <a:ea typeface="ＭＳ Ｐ明朝" pitchFamily="18" charset="-128"/>
                <a:cs typeface="+mn-cs"/>
              </a:rPr>
              <a:t>　　</a:t>
            </a:r>
            <a:r>
              <a:rPr kumimoji="1" lang="ja-JP" altLang="ja-JP" sz="1200" b="0" kern="1200" dirty="0" smtClean="0">
                <a:solidFill>
                  <a:schemeClr val="tx1"/>
                </a:solidFill>
                <a:latin typeface="Arial" charset="0"/>
                <a:ea typeface="ＭＳ Ｐ明朝" pitchFamily="18" charset="-128"/>
                <a:cs typeface="+mn-cs"/>
              </a:rPr>
              <a:t>・</a:t>
            </a:r>
            <a:r>
              <a:rPr kumimoji="1" lang="en-US" altLang="ja-JP" sz="1200" b="0" kern="1200" dirty="0" smtClean="0">
                <a:solidFill>
                  <a:schemeClr val="tx1"/>
                </a:solidFill>
                <a:latin typeface="Arial" charset="0"/>
                <a:ea typeface="ＭＳ Ｐ明朝" pitchFamily="18" charset="-128"/>
                <a:cs typeface="+mn-cs"/>
              </a:rPr>
              <a:t>17</a:t>
            </a:r>
            <a:r>
              <a:rPr kumimoji="1" lang="ja-JP" altLang="ja-JP" sz="1200" b="0" kern="1200" dirty="0" smtClean="0">
                <a:solidFill>
                  <a:schemeClr val="tx1"/>
                </a:solidFill>
                <a:latin typeface="Arial" charset="0"/>
                <a:ea typeface="ＭＳ Ｐ明朝" pitchFamily="18" charset="-128"/>
                <a:cs typeface="+mn-cs"/>
              </a:rPr>
              <a:t>頁：マララ・ユスフザイさん　ノーベル平和賞授賞式でのスピーチ</a:t>
            </a:r>
          </a:p>
          <a:p>
            <a:r>
              <a:rPr kumimoji="1" lang="ja-JP" altLang="ja-JP" sz="1200" b="0" kern="1200" dirty="0" smtClean="0">
                <a:solidFill>
                  <a:schemeClr val="tx1"/>
                </a:solidFill>
                <a:latin typeface="Arial" charset="0"/>
                <a:ea typeface="ＭＳ Ｐ明朝" pitchFamily="18" charset="-128"/>
                <a:cs typeface="+mn-cs"/>
              </a:rPr>
              <a:t>　　・</a:t>
            </a:r>
            <a:r>
              <a:rPr kumimoji="1" lang="en-US" altLang="ja-JP" sz="1200" b="0" kern="1200" dirty="0" smtClean="0">
                <a:solidFill>
                  <a:schemeClr val="tx1"/>
                </a:solidFill>
                <a:latin typeface="Arial" charset="0"/>
                <a:ea typeface="ＭＳ Ｐ明朝" pitchFamily="18" charset="-128"/>
                <a:cs typeface="+mn-cs"/>
              </a:rPr>
              <a:t>18</a:t>
            </a:r>
            <a:r>
              <a:rPr kumimoji="1" lang="ja-JP" altLang="ja-JP" sz="1200" b="0" kern="1200" dirty="0" smtClean="0">
                <a:solidFill>
                  <a:schemeClr val="tx1"/>
                </a:solidFill>
                <a:latin typeface="Arial" charset="0"/>
                <a:ea typeface="ＭＳ Ｐ明朝" pitchFamily="18" charset="-128"/>
                <a:cs typeface="+mn-cs"/>
              </a:rPr>
              <a:t>頁：日本の子どもたちのストーリー　子どもの問題に子どもが取り組む「フリー・ザ・チルドレン」</a:t>
            </a:r>
          </a:p>
          <a:p>
            <a:pPr lvl="0"/>
            <a:r>
              <a:rPr kumimoji="1" lang="en-US" altLang="ja-JP" sz="1200" b="0" kern="1200" dirty="0" smtClean="0">
                <a:solidFill>
                  <a:schemeClr val="tx1"/>
                </a:solidFill>
                <a:latin typeface="Arial" charset="0"/>
                <a:ea typeface="ＭＳ Ｐ明朝" pitchFamily="18" charset="-128"/>
                <a:cs typeface="+mn-cs"/>
              </a:rPr>
              <a:t>2.</a:t>
            </a:r>
            <a:r>
              <a:rPr kumimoji="1" lang="ja-JP" altLang="ja-JP" sz="1200" b="0" kern="1200" dirty="0" smtClean="0">
                <a:solidFill>
                  <a:schemeClr val="tx1"/>
                </a:solidFill>
                <a:latin typeface="Arial" charset="0"/>
                <a:ea typeface="ＭＳ Ｐ明朝" pitchFamily="18" charset="-128"/>
                <a:cs typeface="+mn-cs"/>
              </a:rPr>
              <a:t>動画を観る（マララさんのストーリーを選んだ場合）：映画『わたしはマララ』の動画を観る。</a:t>
            </a:r>
          </a:p>
          <a:p>
            <a:pPr lvl="0"/>
            <a:r>
              <a:rPr kumimoji="1" lang="en-US" altLang="ja-JP" sz="1200" b="0" kern="1200" dirty="0" smtClean="0">
                <a:solidFill>
                  <a:schemeClr val="tx1"/>
                </a:solidFill>
                <a:latin typeface="Arial" charset="0"/>
                <a:ea typeface="ＭＳ Ｐ明朝" pitchFamily="18" charset="-128"/>
                <a:cs typeface="+mn-cs"/>
              </a:rPr>
              <a:t>3.</a:t>
            </a:r>
            <a:r>
              <a:rPr kumimoji="1" lang="ja-JP" altLang="ja-JP" sz="1200" b="0" kern="1200" dirty="0" smtClean="0">
                <a:solidFill>
                  <a:schemeClr val="tx1"/>
                </a:solidFill>
                <a:latin typeface="Arial" charset="0"/>
                <a:ea typeface="ＭＳ Ｐ明朝" pitchFamily="18" charset="-128"/>
                <a:cs typeface="+mn-cs"/>
              </a:rPr>
              <a:t>内容の確認：わからない言葉や理解しにくい点があれば挙げてもらい、全体で確認する。</a:t>
            </a:r>
          </a:p>
          <a:p>
            <a:pPr lvl="0"/>
            <a:r>
              <a:rPr kumimoji="1" lang="en-US" altLang="ja-JP" sz="1200" b="0" kern="1200" dirty="0" smtClean="0">
                <a:solidFill>
                  <a:schemeClr val="tx1"/>
                </a:solidFill>
                <a:latin typeface="Arial" charset="0"/>
                <a:ea typeface="ＭＳ Ｐ明朝" pitchFamily="18" charset="-128"/>
                <a:cs typeface="+mn-cs"/>
              </a:rPr>
              <a:t>4.</a:t>
            </a:r>
            <a:r>
              <a:rPr kumimoji="1" lang="ja-JP" altLang="ja-JP" sz="1200" b="0" kern="1200" dirty="0" smtClean="0">
                <a:solidFill>
                  <a:schemeClr val="tx1"/>
                </a:solidFill>
                <a:latin typeface="Arial" charset="0"/>
                <a:ea typeface="ＭＳ Ｐ明朝" pitchFamily="18" charset="-128"/>
                <a:cs typeface="+mn-cs"/>
              </a:rPr>
              <a:t>個人でワーク：ワークシート「わたしの気持ちは…」を</a:t>
            </a:r>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人</a:t>
            </a:r>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枚配付する。</a:t>
            </a:r>
          </a:p>
          <a:p>
            <a:pPr lvl="0"/>
            <a:r>
              <a:rPr kumimoji="1" lang="en-US" altLang="ja-JP" sz="1200" b="0" kern="1200" dirty="0" smtClean="0">
                <a:solidFill>
                  <a:schemeClr val="tx1"/>
                </a:solidFill>
                <a:latin typeface="Arial" charset="0"/>
                <a:ea typeface="ＭＳ Ｐ明朝" pitchFamily="18" charset="-128"/>
                <a:cs typeface="+mn-cs"/>
              </a:rPr>
              <a:t>5.</a:t>
            </a:r>
            <a:r>
              <a:rPr kumimoji="1" lang="ja-JP" altLang="ja-JP" sz="1200" b="0" kern="1200" dirty="0" smtClean="0">
                <a:solidFill>
                  <a:schemeClr val="tx1"/>
                </a:solidFill>
                <a:latin typeface="Arial" charset="0"/>
                <a:ea typeface="ＭＳ Ｐ明朝" pitchFamily="18" charset="-128"/>
                <a:cs typeface="+mn-cs"/>
              </a:rPr>
              <a:t>グループで共有：</a:t>
            </a:r>
            <a:r>
              <a:rPr kumimoji="1" lang="en-US" altLang="ja-JP" sz="1200" b="0" kern="1200" dirty="0" smtClean="0">
                <a:solidFill>
                  <a:schemeClr val="tx1"/>
                </a:solidFill>
                <a:latin typeface="Arial" charset="0"/>
                <a:ea typeface="ＭＳ Ｐ明朝" pitchFamily="18" charset="-128"/>
                <a:cs typeface="+mn-cs"/>
              </a:rPr>
              <a:t>4</a:t>
            </a:r>
            <a:r>
              <a:rPr kumimoji="1" lang="ja-JP" altLang="ja-JP" sz="1200" b="0" kern="1200" dirty="0" smtClean="0">
                <a:solidFill>
                  <a:schemeClr val="tx1"/>
                </a:solidFill>
                <a:latin typeface="Arial" charset="0"/>
                <a:ea typeface="ＭＳ Ｐ明朝" pitchFamily="18" charset="-128"/>
                <a:cs typeface="+mn-cs"/>
              </a:rPr>
              <a:t>～</a:t>
            </a:r>
            <a:r>
              <a:rPr kumimoji="1" lang="en-US" altLang="ja-JP" sz="1200" b="0" kern="1200" dirty="0" smtClean="0">
                <a:solidFill>
                  <a:schemeClr val="tx1"/>
                </a:solidFill>
                <a:latin typeface="Arial" charset="0"/>
                <a:ea typeface="ＭＳ Ｐ明朝" pitchFamily="18" charset="-128"/>
                <a:cs typeface="+mn-cs"/>
              </a:rPr>
              <a:t>6</a:t>
            </a:r>
            <a:r>
              <a:rPr kumimoji="1" lang="ja-JP" altLang="ja-JP" sz="1200" b="0" kern="1200" dirty="0" smtClean="0">
                <a:solidFill>
                  <a:schemeClr val="tx1"/>
                </a:solidFill>
                <a:latin typeface="Arial" charset="0"/>
                <a:ea typeface="ＭＳ Ｐ明朝" pitchFamily="18" charset="-128"/>
                <a:cs typeface="+mn-cs"/>
              </a:rPr>
              <a:t>人の小グループで</a:t>
            </a:r>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人ずつ順番に記入したことを発表し、共有する。</a:t>
            </a:r>
          </a:p>
          <a:p>
            <a:pPr lvl="0"/>
            <a:r>
              <a:rPr kumimoji="1" lang="en-US" altLang="ja-JP" sz="1200" b="0" kern="1200" dirty="0" smtClean="0">
                <a:solidFill>
                  <a:schemeClr val="tx1"/>
                </a:solidFill>
                <a:latin typeface="Arial" charset="0"/>
                <a:ea typeface="ＭＳ Ｐ明朝" pitchFamily="18" charset="-128"/>
                <a:cs typeface="+mn-cs"/>
              </a:rPr>
              <a:t>6.</a:t>
            </a:r>
            <a:r>
              <a:rPr kumimoji="1" lang="ja-JP" altLang="ja-JP" sz="1200" b="0" kern="1200" dirty="0" smtClean="0">
                <a:solidFill>
                  <a:schemeClr val="tx1"/>
                </a:solidFill>
                <a:latin typeface="Arial" charset="0"/>
                <a:ea typeface="ＭＳ Ｐ明朝" pitchFamily="18" charset="-128"/>
                <a:cs typeface="+mn-cs"/>
              </a:rPr>
              <a:t>全体共有：全体で共有する。</a:t>
            </a:r>
          </a:p>
          <a:p>
            <a:pPr eaLnBrk="1" hangingPunct="1"/>
            <a:endParaRPr lang="ja-JP" altLang="en-US" b="0" dirty="0" smtClean="0"/>
          </a:p>
          <a:p>
            <a:pPr eaLnBrk="1" hangingPunct="1"/>
            <a:r>
              <a:rPr lang="ja-JP" altLang="en-US" b="1" dirty="0" smtClean="0"/>
              <a:t>■準備するもの</a:t>
            </a:r>
            <a:endParaRPr lang="en-US" altLang="ja-JP" b="1" dirty="0" smtClean="0"/>
          </a:p>
          <a:p>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ストーリー（</a:t>
            </a:r>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smtClean="0">
                <a:solidFill>
                  <a:schemeClr val="tx1"/>
                </a:solidFill>
                <a:latin typeface="Arial" charset="0"/>
                <a:ea typeface="ＭＳ Ｐ明朝" pitchFamily="18" charset="-128"/>
                <a:cs typeface="+mn-cs"/>
              </a:rPr>
              <a:t>種類）</a:t>
            </a:r>
            <a:r>
              <a:rPr kumimoji="1" lang="ja-JP" altLang="en-US" sz="1200" kern="1200" dirty="0" smtClean="0">
                <a:solidFill>
                  <a:schemeClr val="tx1"/>
                </a:solidFill>
                <a:latin typeface="Arial" charset="0"/>
                <a:ea typeface="ＭＳ Ｐ明朝" pitchFamily="18" charset="-128"/>
                <a:cs typeface="+mn-cs"/>
              </a:rPr>
              <a:t>　</a:t>
            </a:r>
            <a:r>
              <a:rPr kumimoji="1" lang="ja-JP" altLang="ja-JP" sz="1200" kern="1200" dirty="0" smtClean="0">
                <a:solidFill>
                  <a:schemeClr val="tx1"/>
                </a:solidFill>
                <a:latin typeface="Arial" charset="0"/>
                <a:ea typeface="ＭＳ Ｐ明朝" pitchFamily="18" charset="-128"/>
                <a:cs typeface="+mn-cs"/>
              </a:rPr>
              <a:t>どちらかを</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枚</a:t>
            </a:r>
          </a:p>
          <a:p>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smtClean="0">
                <a:solidFill>
                  <a:schemeClr val="tx1"/>
                </a:solidFill>
                <a:latin typeface="Arial" charset="0"/>
                <a:ea typeface="ＭＳ Ｐ明朝" pitchFamily="18" charset="-128"/>
                <a:cs typeface="+mn-cs"/>
              </a:rPr>
              <a:t>ワークシート（</a:t>
            </a:r>
            <a:r>
              <a:rPr kumimoji="1" lang="en-US" altLang="ja-JP" sz="1200" kern="1200" dirty="0" smtClean="0">
                <a:solidFill>
                  <a:schemeClr val="tx1"/>
                </a:solidFill>
                <a:latin typeface="Arial" charset="0"/>
                <a:ea typeface="ＭＳ Ｐ明朝" pitchFamily="18" charset="-128"/>
                <a:cs typeface="+mn-cs"/>
              </a:rPr>
              <a:t>19</a:t>
            </a:r>
            <a:r>
              <a:rPr kumimoji="1" lang="ja-JP" altLang="ja-JP" sz="1200" kern="1200" dirty="0" smtClean="0">
                <a:solidFill>
                  <a:schemeClr val="tx1"/>
                </a:solidFill>
                <a:latin typeface="Arial" charset="0"/>
                <a:ea typeface="ＭＳ Ｐ明朝" pitchFamily="18" charset="-128"/>
                <a:cs typeface="+mn-cs"/>
              </a:rPr>
              <a:t>頁）</a:t>
            </a:r>
            <a:r>
              <a:rPr kumimoji="1" lang="ja-JP" altLang="en-US" sz="1200" kern="1200" dirty="0" smtClean="0">
                <a:solidFill>
                  <a:schemeClr val="tx1"/>
                </a:solidFill>
                <a:latin typeface="Arial" charset="0"/>
                <a:ea typeface="ＭＳ Ｐ明朝" pitchFamily="18" charset="-128"/>
                <a:cs typeface="+mn-cs"/>
              </a:rPr>
              <a:t>　</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枚</a:t>
            </a:r>
          </a:p>
          <a:p>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動画（適宜）</a:t>
            </a:r>
          </a:p>
          <a:p>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動画投影機材（適宜）</a:t>
            </a:r>
          </a:p>
          <a:p>
            <a:pPr eaLnBrk="1" hangingPunct="1">
              <a:spcBef>
                <a:spcPct val="50000"/>
              </a:spcBef>
            </a:pPr>
            <a:endParaRPr kumimoji="1" lang="ja-JP" altLang="ja-JP" sz="1200" kern="1200" dirty="0" smtClean="0">
              <a:solidFill>
                <a:schemeClr val="tx1"/>
              </a:solidFill>
              <a:latin typeface="Arial" charset="0"/>
              <a:ea typeface="ＭＳ Ｐ明朝" pitchFamily="18"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F9FE951B-AC08-48BB-857B-1F8064D4C71B}" type="slidenum">
              <a:rPr lang="en-US" altLang="ja-JP" smtClean="0"/>
              <a:pPr/>
              <a:t>20</a:t>
            </a:fld>
            <a:endParaRPr lang="en-US" altLang="ja-JP"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ja-JP" dirty="0" smtClean="0"/>
              <a:t>※</a:t>
            </a:r>
            <a:r>
              <a:rPr lang="ja-JP" altLang="en-US" dirty="0" smtClean="0"/>
              <a:t>別紙資料を配布する</a:t>
            </a:r>
          </a:p>
          <a:p>
            <a:pPr eaLnBrk="1" hangingPunct="1"/>
            <a:endParaRPr lang="en-US" altLang="ja-JP" dirty="0" smtClean="0"/>
          </a:p>
          <a:p>
            <a:pPr eaLnBrk="1" hangingPunct="1"/>
            <a:endParaRPr lang="en-US" altLang="ja-JP"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48FFCFF8-D883-49EE-B8F2-ED92852B6DC4}" type="slidenum">
              <a:rPr lang="en-US" altLang="ja-JP" smtClean="0"/>
              <a:pPr/>
              <a:t>3</a:t>
            </a:fld>
            <a:endParaRPr lang="en-US" altLang="ja-JP"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ja-JP" altLang="en-US" b="1" u="sng" dirty="0" smtClean="0"/>
              <a:t>アクティビティ</a:t>
            </a:r>
            <a:r>
              <a:rPr lang="en-US" altLang="ja-JP" b="1" u="sng" dirty="0" smtClean="0"/>
              <a:t>1</a:t>
            </a:r>
          </a:p>
          <a:p>
            <a:pPr eaLnBrk="1" hangingPunct="1"/>
            <a:endParaRPr lang="en-US" altLang="ja-JP" b="1" u="sng" dirty="0" smtClean="0"/>
          </a:p>
          <a:p>
            <a:pPr eaLnBrk="1" hangingPunct="1"/>
            <a:r>
              <a:rPr lang="ja-JP" altLang="en-US" b="1" dirty="0" smtClean="0"/>
              <a:t>答：</a:t>
            </a:r>
            <a:r>
              <a:rPr lang="en-US" altLang="ja-JP" b="1" dirty="0" smtClean="0"/>
              <a:t>B.  12</a:t>
            </a:r>
            <a:r>
              <a:rPr lang="ja-JP" altLang="en-US" b="1" dirty="0" smtClean="0"/>
              <a:t>人に</a:t>
            </a:r>
            <a:r>
              <a:rPr lang="en-US" altLang="ja-JP" b="1" dirty="0" smtClean="0"/>
              <a:t>1</a:t>
            </a:r>
            <a:r>
              <a:rPr lang="ja-JP" altLang="en-US" b="1" dirty="0" smtClean="0"/>
              <a:t>人</a:t>
            </a:r>
            <a:endParaRPr lang="en-US" altLang="ja-JP"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chemeClr val="tx1"/>
                </a:solidFill>
                <a:latin typeface="Arial" charset="0"/>
                <a:ea typeface="ＭＳ Ｐ明朝" pitchFamily="18" charset="-128"/>
                <a:cs typeface="+mn-cs"/>
              </a:rPr>
              <a:t>12</a:t>
            </a:r>
            <a:r>
              <a:rPr kumimoji="1" lang="ja-JP" altLang="ja-JP" sz="1200" kern="1200" dirty="0" smtClean="0">
                <a:solidFill>
                  <a:schemeClr val="tx1"/>
                </a:solidFill>
                <a:latin typeface="Arial" charset="0"/>
                <a:ea typeface="ＭＳ Ｐ明朝" pitchFamily="18" charset="-128"/>
                <a:cs typeface="+mn-cs"/>
              </a:rPr>
              <a:t>人に</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人（＝およそ</a:t>
            </a:r>
            <a:r>
              <a:rPr kumimoji="1" lang="en-US" altLang="ja-JP" sz="1200" kern="1200" dirty="0" smtClean="0">
                <a:solidFill>
                  <a:schemeClr val="tx1"/>
                </a:solidFill>
                <a:latin typeface="Arial" charset="0"/>
                <a:ea typeface="ＭＳ Ｐ明朝" pitchFamily="18" charset="-128"/>
                <a:cs typeface="+mn-cs"/>
              </a:rPr>
              <a:t>5,800</a:t>
            </a:r>
            <a:r>
              <a:rPr kumimoji="1" lang="ja-JP" altLang="ja-JP" sz="1200" kern="1200" dirty="0" smtClean="0">
                <a:solidFill>
                  <a:schemeClr val="tx1"/>
                </a:solidFill>
                <a:latin typeface="Arial" charset="0"/>
                <a:ea typeface="ＭＳ Ｐ明朝" pitchFamily="18" charset="-128"/>
                <a:cs typeface="+mn-cs"/>
              </a:rPr>
              <a:t>万人）の子どもが小学校に通っていません。途上国の人々、政府や国際社会は、教育予算の増加、学費の廃止、教員の質向上などに努め、</a:t>
            </a:r>
            <a:r>
              <a:rPr kumimoji="1" lang="ja-JP" altLang="ja-JP" sz="1200" u="sng" kern="1200" dirty="0" smtClean="0">
                <a:solidFill>
                  <a:schemeClr val="tx1"/>
                </a:solidFill>
                <a:latin typeface="Arial" charset="0"/>
                <a:ea typeface="ＭＳ Ｐ明朝" pitchFamily="18" charset="-128"/>
                <a:cs typeface="+mn-cs"/>
              </a:rPr>
              <a:t>学校に行けない子どもは</a:t>
            </a:r>
            <a:r>
              <a:rPr kumimoji="1" lang="en-US" altLang="ja-JP" sz="1200" u="sng" kern="1200" dirty="0" smtClean="0">
                <a:solidFill>
                  <a:schemeClr val="tx1"/>
                </a:solidFill>
                <a:latin typeface="Arial" charset="0"/>
                <a:ea typeface="ＭＳ Ｐ明朝" pitchFamily="18" charset="-128"/>
                <a:cs typeface="+mn-cs"/>
              </a:rPr>
              <a:t>2000</a:t>
            </a:r>
            <a:r>
              <a:rPr kumimoji="1" lang="ja-JP" altLang="ja-JP" sz="1200" u="sng" kern="1200" dirty="0" smtClean="0">
                <a:solidFill>
                  <a:schemeClr val="tx1"/>
                </a:solidFill>
                <a:latin typeface="Arial" charset="0"/>
                <a:ea typeface="ＭＳ Ｐ明朝" pitchFamily="18" charset="-128"/>
                <a:cs typeface="+mn-cs"/>
              </a:rPr>
              <a:t>年に比べておよそ半分に減少しました</a:t>
            </a:r>
            <a:r>
              <a:rPr kumimoji="1" lang="ja-JP" altLang="ja-JP" sz="1200" kern="1200" dirty="0" smtClean="0">
                <a:solidFill>
                  <a:schemeClr val="tx1"/>
                </a:solidFill>
                <a:latin typeface="Arial" charset="0"/>
                <a:ea typeface="ＭＳ Ｐ明朝" pitchFamily="18" charset="-128"/>
                <a:cs typeface="+mn-cs"/>
              </a:rPr>
              <a:t>。しかし、この減少のうち</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分の</a:t>
            </a:r>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は</a:t>
            </a:r>
            <a:r>
              <a:rPr kumimoji="1" lang="en-US" altLang="ja-JP" sz="1200" kern="1200" dirty="0" smtClean="0">
                <a:solidFill>
                  <a:schemeClr val="tx1"/>
                </a:solidFill>
                <a:latin typeface="Arial" charset="0"/>
                <a:ea typeface="ＭＳ Ｐ明朝" pitchFamily="18" charset="-128"/>
                <a:cs typeface="+mn-cs"/>
              </a:rPr>
              <a:t>2004</a:t>
            </a:r>
            <a:r>
              <a:rPr kumimoji="1" lang="ja-JP" altLang="ja-JP" sz="1200" kern="1200" dirty="0" smtClean="0">
                <a:solidFill>
                  <a:schemeClr val="tx1"/>
                </a:solidFill>
                <a:latin typeface="Arial" charset="0"/>
                <a:ea typeface="ＭＳ Ｐ明朝" pitchFamily="18" charset="-128"/>
                <a:cs typeface="+mn-cs"/>
              </a:rPr>
              <a:t>年の間に達成されたものであり、特に金融危機が起こった</a:t>
            </a:r>
            <a:r>
              <a:rPr kumimoji="1" lang="en-US" altLang="ja-JP" sz="1200" kern="1200" dirty="0" smtClean="0">
                <a:solidFill>
                  <a:schemeClr val="tx1"/>
                </a:solidFill>
                <a:latin typeface="Arial" charset="0"/>
                <a:ea typeface="ＭＳ Ｐ明朝" pitchFamily="18" charset="-128"/>
                <a:cs typeface="+mn-cs"/>
              </a:rPr>
              <a:t>2008</a:t>
            </a:r>
            <a:r>
              <a:rPr kumimoji="1" lang="ja-JP" altLang="ja-JP" sz="1200" kern="1200" dirty="0" smtClean="0">
                <a:solidFill>
                  <a:schemeClr val="tx1"/>
                </a:solidFill>
                <a:latin typeface="Arial" charset="0"/>
                <a:ea typeface="ＭＳ Ｐ明朝" pitchFamily="18" charset="-128"/>
                <a:cs typeface="+mn-cs"/>
              </a:rPr>
              <a:t>年以降、進展はほとんど見られていません。学校に通えていない子ども</a:t>
            </a:r>
            <a:r>
              <a:rPr kumimoji="1" lang="en-US" altLang="ja-JP" sz="1200" kern="1200" dirty="0" smtClean="0">
                <a:solidFill>
                  <a:schemeClr val="tx1"/>
                </a:solidFill>
                <a:latin typeface="Arial" charset="0"/>
                <a:ea typeface="ＭＳ Ｐ明朝" pitchFamily="18" charset="-128"/>
                <a:cs typeface="+mn-cs"/>
              </a:rPr>
              <a:t>100</a:t>
            </a:r>
            <a:r>
              <a:rPr kumimoji="1" lang="ja-JP" altLang="ja-JP" sz="1200" kern="1200" dirty="0" smtClean="0">
                <a:solidFill>
                  <a:schemeClr val="tx1"/>
                </a:solidFill>
                <a:latin typeface="Arial" charset="0"/>
                <a:ea typeface="ＭＳ Ｐ明朝" pitchFamily="18" charset="-128"/>
                <a:cs typeface="+mn-cs"/>
              </a:rPr>
              <a:t>人のうち</a:t>
            </a:r>
            <a:r>
              <a:rPr kumimoji="1" lang="en-US" altLang="ja-JP" sz="1200" kern="1200" dirty="0" smtClean="0">
                <a:solidFill>
                  <a:schemeClr val="tx1"/>
                </a:solidFill>
                <a:latin typeface="Arial" charset="0"/>
                <a:ea typeface="ＭＳ Ｐ明朝" pitchFamily="18" charset="-128"/>
                <a:cs typeface="+mn-cs"/>
              </a:rPr>
              <a:t>47</a:t>
            </a:r>
            <a:r>
              <a:rPr kumimoji="1" lang="ja-JP" altLang="ja-JP" sz="1200" kern="1200" dirty="0" smtClean="0">
                <a:solidFill>
                  <a:schemeClr val="tx1"/>
                </a:solidFill>
                <a:latin typeface="Arial" charset="0"/>
                <a:ea typeface="ＭＳ Ｐ明朝" pitchFamily="18" charset="-128"/>
                <a:cs typeface="+mn-cs"/>
              </a:rPr>
              <a:t>人は今後も就学する見込みがありません。</a:t>
            </a:r>
          </a:p>
          <a:p>
            <a:pPr eaLnBrk="1" hangingPunct="1"/>
            <a:endParaRPr kumimoji="1" lang="ja-JP" altLang="ja-JP" sz="1200" kern="1200" dirty="0">
              <a:solidFill>
                <a:schemeClr val="tx1"/>
              </a:solidFill>
              <a:latin typeface="Arial" charset="0"/>
              <a:ea typeface="ＭＳ Ｐ明朝" pitchFamily="18"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21</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kumimoji="1" lang="ja-JP" altLang="en-US" sz="1200" b="1" kern="1200" dirty="0" smtClean="0">
                <a:solidFill>
                  <a:schemeClr val="tx1"/>
                </a:solidFill>
                <a:latin typeface="Arial" charset="0"/>
                <a:ea typeface="ＭＳ Ｐ明朝" pitchFamily="18" charset="-128"/>
                <a:cs typeface="+mn-cs"/>
              </a:rPr>
              <a:t>■解説</a:t>
            </a:r>
            <a:endParaRPr kumimoji="1" lang="en-US" altLang="ja-JP" sz="1200" b="1" kern="1200" dirty="0" smtClean="0">
              <a:solidFill>
                <a:schemeClr val="tx1"/>
              </a:solidFill>
              <a:latin typeface="Arial" charset="0"/>
              <a:ea typeface="ＭＳ Ｐ明朝" pitchFamily="18" charset="-128"/>
              <a:cs typeface="+mn-cs"/>
            </a:endParaRPr>
          </a:p>
          <a:p>
            <a:pPr lvl="0">
              <a:buFont typeface="Arial" pitchFamily="34" charset="0"/>
              <a:buChar char="•"/>
            </a:pPr>
            <a:r>
              <a:rPr kumimoji="1" lang="ja-JP" altLang="ja-JP" sz="1200" kern="1200" dirty="0" smtClean="0">
                <a:solidFill>
                  <a:schemeClr val="tx1"/>
                </a:solidFill>
                <a:latin typeface="Arial" charset="0"/>
                <a:ea typeface="ＭＳ Ｐ明朝" pitchFamily="18" charset="-128"/>
                <a:cs typeface="+mn-cs"/>
              </a:rPr>
              <a:t>映画『わたしはマララ』より、前半はケニアの学校を訪問するマララさんの様子、後半は</a:t>
            </a:r>
            <a:r>
              <a:rPr kumimoji="1" lang="en-US" altLang="ja-JP" sz="1200" kern="1200" dirty="0" smtClean="0">
                <a:solidFill>
                  <a:schemeClr val="tx1"/>
                </a:solidFill>
                <a:latin typeface="Arial" charset="0"/>
                <a:ea typeface="ＭＳ Ｐ明朝" pitchFamily="18" charset="-128"/>
                <a:cs typeface="+mn-cs"/>
              </a:rPr>
              <a:t>2013</a:t>
            </a:r>
            <a:r>
              <a:rPr kumimoji="1" lang="ja-JP" altLang="ja-JP" sz="1200" kern="1200" dirty="0" smtClean="0">
                <a:solidFill>
                  <a:schemeClr val="tx1"/>
                </a:solidFill>
                <a:latin typeface="Arial" charset="0"/>
                <a:ea typeface="ＭＳ Ｐ明朝" pitchFamily="18" charset="-128"/>
                <a:cs typeface="+mn-cs"/>
              </a:rPr>
              <a:t>年</a:t>
            </a:r>
            <a:r>
              <a:rPr kumimoji="1" lang="en-US" altLang="ja-JP" sz="1200" kern="1200" dirty="0" smtClean="0">
                <a:solidFill>
                  <a:schemeClr val="tx1"/>
                </a:solidFill>
                <a:latin typeface="Arial" charset="0"/>
                <a:ea typeface="ＭＳ Ｐ明朝" pitchFamily="18" charset="-128"/>
                <a:cs typeface="+mn-cs"/>
              </a:rPr>
              <a:t>7</a:t>
            </a:r>
            <a:r>
              <a:rPr kumimoji="1" lang="ja-JP" altLang="ja-JP" sz="1200" kern="1200" dirty="0" smtClean="0">
                <a:solidFill>
                  <a:schemeClr val="tx1"/>
                </a:solidFill>
                <a:latin typeface="Arial" charset="0"/>
                <a:ea typeface="ＭＳ Ｐ明朝" pitchFamily="18" charset="-128"/>
                <a:cs typeface="+mn-cs"/>
              </a:rPr>
              <a:t>月</a:t>
            </a:r>
            <a:r>
              <a:rPr kumimoji="1" lang="en-US" altLang="ja-JP" sz="1200" kern="1200" dirty="0" smtClean="0">
                <a:solidFill>
                  <a:schemeClr val="tx1"/>
                </a:solidFill>
                <a:latin typeface="Arial" charset="0"/>
                <a:ea typeface="ＭＳ Ｐ明朝" pitchFamily="18" charset="-128"/>
                <a:cs typeface="+mn-cs"/>
              </a:rPr>
              <a:t>12</a:t>
            </a:r>
            <a:r>
              <a:rPr kumimoji="1" lang="ja-JP" altLang="ja-JP" sz="1200" kern="1200" dirty="0" smtClean="0">
                <a:solidFill>
                  <a:schemeClr val="tx1"/>
                </a:solidFill>
                <a:latin typeface="Arial" charset="0"/>
                <a:ea typeface="ＭＳ Ｐ明朝" pitchFamily="18" charset="-128"/>
                <a:cs typeface="+mn-cs"/>
              </a:rPr>
              <a:t>日の「マララ・デー」に国連でおこなったスピーチの様子です。</a:t>
            </a:r>
          </a:p>
          <a:p>
            <a:pPr lvl="0">
              <a:buFont typeface="Arial" pitchFamily="34" charset="0"/>
              <a:buChar char="•"/>
            </a:pPr>
            <a:r>
              <a:rPr kumimoji="1" lang="ja-JP" altLang="ja-JP" sz="1200" kern="1200" dirty="0" smtClean="0">
                <a:solidFill>
                  <a:schemeClr val="tx1"/>
                </a:solidFill>
                <a:latin typeface="Arial" charset="0"/>
                <a:ea typeface="ＭＳ Ｐ明朝" pitchFamily="18" charset="-128"/>
                <a:cs typeface="+mn-cs"/>
              </a:rPr>
              <a:t>マララさんは、「マララ基金」の活動の一環で、ケニア以外の国々も訪れています。そこでは、同年代の子どもたちから話を聞いたり、国や地域の教育政策を決めるリーダーたちと面会し、子どもたちの声を直接伝えたりして、より多くの子どもたちが教育を受けられるよう、活動しています。</a:t>
            </a:r>
          </a:p>
          <a:p>
            <a:pPr lvl="0">
              <a:buFont typeface="Arial" pitchFamily="34" charset="0"/>
              <a:buChar char="•"/>
            </a:pPr>
            <a:r>
              <a:rPr kumimoji="1" lang="ja-JP" altLang="ja-JP" sz="1200" kern="1200" dirty="0" smtClean="0">
                <a:solidFill>
                  <a:schemeClr val="tx1"/>
                </a:solidFill>
                <a:latin typeface="Arial" charset="0"/>
                <a:ea typeface="ＭＳ Ｐ明朝" pitchFamily="18" charset="-128"/>
                <a:cs typeface="+mn-cs"/>
              </a:rPr>
              <a:t>ケニアの教育は８・４・４制（初等教育８年・中等教育４年・高等教育４年）で、義務教育期間は６歳～</a:t>
            </a:r>
            <a:r>
              <a:rPr kumimoji="1" lang="en-US" altLang="ja-JP" sz="1200" kern="1200" dirty="0" smtClean="0">
                <a:solidFill>
                  <a:schemeClr val="tx1"/>
                </a:solidFill>
                <a:latin typeface="Arial" charset="0"/>
                <a:ea typeface="ＭＳ Ｐ明朝" pitchFamily="18" charset="-128"/>
                <a:cs typeface="+mn-cs"/>
              </a:rPr>
              <a:t>14</a:t>
            </a:r>
            <a:r>
              <a:rPr kumimoji="1" lang="ja-JP" altLang="ja-JP" sz="1200" kern="1200" dirty="0" smtClean="0">
                <a:solidFill>
                  <a:schemeClr val="tx1"/>
                </a:solidFill>
                <a:latin typeface="Arial" charset="0"/>
                <a:ea typeface="ＭＳ Ｐ明朝" pitchFamily="18" charset="-128"/>
                <a:cs typeface="+mn-cs"/>
              </a:rPr>
              <a:t>歳（１年生～８年生）までです。映像に出てくる「９年生・</a:t>
            </a:r>
            <a:r>
              <a:rPr kumimoji="1" lang="en-US" altLang="ja-JP" sz="1200" kern="1200" dirty="0" smtClean="0">
                <a:solidFill>
                  <a:schemeClr val="tx1"/>
                </a:solidFill>
                <a:latin typeface="Arial" charset="0"/>
                <a:ea typeface="ＭＳ Ｐ明朝" pitchFamily="18" charset="-128"/>
                <a:cs typeface="+mn-cs"/>
              </a:rPr>
              <a:t>10</a:t>
            </a:r>
            <a:r>
              <a:rPr kumimoji="1" lang="ja-JP" altLang="ja-JP" sz="1200" kern="1200" dirty="0" smtClean="0">
                <a:solidFill>
                  <a:schemeClr val="tx1"/>
                </a:solidFill>
                <a:latin typeface="Arial" charset="0"/>
                <a:ea typeface="ＭＳ Ｐ明朝" pitchFamily="18" charset="-128"/>
                <a:cs typeface="+mn-cs"/>
              </a:rPr>
              <a:t>年生」は、日本の「中学３年生～高校１年生」に相当します。</a:t>
            </a:r>
          </a:p>
          <a:p>
            <a:pPr lvl="0">
              <a:buFont typeface="Arial" pitchFamily="34" charset="0"/>
              <a:buChar char="•"/>
            </a:pPr>
            <a:r>
              <a:rPr kumimoji="1" lang="ja-JP" altLang="ja-JP" sz="1200" kern="1200" dirty="0" smtClean="0">
                <a:solidFill>
                  <a:schemeClr val="tx1"/>
                </a:solidFill>
                <a:latin typeface="Arial" charset="0"/>
                <a:ea typeface="ＭＳ Ｐ明朝" pitchFamily="18" charset="-128"/>
                <a:cs typeface="+mn-cs"/>
              </a:rPr>
              <a:t>国連でのスピーチ映像には、たくさんの若者たちが写っています。彼／彼女らは、マララさんと同じように、世界の各地で、すべての子どもが教育を受けられる社会の実現のために活動している若者たちです。</a:t>
            </a:r>
          </a:p>
          <a:p>
            <a:endParaRPr kumimoji="1" lang="ja-JP" altLang="ja-JP" sz="1200" kern="1200" dirty="0" smtClean="0">
              <a:solidFill>
                <a:schemeClr val="tx1"/>
              </a:solidFill>
              <a:latin typeface="Arial" charset="0"/>
              <a:ea typeface="ＭＳ Ｐ明朝" pitchFamily="18" charset="-128"/>
              <a:cs typeface="+mn-cs"/>
            </a:endParaRPr>
          </a:p>
          <a:p>
            <a:endParaRPr kumimoji="1" lang="ja-JP" altLang="ja-JP" sz="1200" kern="1200" dirty="0" smtClean="0">
              <a:solidFill>
                <a:schemeClr val="tx1"/>
              </a:solidFill>
              <a:latin typeface="Arial" charset="0"/>
              <a:ea typeface="ＭＳ Ｐ明朝" pitchFamily="18" charset="-128"/>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22</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kumimoji="1" lang="ja-JP" altLang="en-US" sz="1200" b="1" kern="1200" dirty="0" smtClean="0">
                <a:solidFill>
                  <a:schemeClr val="tx1"/>
                </a:solidFill>
                <a:latin typeface="Arial" charset="0"/>
                <a:ea typeface="ＭＳ Ｐ明朝" pitchFamily="18" charset="-128"/>
                <a:cs typeface="+mn-cs"/>
              </a:rPr>
              <a:t>■解説</a:t>
            </a:r>
            <a:endParaRPr kumimoji="1" lang="en-US" altLang="ja-JP" sz="1200" b="1" kern="1200" dirty="0" smtClean="0">
              <a:solidFill>
                <a:schemeClr val="tx1"/>
              </a:solidFill>
              <a:latin typeface="Arial" charset="0"/>
              <a:ea typeface="ＭＳ Ｐ明朝" pitchFamily="18" charset="-128"/>
              <a:cs typeface="+mn-cs"/>
            </a:endParaRPr>
          </a:p>
          <a:p>
            <a:pPr lvl="0">
              <a:buFont typeface="Arial" pitchFamily="34" charset="0"/>
              <a:buChar char="•"/>
            </a:pPr>
            <a:r>
              <a:rPr kumimoji="1" lang="ja-JP" altLang="ja-JP" sz="1200" kern="1200" dirty="0" smtClean="0">
                <a:solidFill>
                  <a:schemeClr val="tx1"/>
                </a:solidFill>
                <a:latin typeface="Arial" charset="0"/>
                <a:ea typeface="ＭＳ Ｐ明朝" pitchFamily="18" charset="-128"/>
                <a:cs typeface="+mn-cs"/>
              </a:rPr>
              <a:t>映画『わたしはマララ』の予告編です。</a:t>
            </a:r>
          </a:p>
          <a:p>
            <a:pPr lvl="0">
              <a:buFont typeface="Arial" pitchFamily="34" charset="0"/>
              <a:buChar char="•"/>
            </a:pPr>
            <a:r>
              <a:rPr kumimoji="1" lang="ja-JP" altLang="ja-JP" sz="1200" kern="1200" dirty="0" smtClean="0">
                <a:solidFill>
                  <a:schemeClr val="tx1"/>
                </a:solidFill>
                <a:latin typeface="Arial" charset="0"/>
                <a:ea typeface="ＭＳ Ｐ明朝" pitchFamily="18" charset="-128"/>
                <a:cs typeface="+mn-cs"/>
              </a:rPr>
              <a:t>マララさんが襲撃に遭った後、家族と共にイギリスに逃れ、地元の高校に通いながら、世界の教育のために活動している様子がわかります。映像に登場する髭の男性は、マララさんのお父さん、「ちょっとやんちゃだけどね」と話すのは、マララさんの弟です。</a:t>
            </a:r>
          </a:p>
          <a:p>
            <a:pPr lvl="0">
              <a:buFont typeface="Arial" pitchFamily="34" charset="0"/>
              <a:buChar char="•"/>
            </a:pPr>
            <a:r>
              <a:rPr kumimoji="1" lang="ja-JP" altLang="ja-JP" sz="1200" kern="1200" dirty="0" smtClean="0">
                <a:solidFill>
                  <a:schemeClr val="tx1"/>
                </a:solidFill>
                <a:latin typeface="Arial" charset="0"/>
                <a:ea typeface="ＭＳ Ｐ明朝" pitchFamily="18" charset="-128"/>
                <a:cs typeface="+mn-cs"/>
              </a:rPr>
              <a:t>映像の最後のマララさんのスピーチは、</a:t>
            </a:r>
            <a:r>
              <a:rPr kumimoji="1" lang="en-US" altLang="ja-JP" sz="1200" kern="1200" dirty="0" smtClean="0">
                <a:solidFill>
                  <a:schemeClr val="tx1"/>
                </a:solidFill>
                <a:latin typeface="Arial" charset="0"/>
                <a:ea typeface="ＭＳ Ｐ明朝" pitchFamily="18" charset="-128"/>
                <a:cs typeface="+mn-cs"/>
              </a:rPr>
              <a:t>2013</a:t>
            </a:r>
            <a:r>
              <a:rPr kumimoji="1" lang="ja-JP" altLang="ja-JP" sz="1200" kern="1200" dirty="0" smtClean="0">
                <a:solidFill>
                  <a:schemeClr val="tx1"/>
                </a:solidFill>
                <a:latin typeface="Arial" charset="0"/>
                <a:ea typeface="ＭＳ Ｐ明朝" pitchFamily="18" charset="-128"/>
                <a:cs typeface="+mn-cs"/>
              </a:rPr>
              <a:t>年</a:t>
            </a:r>
            <a:r>
              <a:rPr kumimoji="1" lang="en-US" altLang="ja-JP" sz="1200" kern="1200" dirty="0" smtClean="0">
                <a:solidFill>
                  <a:schemeClr val="tx1"/>
                </a:solidFill>
                <a:latin typeface="Arial" charset="0"/>
                <a:ea typeface="ＭＳ Ｐ明朝" pitchFamily="18" charset="-128"/>
                <a:cs typeface="+mn-cs"/>
              </a:rPr>
              <a:t>7</a:t>
            </a:r>
            <a:r>
              <a:rPr kumimoji="1" lang="ja-JP" altLang="ja-JP" sz="1200" kern="1200" dirty="0" smtClean="0">
                <a:solidFill>
                  <a:schemeClr val="tx1"/>
                </a:solidFill>
                <a:latin typeface="Arial" charset="0"/>
                <a:ea typeface="ＭＳ Ｐ明朝" pitchFamily="18" charset="-128"/>
                <a:cs typeface="+mn-cs"/>
              </a:rPr>
              <a:t>月</a:t>
            </a:r>
            <a:r>
              <a:rPr kumimoji="1" lang="en-US" altLang="ja-JP" sz="1200" kern="1200" dirty="0" smtClean="0">
                <a:solidFill>
                  <a:schemeClr val="tx1"/>
                </a:solidFill>
                <a:latin typeface="Arial" charset="0"/>
                <a:ea typeface="ＭＳ Ｐ明朝" pitchFamily="18" charset="-128"/>
                <a:cs typeface="+mn-cs"/>
              </a:rPr>
              <a:t>12</a:t>
            </a:r>
            <a:r>
              <a:rPr kumimoji="1" lang="ja-JP" altLang="ja-JP" sz="1200" kern="1200" dirty="0" smtClean="0">
                <a:solidFill>
                  <a:schemeClr val="tx1"/>
                </a:solidFill>
                <a:latin typeface="Arial" charset="0"/>
                <a:ea typeface="ＭＳ Ｐ明朝" pitchFamily="18" charset="-128"/>
                <a:cs typeface="+mn-cs"/>
              </a:rPr>
              <a:t>日の「マララ・デー」に国連でおこなったスピーチの様子です。</a:t>
            </a:r>
          </a:p>
          <a:p>
            <a:endParaRPr kumimoji="1" lang="ja-JP" altLang="ja-JP" sz="1200" kern="1200" dirty="0" smtClean="0">
              <a:solidFill>
                <a:schemeClr val="tx1"/>
              </a:solidFill>
              <a:latin typeface="Arial" charset="0"/>
              <a:ea typeface="ＭＳ Ｐ明朝" pitchFamily="18" charset="-128"/>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08555DCE-A214-48A2-B61B-47189EBB68C2}" type="slidenum">
              <a:rPr lang="en-US" altLang="ja-JP" smtClean="0"/>
              <a:pPr/>
              <a:t>23</a:t>
            </a:fld>
            <a:endParaRPr lang="en-US" altLang="ja-JP"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ja-JP" altLang="en-US" dirty="0" smtClean="0"/>
              <a:t>ストーリーを読んで、今の自分の気持ちに近いもの３つに○をつけてみよう。</a:t>
            </a:r>
          </a:p>
          <a:p>
            <a:pPr eaLnBrk="1" hangingPunct="1"/>
            <a:r>
              <a:rPr lang="ja-JP" altLang="en-US" dirty="0" smtClean="0"/>
              <a:t>この中になければ、欄外に自分の「気持ち」を書いてみよう。</a:t>
            </a:r>
          </a:p>
          <a:p>
            <a:pPr eaLnBrk="1" hangingPunct="1"/>
            <a:endParaRPr lang="en-US" altLang="ja-JP" dirty="0" smtClean="0"/>
          </a:p>
          <a:p>
            <a:pPr eaLnBrk="1" hangingPunct="1"/>
            <a:endParaRPr lang="en-US" altLang="ja-JP"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24</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b="1" u="sng" dirty="0" smtClean="0">
                <a:solidFill>
                  <a:schemeClr val="bg2"/>
                </a:solidFill>
              </a:rPr>
              <a:t>アクティビティ</a:t>
            </a:r>
            <a:r>
              <a:rPr lang="en-US" altLang="ja-JP" b="1" u="sng" dirty="0" smtClean="0">
                <a:solidFill>
                  <a:schemeClr val="bg2"/>
                </a:solidFill>
              </a:rPr>
              <a:t>5</a:t>
            </a:r>
          </a:p>
          <a:p>
            <a:pPr eaLnBrk="1" hangingPunct="1">
              <a:spcBef>
                <a:spcPct val="50000"/>
              </a:spcBef>
            </a:pPr>
            <a:endParaRPr lang="en-US" altLang="ja-JP" b="1" u="sng" dirty="0" smtClean="0">
              <a:solidFill>
                <a:schemeClr val="bg2"/>
              </a:solidFill>
            </a:endParaRPr>
          </a:p>
          <a:p>
            <a:pPr eaLnBrk="1" hangingPunct="1"/>
            <a:r>
              <a:rPr lang="ja-JP" altLang="en-US" u="none" dirty="0" smtClean="0"/>
              <a:t>ワークシート（</a:t>
            </a:r>
            <a:r>
              <a:rPr lang="en-US" altLang="ja-JP" u="none" dirty="0" smtClean="0"/>
              <a:t>25</a:t>
            </a:r>
            <a:r>
              <a:rPr lang="ja-JP" altLang="en-US" u="none" dirty="0" smtClean="0"/>
              <a:t>頁）を全員に配布し、説明してください。</a:t>
            </a:r>
            <a:endParaRPr lang="en-US" altLang="ja-JP" u="none" dirty="0" smtClean="0"/>
          </a:p>
          <a:p>
            <a:pPr eaLnBrk="1" hangingPunct="1">
              <a:spcBef>
                <a:spcPct val="50000"/>
              </a:spcBef>
            </a:pPr>
            <a:endParaRPr lang="en-US" altLang="ja-JP" u="non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25</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endParaRPr lang="en-US" altLang="ja-JP" u="sng" dirty="0" smtClean="0">
              <a:solidFill>
                <a:schemeClr val="bg2"/>
              </a:solidFill>
            </a:endParaRPr>
          </a:p>
          <a:p>
            <a:pPr eaLnBrk="1" hangingPunct="1"/>
            <a:endParaRPr lang="en-US" altLang="ja-JP" u="sng"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26</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lvl="0"/>
            <a:r>
              <a:rPr kumimoji="1" lang="ja-JP" altLang="en-US" sz="1200" kern="1200" dirty="0" smtClean="0">
                <a:solidFill>
                  <a:schemeClr val="tx1"/>
                </a:solidFill>
                <a:latin typeface="Arial" charset="0"/>
                <a:ea typeface="ＭＳ Ｐ明朝" pitchFamily="18" charset="-128"/>
                <a:cs typeface="+mn-cs"/>
              </a:rPr>
              <a:t>会議が終わったら、</a:t>
            </a:r>
            <a:r>
              <a:rPr kumimoji="1" lang="ja-JP" altLang="ja-JP" sz="1200" kern="1200" dirty="0" smtClean="0">
                <a:solidFill>
                  <a:schemeClr val="tx1"/>
                </a:solidFill>
                <a:latin typeface="Arial" charset="0"/>
                <a:ea typeface="ＭＳ Ｐ明朝" pitchFamily="18" charset="-128"/>
                <a:cs typeface="+mn-cs"/>
              </a:rPr>
              <a:t>以下の問いかけをしながら、全体でふりかえりを行う。</a:t>
            </a:r>
            <a:endParaRPr kumimoji="1" lang="en-US" altLang="ja-JP" sz="1200" kern="1200" dirty="0" smtClean="0">
              <a:solidFill>
                <a:schemeClr val="tx1"/>
              </a:solidFill>
              <a:latin typeface="Arial" charset="0"/>
              <a:ea typeface="ＭＳ Ｐ明朝" pitchFamily="18" charset="-128"/>
              <a:cs typeface="+mn-cs"/>
            </a:endParaRPr>
          </a:p>
          <a:p>
            <a:pPr lvl="0"/>
            <a:r>
              <a:rPr kumimoji="1" lang="ja-JP" altLang="ja-JP" sz="1200" kern="1200" dirty="0" smtClean="0">
                <a:solidFill>
                  <a:schemeClr val="tx1"/>
                </a:solidFill>
                <a:latin typeface="Arial" charset="0"/>
                <a:ea typeface="ＭＳ Ｐ明朝" pitchFamily="18" charset="-128"/>
                <a:cs typeface="+mn-cs"/>
              </a:rPr>
              <a:t>協力者の</a:t>
            </a:r>
            <a:r>
              <a:rPr kumimoji="1" lang="en-US" altLang="ja-JP" sz="1200" kern="1200" dirty="0" smtClean="0">
                <a:solidFill>
                  <a:schemeClr val="tx1"/>
                </a:solidFill>
                <a:latin typeface="Arial" charset="0"/>
                <a:ea typeface="ＭＳ Ｐ明朝" pitchFamily="18" charset="-128"/>
                <a:cs typeface="+mn-cs"/>
              </a:rPr>
              <a:t>14</a:t>
            </a:r>
            <a:r>
              <a:rPr kumimoji="1" lang="ja-JP" altLang="ja-JP" sz="1200" kern="1200" dirty="0" smtClean="0">
                <a:solidFill>
                  <a:schemeClr val="tx1"/>
                </a:solidFill>
                <a:latin typeface="Arial" charset="0"/>
                <a:ea typeface="ＭＳ Ｐ明朝" pitchFamily="18" charset="-128"/>
                <a:cs typeface="+mn-cs"/>
              </a:rPr>
              <a:t>名は、役を離れて、ふりかえりに参加する。</a:t>
            </a:r>
          </a:p>
          <a:p>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err="1"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C</a:t>
            </a:r>
            <a:r>
              <a:rPr kumimoji="1" lang="ja-JP" altLang="ja-JP" sz="1200" kern="1200" dirty="0" smtClean="0">
                <a:solidFill>
                  <a:schemeClr val="tx1"/>
                </a:solidFill>
                <a:latin typeface="Arial" charset="0"/>
                <a:ea typeface="ＭＳ Ｐ明朝" pitchFamily="18" charset="-128"/>
                <a:cs typeface="+mn-cs"/>
              </a:rPr>
              <a:t>国の市民の役になった皆さんは、どんな気持ちで会議を見ていましたか？」</a:t>
            </a:r>
          </a:p>
          <a:p>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err="1"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「会議の中で話し合われた援助内容とその援助を受ける側のニーズは合っていましたか？」</a:t>
            </a:r>
          </a:p>
          <a:p>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err="1"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「援助国</a:t>
            </a:r>
            <a:r>
              <a:rPr kumimoji="1" lang="en-US" altLang="ja-JP" sz="1200" kern="1200" dirty="0" smtClean="0">
                <a:solidFill>
                  <a:schemeClr val="tx1"/>
                </a:solidFill>
                <a:latin typeface="Arial" charset="0"/>
                <a:ea typeface="ＭＳ Ｐ明朝" pitchFamily="18" charset="-128"/>
                <a:cs typeface="+mn-cs"/>
              </a:rPr>
              <a:t>A</a:t>
            </a:r>
            <a:r>
              <a:rPr kumimoji="1" lang="ja-JP" altLang="ja-JP" sz="1200" kern="1200" dirty="0" smtClean="0">
                <a:solidFill>
                  <a:schemeClr val="tx1"/>
                </a:solidFill>
                <a:latin typeface="Arial" charset="0"/>
                <a:ea typeface="ＭＳ Ｐ明朝" pitchFamily="18" charset="-128"/>
                <a:cs typeface="+mn-cs"/>
              </a:rPr>
              <a:t>はどこの国の政府を象徴していると思いますか？」</a:t>
            </a:r>
          </a:p>
          <a:p>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err="1"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「どうしたら本当に必要とされる教育援助が実現できると思いますか？」</a:t>
            </a:r>
          </a:p>
          <a:p>
            <a:r>
              <a:rPr kumimoji="1" lang="ja-JP" altLang="ja-JP" sz="1200" kern="1200" dirty="0" smtClean="0">
                <a:solidFill>
                  <a:schemeClr val="tx1"/>
                </a:solidFill>
                <a:latin typeface="Arial" charset="0"/>
                <a:ea typeface="ＭＳ Ｐ明朝" pitchFamily="18" charset="-128"/>
                <a:cs typeface="+mn-cs"/>
              </a:rPr>
              <a:t>進行役は出された意見を板書し、まとめる。</a:t>
            </a:r>
          </a:p>
          <a:p>
            <a:pPr lvl="0"/>
            <a:endParaRPr kumimoji="1" lang="ja-JP" altLang="ja-JP" sz="1200" kern="1200" dirty="0" smtClean="0">
              <a:solidFill>
                <a:schemeClr val="tx1"/>
              </a:solidFill>
              <a:latin typeface="Arial" charset="0"/>
              <a:ea typeface="ＭＳ Ｐ明朝" pitchFamily="18" charset="-128"/>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27</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lvl="0"/>
            <a:r>
              <a:rPr kumimoji="1" lang="ja-JP" altLang="en-US" sz="1200" b="1" kern="1200" dirty="0" smtClean="0">
                <a:solidFill>
                  <a:schemeClr val="tx1"/>
                </a:solidFill>
                <a:latin typeface="Arial" charset="0"/>
                <a:ea typeface="ＭＳ Ｐ明朝" pitchFamily="18" charset="-128"/>
                <a:cs typeface="+mn-cs"/>
              </a:rPr>
              <a:t>■解説</a:t>
            </a:r>
            <a:endParaRPr kumimoji="1" lang="en-US" altLang="ja-JP" sz="1200" b="1" kern="1200" dirty="0" smtClean="0">
              <a:solidFill>
                <a:schemeClr val="tx1"/>
              </a:solidFill>
              <a:latin typeface="Arial" charset="0"/>
              <a:ea typeface="ＭＳ Ｐ明朝" pitchFamily="18" charset="-128"/>
              <a:cs typeface="+mn-cs"/>
            </a:endParaRPr>
          </a:p>
          <a:p>
            <a:pPr lvl="0"/>
            <a:r>
              <a:rPr kumimoji="1" lang="ja-JP" altLang="ja-JP" sz="1200" kern="1200" dirty="0" smtClean="0">
                <a:solidFill>
                  <a:schemeClr val="tx1"/>
                </a:solidFill>
                <a:latin typeface="Arial" charset="0"/>
                <a:ea typeface="ＭＳ Ｐ明朝" pitchFamily="18" charset="-128"/>
                <a:cs typeface="+mn-cs"/>
              </a:rPr>
              <a:t>他の援助国と比べて、日本政府の「教育援助」には、以下の２つの大きな特徴があります。</a:t>
            </a:r>
          </a:p>
          <a:p>
            <a:r>
              <a:rPr kumimoji="1" lang="ja-JP" altLang="ja-JP" sz="1200" kern="1200" dirty="0" smtClean="0">
                <a:solidFill>
                  <a:schemeClr val="tx1"/>
                </a:solidFill>
                <a:latin typeface="Arial" charset="0"/>
                <a:ea typeface="ＭＳ Ｐ明朝" pitchFamily="18" charset="-128"/>
                <a:cs typeface="+mn-cs"/>
              </a:rPr>
              <a:t>①アフリカなどの低所得国よりも、アジアなどの中所得国への配分が多い。</a:t>
            </a:r>
          </a:p>
          <a:p>
            <a:r>
              <a:rPr kumimoji="1" lang="ja-JP" altLang="ja-JP" sz="1200" kern="1200" dirty="0" smtClean="0">
                <a:solidFill>
                  <a:schemeClr val="tx1"/>
                </a:solidFill>
                <a:latin typeface="Arial" charset="0"/>
                <a:ea typeface="ＭＳ Ｐ明朝" pitchFamily="18" charset="-128"/>
                <a:cs typeface="+mn-cs"/>
              </a:rPr>
              <a:t>②基礎教育・中等教育分野</a:t>
            </a:r>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err="1" smtClean="0">
                <a:solidFill>
                  <a:schemeClr val="tx1"/>
                </a:solidFill>
                <a:latin typeface="Arial" charset="0"/>
                <a:ea typeface="ＭＳ Ｐ明朝" pitchFamily="18" charset="-128"/>
                <a:cs typeface="+mn-cs"/>
              </a:rPr>
              <a:t>への</a:t>
            </a:r>
            <a:r>
              <a:rPr kumimoji="1" lang="ja-JP" altLang="ja-JP" sz="1200" kern="1200" dirty="0" smtClean="0">
                <a:solidFill>
                  <a:schemeClr val="tx1"/>
                </a:solidFill>
                <a:latin typeface="Arial" charset="0"/>
                <a:ea typeface="ＭＳ Ｐ明朝" pitchFamily="18" charset="-128"/>
                <a:cs typeface="+mn-cs"/>
              </a:rPr>
              <a:t>配分が少なく高等教育</a:t>
            </a:r>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err="1" smtClean="0">
                <a:solidFill>
                  <a:schemeClr val="tx1"/>
                </a:solidFill>
                <a:latin typeface="Arial" charset="0"/>
                <a:ea typeface="ＭＳ Ｐ明朝" pitchFamily="18" charset="-128"/>
                <a:cs typeface="+mn-cs"/>
              </a:rPr>
              <a:t>への</a:t>
            </a:r>
            <a:r>
              <a:rPr kumimoji="1" lang="ja-JP" altLang="ja-JP" sz="1200" kern="1200" dirty="0" smtClean="0">
                <a:solidFill>
                  <a:schemeClr val="tx1"/>
                </a:solidFill>
                <a:latin typeface="Arial" charset="0"/>
                <a:ea typeface="ＭＳ Ｐ明朝" pitchFamily="18" charset="-128"/>
                <a:cs typeface="+mn-cs"/>
              </a:rPr>
              <a:t>配分が大きい。中でも、日本に留学する奨学金への配分が大きく、途上国内で使われる援助が少ない。</a:t>
            </a:r>
          </a:p>
          <a:p>
            <a:endParaRPr kumimoji="1" lang="en-US" altLang="ja-JP" sz="1200" kern="1200" dirty="0" smtClean="0">
              <a:solidFill>
                <a:schemeClr val="tx1"/>
              </a:solidFill>
              <a:latin typeface="Arial" charset="0"/>
              <a:ea typeface="ＭＳ Ｐ明朝" pitchFamily="18" charset="-128"/>
              <a:cs typeface="+mn-cs"/>
            </a:endParaRPr>
          </a:p>
          <a:p>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基礎教育・中等教育：幼児教育、初等教育（小学校）、中等教育（中学校・高校）、成人のための識字</a:t>
            </a:r>
          </a:p>
          <a:p>
            <a:r>
              <a:rPr kumimoji="1" lang="ja-JP" altLang="ja-JP" sz="1200" kern="1200" dirty="0" smtClean="0">
                <a:solidFill>
                  <a:schemeClr val="tx1"/>
                </a:solidFill>
                <a:latin typeface="Arial" charset="0"/>
                <a:ea typeface="ＭＳ Ｐ明朝" pitchFamily="18" charset="-128"/>
                <a:cs typeface="+mn-cs"/>
              </a:rPr>
              <a:t>　教室など</a:t>
            </a:r>
          </a:p>
          <a:p>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高等教育：大学・大学院や留学生の奨学金など</a:t>
            </a:r>
          </a:p>
          <a:p>
            <a:endParaRPr kumimoji="1" lang="ja-JP" altLang="ja-JP" sz="1200" kern="1200" dirty="0" smtClean="0">
              <a:solidFill>
                <a:schemeClr val="tx1"/>
              </a:solidFill>
              <a:latin typeface="Arial" charset="0"/>
              <a:ea typeface="ＭＳ Ｐ明朝" pitchFamily="18" charset="-128"/>
              <a:cs typeface="+mn-cs"/>
            </a:endParaRPr>
          </a:p>
          <a:p>
            <a:endParaRPr kumimoji="1" lang="ja-JP" altLang="ja-JP" sz="1200" kern="1200" dirty="0" smtClean="0">
              <a:solidFill>
                <a:schemeClr val="tx1"/>
              </a:solidFill>
              <a:latin typeface="Arial" charset="0"/>
              <a:ea typeface="ＭＳ Ｐ明朝" pitchFamily="18" charset="-128"/>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28</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kumimoji="1" lang="ja-JP" altLang="ja-JP" sz="1200" kern="1200" dirty="0" smtClean="0">
                <a:solidFill>
                  <a:schemeClr val="tx1"/>
                </a:solidFill>
                <a:latin typeface="Arial" charset="0"/>
                <a:ea typeface="ＭＳ Ｐ明朝" pitchFamily="18" charset="-128"/>
                <a:cs typeface="+mn-cs"/>
              </a:rPr>
              <a:t>途上国で教育支援を行う教育協力</a:t>
            </a:r>
            <a:r>
              <a:rPr kumimoji="1" lang="en-US" altLang="ja-JP" sz="1200" kern="1200" dirty="0" smtClean="0">
                <a:solidFill>
                  <a:schemeClr val="tx1"/>
                </a:solidFill>
                <a:latin typeface="Arial" charset="0"/>
                <a:ea typeface="ＭＳ Ｐ明朝" pitchFamily="18" charset="-128"/>
                <a:cs typeface="+mn-cs"/>
              </a:rPr>
              <a:t>NGO</a:t>
            </a:r>
            <a:r>
              <a:rPr kumimoji="1" lang="ja-JP" altLang="ja-JP" sz="1200" kern="1200" dirty="0" smtClean="0">
                <a:solidFill>
                  <a:schemeClr val="tx1"/>
                </a:solidFill>
                <a:latin typeface="Arial" charset="0"/>
                <a:ea typeface="ＭＳ Ｐ明朝" pitchFamily="18" charset="-128"/>
                <a:cs typeface="+mn-cs"/>
              </a:rPr>
              <a:t>ネットワーク（</a:t>
            </a:r>
            <a:r>
              <a:rPr kumimoji="1" lang="en-US" altLang="ja-JP" sz="1200" kern="1200" dirty="0" smtClean="0">
                <a:solidFill>
                  <a:schemeClr val="tx1"/>
                </a:solidFill>
                <a:latin typeface="Arial" charset="0"/>
                <a:ea typeface="ＭＳ Ｐ明朝" pitchFamily="18" charset="-128"/>
                <a:cs typeface="+mn-cs"/>
              </a:rPr>
              <a:t>JNNE</a:t>
            </a:r>
            <a:r>
              <a:rPr kumimoji="1" lang="ja-JP" altLang="ja-JP" sz="1200" kern="1200" dirty="0" smtClean="0">
                <a:solidFill>
                  <a:schemeClr val="tx1"/>
                </a:solidFill>
                <a:latin typeface="Arial" charset="0"/>
                <a:ea typeface="ＭＳ Ｐ明朝" pitchFamily="18" charset="-128"/>
                <a:cs typeface="+mn-cs"/>
              </a:rPr>
              <a:t>）では日本政府に以下の</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err="1" smtClean="0">
                <a:solidFill>
                  <a:schemeClr val="tx1"/>
                </a:solidFill>
                <a:latin typeface="Arial" charset="0"/>
                <a:ea typeface="ＭＳ Ｐ明朝" pitchFamily="18" charset="-128"/>
                <a:cs typeface="+mn-cs"/>
              </a:rPr>
              <a:t>つの</a:t>
            </a:r>
            <a:r>
              <a:rPr kumimoji="1" lang="ja-JP" altLang="ja-JP" sz="1200" kern="1200" dirty="0" smtClean="0">
                <a:solidFill>
                  <a:schemeClr val="tx1"/>
                </a:solidFill>
                <a:latin typeface="Arial" charset="0"/>
                <a:ea typeface="ＭＳ Ｐ明朝" pitchFamily="18" charset="-128"/>
                <a:cs typeface="+mn-cs"/>
              </a:rPr>
              <a:t>提言をしています。</a:t>
            </a:r>
            <a:r>
              <a:rPr kumimoji="1" lang="en-US" altLang="ja-JP" sz="1200" kern="1200" dirty="0" smtClean="0">
                <a:solidFill>
                  <a:schemeClr val="tx1"/>
                </a:solidFill>
                <a:latin typeface="Arial" charset="0"/>
                <a:ea typeface="ＭＳ Ｐ明朝" pitchFamily="18" charset="-128"/>
                <a:cs typeface="+mn-cs"/>
              </a:rPr>
              <a:t> </a:t>
            </a:r>
            <a:endParaRPr kumimoji="1" lang="ja-JP" altLang="ja-JP" sz="1200"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提言</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：基礎教育援助の割合を増やしてください。</a:t>
            </a:r>
          </a:p>
          <a:p>
            <a:r>
              <a:rPr kumimoji="1" lang="ja-JP" altLang="ja-JP" sz="1200" kern="1200" dirty="0" smtClean="0">
                <a:solidFill>
                  <a:schemeClr val="tx1"/>
                </a:solidFill>
                <a:latin typeface="Arial" charset="0"/>
                <a:ea typeface="ＭＳ Ｐ明朝" pitchFamily="18" charset="-128"/>
                <a:cs typeface="+mn-cs"/>
              </a:rPr>
              <a:t>提言</a:t>
            </a:r>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smtClean="0">
                <a:solidFill>
                  <a:schemeClr val="tx1"/>
                </a:solidFill>
                <a:latin typeface="Arial" charset="0"/>
                <a:ea typeface="ＭＳ Ｐ明朝" pitchFamily="18" charset="-128"/>
                <a:cs typeface="+mn-cs"/>
              </a:rPr>
              <a:t>：紛争下や紛争の影響を受けた国、低所得国への配分を増やして下さい。</a:t>
            </a:r>
          </a:p>
          <a:p>
            <a:r>
              <a:rPr kumimoji="1" lang="ja-JP" altLang="ja-JP" sz="1200" kern="1200" dirty="0" smtClean="0">
                <a:solidFill>
                  <a:schemeClr val="tx1"/>
                </a:solidFill>
                <a:latin typeface="Arial" charset="0"/>
                <a:ea typeface="ＭＳ Ｐ明朝" pitchFamily="18" charset="-128"/>
                <a:cs typeface="+mn-cs"/>
              </a:rPr>
              <a:t>提言</a:t>
            </a:r>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：技術協力と財政支援を同時に行いましょう。</a:t>
            </a:r>
          </a:p>
          <a:p>
            <a:r>
              <a:rPr kumimoji="1" lang="ja-JP" altLang="ja-JP" sz="1200" kern="1200" dirty="0" smtClean="0">
                <a:solidFill>
                  <a:schemeClr val="tx1"/>
                </a:solidFill>
                <a:latin typeface="Arial" charset="0"/>
                <a:ea typeface="ＭＳ Ｐ明朝" pitchFamily="18" charset="-128"/>
                <a:cs typeface="+mn-cs"/>
              </a:rPr>
              <a:t>提言</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：教育のためのグローバル・パートナーシップ（</a:t>
            </a:r>
            <a:r>
              <a:rPr kumimoji="1" lang="en-US" altLang="ja-JP" sz="1200" kern="1200" dirty="0" smtClean="0">
                <a:solidFill>
                  <a:schemeClr val="tx1"/>
                </a:solidFill>
                <a:latin typeface="Arial" charset="0"/>
                <a:ea typeface="ＭＳ Ｐ明朝" pitchFamily="18" charset="-128"/>
                <a:cs typeface="+mn-cs"/>
              </a:rPr>
              <a:t>※GPE</a:t>
            </a:r>
            <a:r>
              <a:rPr kumimoji="1" lang="ja-JP" altLang="ja-JP" sz="1200" kern="1200" dirty="0" smtClean="0">
                <a:solidFill>
                  <a:schemeClr val="tx1"/>
                </a:solidFill>
                <a:latin typeface="Arial" charset="0"/>
                <a:ea typeface="ＭＳ Ｐ明朝" pitchFamily="18" charset="-128"/>
                <a:cs typeface="+mn-cs"/>
              </a:rPr>
              <a:t>基金）にもっと拠出を。</a:t>
            </a:r>
          </a:p>
          <a:p>
            <a:endParaRPr kumimoji="1" lang="ja-JP" altLang="ja-JP" sz="1200" kern="1200" dirty="0">
              <a:solidFill>
                <a:schemeClr val="tx1"/>
              </a:solidFill>
              <a:latin typeface="Arial" charset="0"/>
              <a:ea typeface="ＭＳ Ｐ明朝" pitchFamily="18" charset="-128"/>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1" kern="1200" dirty="0" smtClean="0">
                <a:solidFill>
                  <a:schemeClr val="tx1"/>
                </a:solidFill>
                <a:latin typeface="Arial" charset="0"/>
                <a:ea typeface="ＭＳ Ｐ明朝" pitchFamily="18" charset="-128"/>
                <a:cs typeface="+mn-cs"/>
              </a:rPr>
              <a:t>■解説</a:t>
            </a:r>
            <a:endParaRPr kumimoji="1" lang="en-US" altLang="ja-JP" sz="1200" b="1"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日本の援助は、経済分野への配分が多く</a:t>
            </a:r>
            <a:r>
              <a:rPr kumimoji="1" lang="ja-JP" altLang="en-US"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基礎教育分野への配分が少ない。</a:t>
            </a:r>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D5BA34C5-D128-4108-8F6B-F18B24DEAE5F}" type="slidenum">
              <a:rPr lang="en-US" altLang="ja-JP" smtClean="0"/>
              <a:pPr>
                <a:defRPr/>
              </a:pPr>
              <a:t>29</a:t>
            </a:fld>
            <a:endParaRPr lang="en-US" altLang="ja-JP"/>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30</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kumimoji="1" lang="ja-JP" altLang="ja-JP" sz="1200" kern="1200" dirty="0" smtClean="0">
                <a:solidFill>
                  <a:schemeClr val="tx1"/>
                </a:solidFill>
                <a:latin typeface="Arial" charset="0"/>
                <a:ea typeface="ＭＳ Ｐ明朝" pitchFamily="18" charset="-128"/>
                <a:cs typeface="+mn-cs"/>
              </a:rPr>
              <a:t>教育のためのグローバル・パートナーシップ基金（</a:t>
            </a:r>
            <a:r>
              <a:rPr kumimoji="1" lang="en-US" altLang="ja-JP" sz="1200" kern="1200" dirty="0" smtClean="0">
                <a:solidFill>
                  <a:schemeClr val="tx1"/>
                </a:solidFill>
                <a:latin typeface="Arial" charset="0"/>
                <a:ea typeface="ＭＳ Ｐ明朝" pitchFamily="18" charset="-128"/>
                <a:cs typeface="+mn-cs"/>
              </a:rPr>
              <a:t>GPE</a:t>
            </a:r>
            <a:r>
              <a:rPr kumimoji="1" lang="ja-JP" altLang="ja-JP" sz="1200" kern="1200" dirty="0" smtClean="0">
                <a:solidFill>
                  <a:schemeClr val="tx1"/>
                </a:solidFill>
                <a:latin typeface="Arial" charset="0"/>
                <a:ea typeface="ＭＳ Ｐ明朝" pitchFamily="18" charset="-128"/>
                <a:cs typeface="+mn-cs"/>
              </a:rPr>
              <a:t>基金）は、すべての子どもが小学校に行けるようになるための不足している資金を支援する国際機関。現在</a:t>
            </a:r>
            <a:r>
              <a:rPr kumimoji="1" lang="en-US" altLang="ja-JP" sz="1200" kern="1200" dirty="0" smtClean="0">
                <a:solidFill>
                  <a:schemeClr val="tx1"/>
                </a:solidFill>
                <a:latin typeface="Arial" charset="0"/>
                <a:ea typeface="ＭＳ Ｐ明朝" pitchFamily="18" charset="-128"/>
                <a:cs typeface="+mn-cs"/>
              </a:rPr>
              <a:t>60</a:t>
            </a:r>
            <a:r>
              <a:rPr kumimoji="1" lang="ja-JP" altLang="ja-JP" sz="1200" kern="1200" dirty="0" smtClean="0">
                <a:solidFill>
                  <a:schemeClr val="tx1"/>
                </a:solidFill>
                <a:latin typeface="Arial" charset="0"/>
                <a:ea typeface="ＭＳ Ｐ明朝" pitchFamily="18" charset="-128"/>
                <a:cs typeface="+mn-cs"/>
              </a:rPr>
              <a:t>か国の低所得国が対象となっています。日本の拠出金額は人口</a:t>
            </a:r>
            <a:r>
              <a:rPr kumimoji="1" lang="en-US" altLang="ja-JP" sz="1200" kern="1200" dirty="0" smtClean="0">
                <a:solidFill>
                  <a:schemeClr val="tx1"/>
                </a:solidFill>
                <a:latin typeface="Arial" charset="0"/>
                <a:ea typeface="ＭＳ Ｐ明朝" pitchFamily="18" charset="-128"/>
                <a:cs typeface="+mn-cs"/>
              </a:rPr>
              <a:t>480</a:t>
            </a:r>
            <a:r>
              <a:rPr kumimoji="1" lang="ja-JP" altLang="ja-JP" sz="1200" kern="1200" dirty="0" smtClean="0">
                <a:solidFill>
                  <a:schemeClr val="tx1"/>
                </a:solidFill>
                <a:latin typeface="Arial" charset="0"/>
                <a:ea typeface="ＭＳ Ｐ明朝" pitchFamily="18" charset="-128"/>
                <a:cs typeface="+mn-cs"/>
              </a:rPr>
              <a:t>万人のアイルランドより小額です。</a:t>
            </a:r>
          </a:p>
          <a:p>
            <a:r>
              <a:rPr kumimoji="1" lang="ja-JP" altLang="ja-JP" sz="1200" kern="1200" dirty="0" smtClean="0">
                <a:solidFill>
                  <a:schemeClr val="tx1"/>
                </a:solidFill>
                <a:latin typeface="Arial" charset="0"/>
                <a:ea typeface="ＭＳ Ｐ明朝" pitchFamily="18" charset="-128"/>
                <a:cs typeface="+mn-cs"/>
              </a:rPr>
              <a:t>なお、</a:t>
            </a:r>
            <a:r>
              <a:rPr kumimoji="1" lang="en-US" altLang="ja-JP" sz="1200" kern="1200" dirty="0" smtClean="0">
                <a:solidFill>
                  <a:schemeClr val="tx1"/>
                </a:solidFill>
                <a:latin typeface="Arial" charset="0"/>
                <a:ea typeface="ＭＳ Ｐ明朝" pitchFamily="18" charset="-128"/>
                <a:cs typeface="+mn-cs"/>
              </a:rPr>
              <a:t>GPE</a:t>
            </a:r>
            <a:r>
              <a:rPr kumimoji="1" lang="ja-JP" altLang="ja-JP" sz="1200" kern="1200" dirty="0" err="1" smtClean="0">
                <a:solidFill>
                  <a:schemeClr val="tx1"/>
                </a:solidFill>
                <a:latin typeface="Arial" charset="0"/>
                <a:ea typeface="ＭＳ Ｐ明朝" pitchFamily="18" charset="-128"/>
                <a:cs typeface="+mn-cs"/>
              </a:rPr>
              <a:t>への</a:t>
            </a:r>
            <a:r>
              <a:rPr kumimoji="1" lang="ja-JP" altLang="ja-JP" sz="1200" kern="1200" dirty="0" smtClean="0">
                <a:solidFill>
                  <a:schemeClr val="tx1"/>
                </a:solidFill>
                <a:latin typeface="Arial" charset="0"/>
                <a:ea typeface="ＭＳ Ｐ明朝" pitchFamily="18" charset="-128"/>
                <a:cs typeface="+mn-cs"/>
              </a:rPr>
              <a:t>拠出金を含む多国間機関（世界銀行、ユニセフ等）による教育援助事業に対して、日本政府は、</a:t>
            </a:r>
            <a:r>
              <a:rPr kumimoji="1" lang="en-US" altLang="ja-JP" sz="1200" kern="1200" dirty="0" smtClean="0">
                <a:solidFill>
                  <a:schemeClr val="tx1"/>
                </a:solidFill>
                <a:latin typeface="Arial" charset="0"/>
                <a:ea typeface="ＭＳ Ｐ明朝" pitchFamily="18" charset="-128"/>
                <a:cs typeface="+mn-cs"/>
              </a:rPr>
              <a:t>2013</a:t>
            </a:r>
            <a:r>
              <a:rPr kumimoji="1" lang="ja-JP" altLang="ja-JP" sz="1200" kern="1200" dirty="0" smtClean="0">
                <a:solidFill>
                  <a:schemeClr val="tx1"/>
                </a:solidFill>
                <a:latin typeface="Arial" charset="0"/>
                <a:ea typeface="ＭＳ Ｐ明朝" pitchFamily="18" charset="-128"/>
                <a:cs typeface="+mn-cs"/>
              </a:rPr>
              <a:t>年度に</a:t>
            </a:r>
            <a:r>
              <a:rPr kumimoji="1" lang="en-US" altLang="ja-JP" sz="1200" kern="1200" dirty="0" smtClean="0">
                <a:solidFill>
                  <a:schemeClr val="tx1"/>
                </a:solidFill>
                <a:latin typeface="Arial" charset="0"/>
                <a:ea typeface="ＭＳ Ｐ明朝" pitchFamily="18" charset="-128"/>
                <a:cs typeface="+mn-cs"/>
              </a:rPr>
              <a:t>89</a:t>
            </a:r>
            <a:r>
              <a:rPr kumimoji="1" lang="ja-JP" altLang="ja-JP" sz="1200" kern="1200" dirty="0" smtClean="0">
                <a:solidFill>
                  <a:schemeClr val="tx1"/>
                </a:solidFill>
                <a:latin typeface="Arial" charset="0"/>
                <a:ea typeface="ＭＳ Ｐ明朝" pitchFamily="18" charset="-128"/>
                <a:cs typeface="+mn-cs"/>
              </a:rPr>
              <a:t>億円を拠出しました。ただし、この額には、基礎教育以外の教育援助（高等教育等）も含まれています。</a:t>
            </a:r>
          </a:p>
          <a:p>
            <a:endParaRPr kumimoji="1" lang="ja-JP" altLang="ja-JP" sz="1200" kern="1200" dirty="0" smtClean="0">
              <a:solidFill>
                <a:schemeClr val="tx1"/>
              </a:solidFill>
              <a:latin typeface="Arial" charset="0"/>
              <a:ea typeface="ＭＳ Ｐ明朝" pitchFamily="18"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D4E2AEAB-7E5F-42D7-B256-3F5CF4DF7DDC}" type="slidenum">
              <a:rPr lang="en-US" altLang="ja-JP" smtClean="0"/>
              <a:pPr/>
              <a:t>4</a:t>
            </a:fld>
            <a:endParaRPr lang="en-US" altLang="ja-JP"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ja-JP" altLang="en-US" b="1" dirty="0" smtClean="0"/>
              <a:t>答：全部正解</a:t>
            </a:r>
            <a:endParaRPr lang="en-US" altLang="ja-JP" b="1" dirty="0" smtClean="0"/>
          </a:p>
          <a:p>
            <a:pPr eaLnBrk="1" hangingPunct="1"/>
            <a:r>
              <a:rPr kumimoji="1" lang="ja-JP" altLang="ja-JP" sz="1200" kern="1200" dirty="0" smtClean="0">
                <a:solidFill>
                  <a:schemeClr val="tx1"/>
                </a:solidFill>
                <a:latin typeface="Arial" charset="0"/>
                <a:ea typeface="ＭＳ Ｐ明朝" pitchFamily="18" charset="-128"/>
                <a:cs typeface="+mn-cs"/>
              </a:rPr>
              <a:t>すべて正解です。これらの背景には、教育への無理解や、女の子や</a:t>
            </a:r>
            <a:r>
              <a:rPr kumimoji="1" lang="ja-JP" altLang="ja-JP" sz="1200" kern="1200" dirty="0" err="1" smtClean="0">
                <a:solidFill>
                  <a:schemeClr val="tx1"/>
                </a:solidFill>
                <a:latin typeface="Arial" charset="0"/>
                <a:ea typeface="ＭＳ Ｐ明朝" pitchFamily="18" charset="-128"/>
                <a:cs typeface="+mn-cs"/>
              </a:rPr>
              <a:t>障がいを</a:t>
            </a:r>
            <a:r>
              <a:rPr kumimoji="1" lang="ja-JP" altLang="ja-JP" sz="1200" kern="1200" dirty="0" smtClean="0">
                <a:solidFill>
                  <a:schemeClr val="tx1"/>
                </a:solidFill>
                <a:latin typeface="Arial" charset="0"/>
                <a:ea typeface="ＭＳ Ｐ明朝" pitchFamily="18" charset="-128"/>
                <a:cs typeface="+mn-cs"/>
              </a:rPr>
              <a:t>持つ子ども（障害児）のなど社会的弱者への差別、児童労働といった、さまざまな問題があります。特に女の子の場合には、学校や通学路が安全でないこと、水くみなどの家事労働の負担、学校に男女別のトイレや安全な飲料水がないこと、女子教員の不足などの理由が加わります。</a:t>
            </a:r>
            <a:r>
              <a:rPr kumimoji="1" lang="ja-JP" altLang="ja-JP" sz="1200" u="sng" kern="1200" dirty="0" smtClean="0">
                <a:solidFill>
                  <a:schemeClr val="tx1"/>
                </a:solidFill>
                <a:latin typeface="Arial" charset="0"/>
                <a:ea typeface="ＭＳ Ｐ明朝" pitchFamily="18" charset="-128"/>
                <a:cs typeface="+mn-cs"/>
              </a:rPr>
              <a:t>特に、小学校に通っていない世界の子どもの半数は、紛争地域に住んでおり、その割合は</a:t>
            </a:r>
            <a:r>
              <a:rPr kumimoji="1" lang="en-US" altLang="ja-JP" sz="1200" u="sng" kern="1200" dirty="0" smtClean="0">
                <a:solidFill>
                  <a:schemeClr val="tx1"/>
                </a:solidFill>
                <a:latin typeface="Arial" charset="0"/>
                <a:ea typeface="ＭＳ Ｐ明朝" pitchFamily="18" charset="-128"/>
                <a:cs typeface="+mn-cs"/>
              </a:rPr>
              <a:t>2008</a:t>
            </a:r>
            <a:r>
              <a:rPr kumimoji="1" lang="ja-JP" altLang="ja-JP" sz="1200" u="sng" kern="1200" dirty="0" smtClean="0">
                <a:solidFill>
                  <a:schemeClr val="tx1"/>
                </a:solidFill>
                <a:latin typeface="Arial" charset="0"/>
                <a:ea typeface="ＭＳ Ｐ明朝" pitchFamily="18" charset="-128"/>
                <a:cs typeface="+mn-cs"/>
              </a:rPr>
              <a:t>年から上昇しています</a:t>
            </a:r>
            <a:r>
              <a:rPr kumimoji="1" lang="ja-JP" altLang="ja-JP" sz="1200" kern="1200" dirty="0" smtClean="0">
                <a:solidFill>
                  <a:schemeClr val="tx1"/>
                </a:solidFill>
                <a:latin typeface="Arial" charset="0"/>
                <a:ea typeface="ＭＳ Ｐ明朝" pitchFamily="18" charset="-128"/>
                <a:cs typeface="+mn-cs"/>
              </a:rPr>
              <a:t>。過去</a:t>
            </a:r>
            <a:r>
              <a:rPr kumimoji="1" lang="en-US" altLang="ja-JP" sz="1200" kern="1200" dirty="0" smtClean="0">
                <a:solidFill>
                  <a:schemeClr val="tx1"/>
                </a:solidFill>
                <a:latin typeface="Arial" charset="0"/>
                <a:ea typeface="ＭＳ Ｐ明朝" pitchFamily="18" charset="-128"/>
                <a:cs typeface="+mn-cs"/>
              </a:rPr>
              <a:t>10</a:t>
            </a:r>
            <a:r>
              <a:rPr kumimoji="1" lang="ja-JP" altLang="ja-JP" sz="1200" kern="1200" dirty="0" smtClean="0">
                <a:solidFill>
                  <a:schemeClr val="tx1"/>
                </a:solidFill>
                <a:latin typeface="Arial" charset="0"/>
                <a:ea typeface="ＭＳ Ｐ明朝" pitchFamily="18" charset="-128"/>
                <a:cs typeface="+mn-cs"/>
              </a:rPr>
              <a:t>年に渡り、少なくとも</a:t>
            </a:r>
            <a:r>
              <a:rPr kumimoji="1" lang="en-US" altLang="ja-JP" sz="1200" kern="1200" dirty="0" smtClean="0">
                <a:solidFill>
                  <a:schemeClr val="tx1"/>
                </a:solidFill>
                <a:latin typeface="Arial" charset="0"/>
                <a:ea typeface="ＭＳ Ｐ明朝" pitchFamily="18" charset="-128"/>
                <a:cs typeface="+mn-cs"/>
              </a:rPr>
              <a:t>25</a:t>
            </a:r>
            <a:r>
              <a:rPr kumimoji="1" lang="ja-JP" altLang="ja-JP" sz="1200" kern="1200" dirty="0" smtClean="0">
                <a:solidFill>
                  <a:schemeClr val="tx1"/>
                </a:solidFill>
                <a:latin typeface="Arial" charset="0"/>
                <a:ea typeface="ＭＳ Ｐ明朝" pitchFamily="18" charset="-128"/>
                <a:cs typeface="+mn-cs"/>
              </a:rPr>
              <a:t>カ国において、学校が軍事拠点、射撃拠点、武器庫、拘置所等として利用されてきました。また、過去</a:t>
            </a:r>
            <a:r>
              <a:rPr kumimoji="1" lang="en-US" altLang="ja-JP" sz="1200" kern="1200" dirty="0" smtClean="0">
                <a:solidFill>
                  <a:schemeClr val="tx1"/>
                </a:solidFill>
                <a:latin typeface="Arial" charset="0"/>
                <a:ea typeface="ＭＳ Ｐ明朝" pitchFamily="18" charset="-128"/>
                <a:cs typeface="+mn-cs"/>
              </a:rPr>
              <a:t>5</a:t>
            </a:r>
            <a:r>
              <a:rPr kumimoji="1" lang="ja-JP" altLang="ja-JP" sz="1200" kern="1200" dirty="0" smtClean="0">
                <a:solidFill>
                  <a:schemeClr val="tx1"/>
                </a:solidFill>
                <a:latin typeface="Arial" charset="0"/>
                <a:ea typeface="ＭＳ Ｐ明朝" pitchFamily="18" charset="-128"/>
                <a:cs typeface="+mn-cs"/>
              </a:rPr>
              <a:t>年間で、少なくとも</a:t>
            </a:r>
            <a:r>
              <a:rPr kumimoji="1" lang="en-US" altLang="ja-JP" sz="1200" kern="1200" dirty="0" smtClean="0">
                <a:solidFill>
                  <a:schemeClr val="tx1"/>
                </a:solidFill>
                <a:latin typeface="Arial" charset="0"/>
                <a:ea typeface="ＭＳ Ｐ明朝" pitchFamily="18" charset="-128"/>
                <a:cs typeface="+mn-cs"/>
              </a:rPr>
              <a:t>70</a:t>
            </a:r>
            <a:r>
              <a:rPr kumimoji="1" lang="ja-JP" altLang="ja-JP" sz="1200" kern="1200" dirty="0" smtClean="0">
                <a:solidFill>
                  <a:schemeClr val="tx1"/>
                </a:solidFill>
                <a:latin typeface="Arial" charset="0"/>
                <a:ea typeface="ＭＳ Ｐ明朝" pitchFamily="18" charset="-128"/>
                <a:cs typeface="+mn-cs"/>
              </a:rPr>
              <a:t>カ国において、政治、軍事、イデオロギー、派閥、宗教、民族などの理由により、学校は攻撃の対象となってきています 。</a:t>
            </a:r>
            <a:endParaRPr lang="ja-JP" altLang="en-US" dirty="0" smtClean="0"/>
          </a:p>
          <a:p>
            <a:pPr eaLnBrk="1" hangingPunct="1"/>
            <a:endParaRPr lang="ja-JP"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978133B0-7B9C-4BBF-A686-985735A69E7D}" type="slidenum">
              <a:rPr lang="en-US" altLang="ja-JP" smtClean="0"/>
              <a:pPr/>
              <a:t>31</a:t>
            </a:fld>
            <a:endParaRPr lang="en-US" altLang="ja-JP"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ja-JP" altLang="en-US" b="1" u="sng" dirty="0" smtClean="0"/>
              <a:t>アクティビティ</a:t>
            </a:r>
            <a:r>
              <a:rPr lang="en-US" altLang="ja-JP" b="1" u="sng" dirty="0" smtClean="0"/>
              <a:t>6</a:t>
            </a:r>
          </a:p>
          <a:p>
            <a:pPr eaLnBrk="1" hangingPunct="1"/>
            <a:endParaRPr lang="en-US" altLang="ja-JP" b="0" dirty="0" smtClean="0"/>
          </a:p>
          <a:p>
            <a:pPr eaLnBrk="1" hangingPunct="1"/>
            <a:r>
              <a:rPr lang="en-US" altLang="ja-JP" b="1" dirty="0" smtClean="0"/>
              <a:t>■</a:t>
            </a:r>
            <a:r>
              <a:rPr lang="ja-JP" altLang="en-US" b="1" dirty="0" smtClean="0"/>
              <a:t>準備するもの</a:t>
            </a:r>
          </a:p>
          <a:p>
            <a:pPr eaLnBrk="1" hangingPunct="1"/>
            <a:r>
              <a:rPr lang="ja-JP" altLang="en-US" b="0" dirty="0" smtClean="0"/>
              <a:t> ダイヤモンド・ランキングのワークシート（</a:t>
            </a:r>
            <a:r>
              <a:rPr lang="en-US" altLang="ja-JP" b="0" dirty="0" smtClean="0"/>
              <a:t>1</a:t>
            </a:r>
            <a:r>
              <a:rPr lang="ja-JP" altLang="en-US" b="0" dirty="0" smtClean="0"/>
              <a:t>人</a:t>
            </a:r>
            <a:r>
              <a:rPr lang="en-US" altLang="ja-JP" b="0" dirty="0" smtClean="0"/>
              <a:t>1</a:t>
            </a:r>
            <a:r>
              <a:rPr lang="ja-JP" altLang="en-US" b="0" dirty="0" smtClean="0"/>
              <a:t>枚／</a:t>
            </a:r>
            <a:r>
              <a:rPr lang="en-US" altLang="ja-JP" b="0" dirty="0" smtClean="0"/>
              <a:t>39</a:t>
            </a:r>
            <a:r>
              <a:rPr lang="ja-JP" altLang="en-US" b="0" dirty="0" smtClean="0"/>
              <a:t>頁掲載）</a:t>
            </a:r>
          </a:p>
          <a:p>
            <a:pPr eaLnBrk="1" hangingPunct="1"/>
            <a:r>
              <a:rPr lang="ja-JP" altLang="en-US" b="0" dirty="0" smtClean="0"/>
              <a:t> 首相・外務大臣への手紙（小グループに</a:t>
            </a:r>
            <a:r>
              <a:rPr lang="en-US" altLang="ja-JP" b="0" dirty="0" smtClean="0"/>
              <a:t>1</a:t>
            </a:r>
            <a:r>
              <a:rPr lang="ja-JP" altLang="en-US" b="0" dirty="0" smtClean="0"/>
              <a:t>枚／</a:t>
            </a:r>
            <a:r>
              <a:rPr lang="en-US" altLang="ja-JP" b="0" dirty="0" smtClean="0"/>
              <a:t>40</a:t>
            </a:r>
            <a:r>
              <a:rPr lang="ja-JP" altLang="en-US" b="0" dirty="0" smtClean="0"/>
              <a:t>頁掲載）</a:t>
            </a:r>
          </a:p>
          <a:p>
            <a:pPr eaLnBrk="1" hangingPunct="1"/>
            <a:endParaRPr lang="ja-JP" altLang="en-US" b="0" dirty="0" smtClean="0"/>
          </a:p>
          <a:p>
            <a:pPr eaLnBrk="1" hangingPunct="1"/>
            <a:r>
              <a:rPr lang="ja-JP" altLang="en-US" b="1" dirty="0" smtClean="0"/>
              <a:t>■ 進め方</a:t>
            </a:r>
          </a:p>
          <a:p>
            <a:pPr lvl="0"/>
            <a:r>
              <a:rPr kumimoji="1" lang="ja-JP" altLang="ja-JP" sz="1200" b="0" kern="1200" dirty="0" smtClean="0">
                <a:solidFill>
                  <a:schemeClr val="tx1"/>
                </a:solidFill>
                <a:latin typeface="Arial" charset="0"/>
                <a:ea typeface="ＭＳ Ｐ明朝" pitchFamily="18" charset="-128"/>
                <a:cs typeface="+mn-cs"/>
              </a:rPr>
              <a:t>子どもたちが自分の意見を表現し、提案をすることで「子ども参加」の実践の一歩とする。</a:t>
            </a:r>
          </a:p>
          <a:p>
            <a:pPr lvl="0"/>
            <a:r>
              <a:rPr kumimoji="1" lang="ja-JP" altLang="ja-JP" sz="1200" b="0" kern="1200" dirty="0" smtClean="0">
                <a:solidFill>
                  <a:schemeClr val="tx1"/>
                </a:solidFill>
                <a:latin typeface="Arial" charset="0"/>
                <a:ea typeface="ＭＳ Ｐ明朝" pitchFamily="18" charset="-128"/>
                <a:cs typeface="+mn-cs"/>
              </a:rPr>
              <a:t>実際に日本政府に届くメッセージを書いてみることで「政策提言」を体験する。</a:t>
            </a:r>
          </a:p>
          <a:p>
            <a:pPr lvl="0"/>
            <a:r>
              <a:rPr kumimoji="1" lang="ja-JP" altLang="ja-JP" sz="1200" b="0" kern="1200" dirty="0" smtClean="0">
                <a:solidFill>
                  <a:schemeClr val="tx1"/>
                </a:solidFill>
                <a:latin typeface="Arial" charset="0"/>
                <a:ea typeface="ＭＳ Ｐ明朝" pitchFamily="18" charset="-128"/>
                <a:cs typeface="+mn-cs"/>
              </a:rPr>
              <a:t>世界中の子どもが教育を受けられるようにするには、子どもも含めた世界中の人々の協力が必要であることを知る。</a:t>
            </a:r>
          </a:p>
          <a:p>
            <a:r>
              <a:rPr kumimoji="1" lang="en-US" altLang="ja-JP" sz="1200" b="0" kern="1200" dirty="0" smtClean="0">
                <a:solidFill>
                  <a:schemeClr val="tx1"/>
                </a:solidFill>
                <a:latin typeface="Arial" charset="0"/>
                <a:ea typeface="ＭＳ Ｐ明朝" pitchFamily="18" charset="-128"/>
                <a:cs typeface="+mn-cs"/>
              </a:rPr>
              <a:t> </a:t>
            </a:r>
            <a:endParaRPr kumimoji="1" lang="ja-JP" altLang="ja-JP" sz="1200" b="0" kern="1200" dirty="0" smtClean="0">
              <a:solidFill>
                <a:schemeClr val="tx1"/>
              </a:solidFill>
              <a:latin typeface="Arial" charset="0"/>
              <a:ea typeface="ＭＳ Ｐ明朝" pitchFamily="18" charset="-128"/>
              <a:cs typeface="+mn-cs"/>
            </a:endParaRPr>
          </a:p>
          <a:p>
            <a:pPr lvl="0"/>
            <a:r>
              <a:rPr kumimoji="1" lang="ja-JP" altLang="en-US" sz="1200" b="1" kern="1200" dirty="0" smtClean="0">
                <a:solidFill>
                  <a:schemeClr val="tx1"/>
                </a:solidFill>
                <a:latin typeface="Arial" charset="0"/>
                <a:ea typeface="ＭＳ Ｐ明朝" pitchFamily="18" charset="-128"/>
                <a:cs typeface="+mn-cs"/>
              </a:rPr>
              <a:t>■</a:t>
            </a:r>
            <a:r>
              <a:rPr kumimoji="1" lang="ja-JP" altLang="ja-JP" sz="1200" b="1" kern="1200" dirty="0" smtClean="0">
                <a:solidFill>
                  <a:schemeClr val="tx1"/>
                </a:solidFill>
                <a:latin typeface="Arial" charset="0"/>
                <a:ea typeface="ＭＳ Ｐ明朝" pitchFamily="18" charset="-128"/>
                <a:cs typeface="+mn-cs"/>
              </a:rPr>
              <a:t>すすめ方</a:t>
            </a:r>
          </a:p>
          <a:p>
            <a:pPr lvl="0"/>
            <a:r>
              <a:rPr kumimoji="1" lang="ja-JP" altLang="ja-JP" sz="1200" b="0" kern="1200" dirty="0" smtClean="0">
                <a:solidFill>
                  <a:schemeClr val="tx1"/>
                </a:solidFill>
                <a:latin typeface="Arial" charset="0"/>
                <a:ea typeface="ＭＳ Ｐ明朝" pitchFamily="18" charset="-128"/>
                <a:cs typeface="+mn-cs"/>
              </a:rPr>
              <a:t>問いかけ：全体に以下の情報提供と問いかけをする。</a:t>
            </a:r>
          </a:p>
          <a:p>
            <a:r>
              <a:rPr kumimoji="1" lang="ja-JP" altLang="ja-JP" sz="1200" b="0" kern="1200" dirty="0" smtClean="0">
                <a:solidFill>
                  <a:schemeClr val="tx1"/>
                </a:solidFill>
                <a:latin typeface="Arial" charset="0"/>
                <a:ea typeface="ＭＳ Ｐ明朝" pitchFamily="18" charset="-128"/>
                <a:cs typeface="+mn-cs"/>
              </a:rPr>
              <a:t>「世界中を見渡すと、</a:t>
            </a:r>
            <a:r>
              <a:rPr kumimoji="1" lang="en-US" altLang="ja-JP" sz="1200" b="0" kern="1200" dirty="0" smtClean="0">
                <a:solidFill>
                  <a:schemeClr val="tx1"/>
                </a:solidFill>
                <a:latin typeface="Arial" charset="0"/>
                <a:ea typeface="ＭＳ Ｐ明朝" pitchFamily="18" charset="-128"/>
                <a:cs typeface="+mn-cs"/>
              </a:rPr>
              <a:t>5,800</a:t>
            </a:r>
            <a:r>
              <a:rPr kumimoji="1" lang="ja-JP" altLang="ja-JP" sz="1200" b="0" kern="1200" dirty="0" smtClean="0">
                <a:solidFill>
                  <a:schemeClr val="tx1"/>
                </a:solidFill>
                <a:latin typeface="Arial" charset="0"/>
                <a:ea typeface="ＭＳ Ｐ明朝" pitchFamily="18" charset="-128"/>
                <a:cs typeface="+mn-cs"/>
              </a:rPr>
              <a:t>万人の子どもが学校に通っていません。世界中の子どもが学校に通えるようになるために、どんなことができるでしょうか？」</a:t>
            </a:r>
          </a:p>
          <a:p>
            <a:pPr lvl="0"/>
            <a:r>
              <a:rPr kumimoji="1" lang="ja-JP" altLang="ja-JP" sz="1200" b="0" kern="1200" dirty="0" smtClean="0">
                <a:solidFill>
                  <a:schemeClr val="tx1"/>
                </a:solidFill>
                <a:latin typeface="Arial" charset="0"/>
                <a:ea typeface="ＭＳ Ｐ明朝" pitchFamily="18" charset="-128"/>
                <a:cs typeface="+mn-cs"/>
              </a:rPr>
              <a:t>ダイヤモンド・ランキング：ダイヤモンド・ランキングのワークシートを</a:t>
            </a:r>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人</a:t>
            </a:r>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枚配付し、個人で作業する。次に、</a:t>
            </a:r>
            <a:r>
              <a:rPr kumimoji="1" lang="en-US" altLang="ja-JP" sz="1200" b="0" kern="1200" dirty="0" smtClean="0">
                <a:solidFill>
                  <a:schemeClr val="tx1"/>
                </a:solidFill>
                <a:latin typeface="Arial" charset="0"/>
                <a:ea typeface="ＭＳ Ｐ明朝" pitchFamily="18" charset="-128"/>
                <a:cs typeface="+mn-cs"/>
              </a:rPr>
              <a:t>4</a:t>
            </a:r>
            <a:r>
              <a:rPr kumimoji="1" lang="ja-JP" altLang="ja-JP" sz="1200" b="0" kern="1200" dirty="0" smtClean="0">
                <a:solidFill>
                  <a:schemeClr val="tx1"/>
                </a:solidFill>
                <a:latin typeface="Arial" charset="0"/>
                <a:ea typeface="ＭＳ Ｐ明朝" pitchFamily="18" charset="-128"/>
                <a:cs typeface="+mn-cs"/>
              </a:rPr>
              <a:t>～</a:t>
            </a:r>
            <a:r>
              <a:rPr kumimoji="1" lang="en-US" altLang="ja-JP" sz="1200" b="0" kern="1200" dirty="0" smtClean="0">
                <a:solidFill>
                  <a:schemeClr val="tx1"/>
                </a:solidFill>
                <a:latin typeface="Arial" charset="0"/>
                <a:ea typeface="ＭＳ Ｐ明朝" pitchFamily="18" charset="-128"/>
                <a:cs typeface="+mn-cs"/>
              </a:rPr>
              <a:t>6</a:t>
            </a:r>
            <a:r>
              <a:rPr kumimoji="1" lang="ja-JP" altLang="ja-JP" sz="1200" b="0" kern="1200" dirty="0" smtClean="0">
                <a:solidFill>
                  <a:schemeClr val="tx1"/>
                </a:solidFill>
                <a:latin typeface="Arial" charset="0"/>
                <a:ea typeface="ＭＳ Ｐ明朝" pitchFamily="18" charset="-128"/>
                <a:cs typeface="+mn-cs"/>
              </a:rPr>
              <a:t>人の小グループでシートを見せ合い、理由を発表する。質問などがあれば互いに質問しあっても良い。その際、「このワークシートには正解や間違いはないので、よく聞き合うことを大切にしよう」と声かけする。</a:t>
            </a:r>
          </a:p>
          <a:p>
            <a:pPr lvl="0"/>
            <a:r>
              <a:rPr kumimoji="1" lang="ja-JP" altLang="ja-JP" sz="1200" b="0" kern="1200" dirty="0" smtClean="0">
                <a:solidFill>
                  <a:schemeClr val="tx1"/>
                </a:solidFill>
                <a:latin typeface="Arial" charset="0"/>
                <a:ea typeface="ＭＳ Ｐ明朝" pitchFamily="18" charset="-128"/>
                <a:cs typeface="+mn-cs"/>
              </a:rPr>
              <a:t>政策提言：小グループで「ダイヤモンド・ランキング」のワークシートや意見交換をもとに、「首相・外務大臣への手紙」を書く。</a:t>
            </a:r>
          </a:p>
          <a:p>
            <a:pPr lvl="0"/>
            <a:r>
              <a:rPr kumimoji="1" lang="ja-JP" altLang="ja-JP" sz="1200" b="0" kern="1200" dirty="0" smtClean="0">
                <a:solidFill>
                  <a:schemeClr val="tx1"/>
                </a:solidFill>
                <a:latin typeface="Arial" charset="0"/>
                <a:ea typeface="ＭＳ Ｐ明朝" pitchFamily="18" charset="-128"/>
                <a:cs typeface="+mn-cs"/>
              </a:rPr>
              <a:t>全体共有：全体で共有する。</a:t>
            </a:r>
            <a:endParaRPr kumimoji="1" lang="en-US" altLang="ja-JP" sz="1200" b="0" kern="1200" dirty="0" smtClean="0">
              <a:solidFill>
                <a:schemeClr val="tx1"/>
              </a:solidFill>
              <a:latin typeface="Arial" charset="0"/>
              <a:ea typeface="ＭＳ Ｐ明朝" pitchFamily="18" charset="-128"/>
              <a:cs typeface="+mn-cs"/>
            </a:endParaRPr>
          </a:p>
          <a:p>
            <a:pPr lvl="0"/>
            <a:endParaRPr kumimoji="1" lang="en-US" altLang="ja-JP" sz="1200" b="0" kern="1200" dirty="0" smtClean="0">
              <a:solidFill>
                <a:schemeClr val="tx1"/>
              </a:solidFill>
              <a:latin typeface="Arial" charset="0"/>
              <a:ea typeface="ＭＳ Ｐ明朝" pitchFamily="18" charset="-128"/>
              <a:cs typeface="+mn-cs"/>
            </a:endParaRPr>
          </a:p>
          <a:p>
            <a:pPr lvl="0"/>
            <a:r>
              <a:rPr kumimoji="1" lang="ja-JP" altLang="en-US" sz="1200" b="1" kern="1200" dirty="0" smtClean="0">
                <a:solidFill>
                  <a:schemeClr val="tx1"/>
                </a:solidFill>
                <a:latin typeface="Arial" charset="0"/>
                <a:ea typeface="ＭＳ Ｐ明朝" pitchFamily="18" charset="-128"/>
                <a:cs typeface="+mn-cs"/>
              </a:rPr>
              <a:t>■発展</a:t>
            </a:r>
            <a:endParaRPr kumimoji="1" lang="en-US" altLang="ja-JP" sz="1200" b="1" kern="1200" dirty="0" smtClean="0">
              <a:solidFill>
                <a:schemeClr val="tx1"/>
              </a:solidFill>
              <a:latin typeface="Arial" charset="0"/>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A</a:t>
            </a:r>
            <a:r>
              <a:rPr kumimoji="1" lang="ja-JP" altLang="ja-JP" sz="1200" kern="1200" dirty="0" smtClean="0">
                <a:solidFill>
                  <a:schemeClr val="tx1"/>
                </a:solidFill>
                <a:latin typeface="Arial" charset="0"/>
                <a:ea typeface="ＭＳ Ｐ明朝" pitchFamily="18" charset="-128"/>
                <a:cs typeface="+mn-cs"/>
              </a:rPr>
              <a:t>」を選んだ人は「授業後のアクション</a:t>
            </a:r>
            <a:r>
              <a:rPr kumimoji="1" lang="en-US" altLang="ja-JP" sz="1200" kern="1200" dirty="0" smtClean="0">
                <a:solidFill>
                  <a:schemeClr val="tx1"/>
                </a:solidFill>
                <a:latin typeface="Arial" charset="0"/>
                <a:ea typeface="ＭＳ Ｐ明朝" pitchFamily="18" charset="-128"/>
                <a:cs typeface="+mn-cs"/>
              </a:rPr>
              <a:t>Raise Your Voice!</a:t>
            </a:r>
            <a:r>
              <a:rPr kumimoji="1" lang="ja-JP" altLang="ja-JP" sz="1200" kern="1200" dirty="0" smtClean="0">
                <a:solidFill>
                  <a:schemeClr val="tx1"/>
                </a:solidFill>
                <a:latin typeface="Arial" charset="0"/>
                <a:ea typeface="ＭＳ Ｐ明朝" pitchFamily="18" charset="-128"/>
                <a:cs typeface="+mn-cs"/>
              </a:rPr>
              <a:t>」に取り組む、「</a:t>
            </a:r>
            <a:r>
              <a:rPr kumimoji="1" lang="en-US" altLang="ja-JP" sz="1200" kern="1200" dirty="0" smtClean="0">
                <a:solidFill>
                  <a:schemeClr val="tx1"/>
                </a:solidFill>
                <a:latin typeface="Arial" charset="0"/>
                <a:ea typeface="ＭＳ Ｐ明朝" pitchFamily="18" charset="-128"/>
                <a:cs typeface="+mn-cs"/>
              </a:rPr>
              <a:t>B</a:t>
            </a:r>
            <a:r>
              <a:rPr kumimoji="1" lang="ja-JP" altLang="ja-JP" sz="1200" kern="1200" dirty="0" smtClean="0">
                <a:solidFill>
                  <a:schemeClr val="tx1"/>
                </a:solidFill>
                <a:latin typeface="Arial" charset="0"/>
                <a:ea typeface="ＭＳ Ｐ明朝" pitchFamily="18" charset="-128"/>
                <a:cs typeface="+mn-cs"/>
              </a:rPr>
              <a:t>」を選んだ人は実際にどんな</a:t>
            </a:r>
            <a:r>
              <a:rPr kumimoji="1" lang="en-US" altLang="ja-JP" sz="1200" kern="1200" dirty="0" smtClean="0">
                <a:solidFill>
                  <a:schemeClr val="tx1"/>
                </a:solidFill>
                <a:latin typeface="Arial" charset="0"/>
                <a:ea typeface="ＭＳ Ｐ明朝" pitchFamily="18" charset="-128"/>
                <a:cs typeface="+mn-cs"/>
              </a:rPr>
              <a:t>NGO</a:t>
            </a:r>
            <a:r>
              <a:rPr kumimoji="1" lang="ja-JP" altLang="ja-JP" sz="1200" kern="1200" dirty="0" smtClean="0">
                <a:solidFill>
                  <a:schemeClr val="tx1"/>
                </a:solidFill>
                <a:latin typeface="Arial" charset="0"/>
                <a:ea typeface="ＭＳ Ｐ明朝" pitchFamily="18" charset="-128"/>
                <a:cs typeface="+mn-cs"/>
              </a:rPr>
              <a:t>があるのか調べてみる、「</a:t>
            </a:r>
            <a:r>
              <a:rPr kumimoji="1" lang="en-US" altLang="ja-JP" sz="1200" kern="1200" dirty="0" smtClean="0">
                <a:solidFill>
                  <a:schemeClr val="tx1"/>
                </a:solidFill>
                <a:latin typeface="Arial" charset="0"/>
                <a:ea typeface="ＭＳ Ｐ明朝" pitchFamily="18" charset="-128"/>
                <a:cs typeface="+mn-cs"/>
              </a:rPr>
              <a:t>I</a:t>
            </a:r>
            <a:r>
              <a:rPr kumimoji="1" lang="ja-JP" altLang="ja-JP" sz="1200" kern="1200" dirty="0" smtClean="0">
                <a:solidFill>
                  <a:schemeClr val="tx1"/>
                </a:solidFill>
                <a:latin typeface="Arial" charset="0"/>
                <a:ea typeface="ＭＳ Ｐ明朝" pitchFamily="18" charset="-128"/>
                <a:cs typeface="+mn-cs"/>
              </a:rPr>
              <a:t>」を選んだ人は投稿記事を書いてみるなど、実際の行動につなげたい。</a:t>
            </a:r>
            <a:endParaRPr kumimoji="1" lang="ja-JP" altLang="ja-JP" sz="1200" b="0" kern="1200" dirty="0" smtClean="0">
              <a:solidFill>
                <a:schemeClr val="tx1"/>
              </a:solidFill>
              <a:latin typeface="Arial" charset="0"/>
              <a:ea typeface="ＭＳ Ｐ明朝" pitchFamily="18" charset="-128"/>
              <a:cs typeface="+mn-cs"/>
            </a:endParaRPr>
          </a:p>
          <a:p>
            <a:pPr eaLnBrk="1" hangingPunct="1"/>
            <a:endParaRPr lang="en-US" altLang="ja-JP" b="0" dirty="0" smtClean="0"/>
          </a:p>
          <a:p>
            <a:pPr eaLnBrk="1" hangingPunct="1"/>
            <a:endParaRPr lang="en-US" altLang="ja-JP" b="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D5BA34C5-D128-4108-8F6B-F18B24DEAE5F}" type="slidenum">
              <a:rPr lang="en-US" altLang="ja-JP" smtClean="0"/>
              <a:pPr>
                <a:defRPr/>
              </a:pPr>
              <a:t>32</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2BB1E415-D75B-4F7A-8E4F-C591C31854D3}" type="slidenum">
              <a:rPr lang="en-US" altLang="ja-JP" smtClean="0"/>
              <a:pPr/>
              <a:t>5</a:t>
            </a:fld>
            <a:endParaRPr lang="en-US" altLang="ja-JP"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ja-JP" altLang="en-US" b="1" dirty="0" smtClean="0"/>
              <a:t>答：Ｂ</a:t>
            </a:r>
            <a:r>
              <a:rPr lang="en-US" altLang="ja-JP" b="1" dirty="0" smtClean="0"/>
              <a:t>  4</a:t>
            </a:r>
            <a:r>
              <a:rPr lang="ja-JP" altLang="en-US" b="1" dirty="0" smtClean="0"/>
              <a:t>人に</a:t>
            </a:r>
            <a:r>
              <a:rPr lang="en-US" altLang="ja-JP" b="1" dirty="0" smtClean="0"/>
              <a:t>1</a:t>
            </a:r>
            <a:r>
              <a:rPr lang="ja-JP" altLang="en-US" b="1" dirty="0" smtClean="0"/>
              <a:t>人</a:t>
            </a:r>
            <a:endParaRPr lang="en-US" altLang="ja-JP"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途上国の人々・政府や国際社会の努力で小学校の就学率は男女ともに大きく改善しました。しかし、一旦は入学できたとしても、貧困、家事労働や家族・地域の理解不足などから、</a:t>
            </a:r>
            <a:r>
              <a:rPr kumimoji="1" lang="ja-JP" altLang="ja-JP" sz="1200" u="sng" kern="1200" dirty="0" smtClean="0">
                <a:solidFill>
                  <a:schemeClr val="tx1"/>
                </a:solidFill>
                <a:latin typeface="Arial" charset="0"/>
                <a:ea typeface="ＭＳ Ｐ明朝" pitchFamily="18" charset="-128"/>
                <a:cs typeface="+mn-cs"/>
              </a:rPr>
              <a:t>年間</a:t>
            </a:r>
            <a:r>
              <a:rPr kumimoji="1" lang="en-US" altLang="ja-JP" sz="1200" u="sng" kern="1200" dirty="0" smtClean="0">
                <a:solidFill>
                  <a:schemeClr val="tx1"/>
                </a:solidFill>
                <a:latin typeface="Arial" charset="0"/>
                <a:ea typeface="ＭＳ Ｐ明朝" pitchFamily="18" charset="-128"/>
                <a:cs typeface="+mn-cs"/>
              </a:rPr>
              <a:t>3,400</a:t>
            </a:r>
            <a:r>
              <a:rPr kumimoji="1" lang="ja-JP" altLang="ja-JP" sz="1200" u="sng" kern="1200" dirty="0" smtClean="0">
                <a:solidFill>
                  <a:schemeClr val="tx1"/>
                </a:solidFill>
                <a:latin typeface="Arial" charset="0"/>
                <a:ea typeface="ＭＳ Ｐ明朝" pitchFamily="18" charset="-128"/>
                <a:cs typeface="+mn-cs"/>
              </a:rPr>
              <a:t>万人の子どもたちが小学校や中学校を中途退学しています</a:t>
            </a:r>
            <a:r>
              <a:rPr kumimoji="1" lang="ja-JP" altLang="ja-JP" sz="1200" kern="1200" dirty="0" smtClean="0">
                <a:solidFill>
                  <a:schemeClr val="tx1"/>
                </a:solidFill>
                <a:latin typeface="Arial" charset="0"/>
                <a:ea typeface="ＭＳ Ｐ明朝" pitchFamily="18" charset="-128"/>
                <a:cs typeface="+mn-cs"/>
              </a:rPr>
              <a:t>。特に、途上国全体では</a:t>
            </a:r>
            <a:r>
              <a:rPr kumimoji="1" lang="en-US" altLang="ja-JP" sz="1200" kern="1200" dirty="0" smtClean="0">
                <a:solidFill>
                  <a:schemeClr val="tx1"/>
                </a:solidFill>
                <a:latin typeface="Arial" charset="0"/>
                <a:ea typeface="ＭＳ Ｐ明朝" pitchFamily="18" charset="-128"/>
                <a:cs typeface="+mn-cs"/>
              </a:rPr>
              <a:t>3.5</a:t>
            </a:r>
            <a:r>
              <a:rPr kumimoji="1" lang="ja-JP" altLang="ja-JP" sz="1200" kern="1200" dirty="0" smtClean="0">
                <a:solidFill>
                  <a:schemeClr val="tx1"/>
                </a:solidFill>
                <a:latin typeface="Arial" charset="0"/>
                <a:ea typeface="ＭＳ Ｐ明朝" pitchFamily="18" charset="-128"/>
                <a:cs typeface="+mn-cs"/>
              </a:rPr>
              <a:t>人に</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人、サハラ以南アフリカ地域では</a:t>
            </a:r>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smtClean="0">
                <a:solidFill>
                  <a:schemeClr val="tx1"/>
                </a:solidFill>
                <a:latin typeface="Arial" charset="0"/>
                <a:ea typeface="ＭＳ Ｐ明朝" pitchFamily="18" charset="-128"/>
                <a:cs typeface="+mn-cs"/>
              </a:rPr>
              <a:t>人に</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人が中途退学しています。また、</a:t>
            </a:r>
            <a:r>
              <a:rPr kumimoji="1" lang="ja-JP" altLang="ja-JP" sz="1200" u="sng" kern="1200" dirty="0" smtClean="0">
                <a:solidFill>
                  <a:schemeClr val="tx1"/>
                </a:solidFill>
                <a:latin typeface="Arial" charset="0"/>
                <a:ea typeface="ＭＳ Ｐ明朝" pitchFamily="18" charset="-128"/>
                <a:cs typeface="+mn-cs"/>
              </a:rPr>
              <a:t>教育の「質」も課題</a:t>
            </a:r>
            <a:r>
              <a:rPr kumimoji="1" lang="ja-JP" altLang="ja-JP" sz="1200" kern="1200" dirty="0" smtClean="0">
                <a:solidFill>
                  <a:schemeClr val="tx1"/>
                </a:solidFill>
                <a:latin typeface="Arial" charset="0"/>
                <a:ea typeface="ＭＳ Ｐ明朝" pitchFamily="18" charset="-128"/>
                <a:cs typeface="+mn-cs"/>
              </a:rPr>
              <a:t>となっており、学校に通っているかどうかに関わらず、小学生の年齢の子どもの</a:t>
            </a:r>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分の</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が基礎的な学力を身につけていません。</a:t>
            </a:r>
          </a:p>
          <a:p>
            <a:pPr eaLnBrk="1" hangingPunct="1"/>
            <a:endParaRPr lang="ja-JP" altLang="en-US" dirty="0" smtClean="0"/>
          </a:p>
          <a:p>
            <a:pPr eaLnBrk="1" hangingPunct="1"/>
            <a:endParaRPr kumimoji="1" lang="ja-JP" altLang="ja-JP" sz="1200" kern="1200" dirty="0">
              <a:solidFill>
                <a:schemeClr val="tx1"/>
              </a:solidFill>
              <a:latin typeface="Arial" charset="0"/>
              <a:ea typeface="ＭＳ Ｐ明朝" pitchFamily="18"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6E35CEBB-8D90-40D4-A2F2-7FAA9AC840D0}" type="slidenum">
              <a:rPr lang="en-US" altLang="ja-JP" smtClean="0"/>
              <a:pPr/>
              <a:t>6</a:t>
            </a:fld>
            <a:endParaRPr lang="en-US" altLang="ja-JP"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ja-JP" altLang="en-US" b="1" dirty="0" smtClean="0"/>
              <a:t>答：Ｄ</a:t>
            </a:r>
            <a:r>
              <a:rPr lang="en-US" altLang="ja-JP" b="1" dirty="0" smtClean="0"/>
              <a:t>.  160</a:t>
            </a:r>
            <a:r>
              <a:rPr lang="ja-JP" altLang="en-US" b="1" dirty="0" smtClean="0"/>
              <a:t>万人</a:t>
            </a:r>
            <a:endParaRPr lang="en-US" altLang="ja-JP"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教育の「質」の改善は、先生（教員）にかかっています。しかし、途上国では</a:t>
            </a:r>
            <a:r>
              <a:rPr kumimoji="1" lang="ja-JP" altLang="ja-JP" sz="1200" u="sng" kern="1200" dirty="0" smtClean="0">
                <a:solidFill>
                  <a:schemeClr val="tx1"/>
                </a:solidFill>
                <a:latin typeface="Arial" charset="0"/>
                <a:ea typeface="ＭＳ Ｐ明朝" pitchFamily="18" charset="-128"/>
                <a:cs typeface="+mn-cs"/>
              </a:rPr>
              <a:t>適切な訓練を受けた教員が足りなかったり、教員への給料が不十分であったりという状況にあります</a:t>
            </a:r>
            <a:r>
              <a:rPr kumimoji="1" lang="ja-JP" altLang="ja-JP" sz="1200" kern="1200" dirty="0" smtClean="0">
                <a:solidFill>
                  <a:schemeClr val="tx1"/>
                </a:solidFill>
                <a:latin typeface="Arial" charset="0"/>
                <a:ea typeface="ＭＳ Ｐ明朝" pitchFamily="18" charset="-128"/>
                <a:cs typeface="+mn-cs"/>
              </a:rPr>
              <a:t>。世界の</a:t>
            </a:r>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分の</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の国において、国家基準に基づいた教員訓練を受けた小学校教員の数は</a:t>
            </a:r>
            <a:r>
              <a:rPr kumimoji="1" lang="en-US" altLang="ja-JP" sz="1200" kern="1200" dirty="0" smtClean="0">
                <a:solidFill>
                  <a:schemeClr val="tx1"/>
                </a:solidFill>
                <a:latin typeface="Arial" charset="0"/>
                <a:ea typeface="ＭＳ Ｐ明朝" pitchFamily="18" charset="-128"/>
                <a:cs typeface="+mn-cs"/>
              </a:rPr>
              <a:t>75</a:t>
            </a:r>
            <a:r>
              <a:rPr kumimoji="1" lang="ja-JP" altLang="ja-JP" sz="1200" kern="1200" dirty="0" smtClean="0">
                <a:solidFill>
                  <a:schemeClr val="tx1"/>
                </a:solidFill>
                <a:latin typeface="Arial" charset="0"/>
                <a:ea typeface="ＭＳ Ｐ明朝" pitchFamily="18" charset="-128"/>
                <a:cs typeface="+mn-cs"/>
              </a:rPr>
              <a:t>％以下です。</a:t>
            </a:r>
          </a:p>
          <a:p>
            <a:pPr eaLnBrk="1" hangingPunct="1"/>
            <a:endParaRPr kumimoji="1" lang="ja-JP" altLang="ja-JP" sz="1200" kern="1200" dirty="0">
              <a:solidFill>
                <a:schemeClr val="tx1"/>
              </a:solidFill>
              <a:latin typeface="Arial" charset="0"/>
              <a:ea typeface="ＭＳ Ｐ明朝" pitchFamily="18"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35D70752-A742-458A-A82A-46EE1FD9BE3D}" type="slidenum">
              <a:rPr lang="en-US" altLang="ja-JP" smtClean="0"/>
              <a:pPr/>
              <a:t>7</a:t>
            </a:fld>
            <a:endParaRPr lang="en-US" altLang="ja-JP"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ja-JP" altLang="en-US" sz="1400" b="1" dirty="0" smtClean="0"/>
              <a:t>答：</a:t>
            </a:r>
            <a:r>
              <a:rPr lang="en-US" altLang="ja-JP" sz="1400" b="1" dirty="0" smtClean="0"/>
              <a:t>B.  6</a:t>
            </a:r>
            <a:r>
              <a:rPr lang="ja-JP" altLang="en-US" sz="1400" b="1" dirty="0" smtClean="0"/>
              <a:t>人に</a:t>
            </a:r>
            <a:r>
              <a:rPr lang="en-US" altLang="ja-JP" sz="1400" b="1" dirty="0" smtClean="0"/>
              <a:t>1</a:t>
            </a:r>
            <a:r>
              <a:rPr lang="ja-JP" altLang="en-US" sz="1400" b="1" dirty="0" smtClean="0"/>
              <a:t>人</a:t>
            </a:r>
            <a:endParaRPr lang="en-US" altLang="ja-JP" sz="1400"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大人の</a:t>
            </a:r>
            <a:r>
              <a:rPr kumimoji="1" lang="en-US" altLang="ja-JP" sz="1200" kern="1200" dirty="0" smtClean="0">
                <a:solidFill>
                  <a:schemeClr val="tx1"/>
                </a:solidFill>
                <a:latin typeface="Arial" charset="0"/>
                <a:ea typeface="ＭＳ Ｐ明朝" pitchFamily="18" charset="-128"/>
                <a:cs typeface="+mn-cs"/>
              </a:rPr>
              <a:t>6</a:t>
            </a:r>
            <a:r>
              <a:rPr kumimoji="1" lang="ja-JP" altLang="ja-JP" sz="1200" kern="1200" dirty="0" smtClean="0">
                <a:solidFill>
                  <a:schemeClr val="tx1"/>
                </a:solidFill>
                <a:latin typeface="Arial" charset="0"/>
                <a:ea typeface="ＭＳ Ｐ明朝" pitchFamily="18" charset="-128"/>
                <a:cs typeface="+mn-cs"/>
              </a:rPr>
              <a:t>人に</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人にあたる</a:t>
            </a:r>
            <a:r>
              <a:rPr kumimoji="1" lang="en-US" altLang="ja-JP" sz="1200" kern="1200" dirty="0" smtClean="0">
                <a:solidFill>
                  <a:schemeClr val="tx1"/>
                </a:solidFill>
                <a:latin typeface="Arial" charset="0"/>
                <a:ea typeface="ＭＳ Ｐ明朝" pitchFamily="18" charset="-128"/>
                <a:cs typeface="+mn-cs"/>
              </a:rPr>
              <a:t>7</a:t>
            </a:r>
            <a:r>
              <a:rPr kumimoji="1" lang="ja-JP" altLang="ja-JP" sz="1200" kern="1200" dirty="0" smtClean="0">
                <a:solidFill>
                  <a:schemeClr val="tx1"/>
                </a:solidFill>
                <a:latin typeface="Arial" charset="0"/>
                <a:ea typeface="ＭＳ Ｐ明朝" pitchFamily="18" charset="-128"/>
                <a:cs typeface="+mn-cs"/>
              </a:rPr>
              <a:t>億</a:t>
            </a:r>
            <a:r>
              <a:rPr kumimoji="1" lang="en-US" altLang="ja-JP" sz="1200" kern="1200" dirty="0" smtClean="0">
                <a:solidFill>
                  <a:schemeClr val="tx1"/>
                </a:solidFill>
                <a:latin typeface="Arial" charset="0"/>
                <a:ea typeface="ＭＳ Ｐ明朝" pitchFamily="18" charset="-128"/>
                <a:cs typeface="+mn-cs"/>
              </a:rPr>
              <a:t>8,100</a:t>
            </a:r>
            <a:r>
              <a:rPr kumimoji="1" lang="ja-JP" altLang="ja-JP" sz="1200" kern="1200" dirty="0" smtClean="0">
                <a:solidFill>
                  <a:schemeClr val="tx1"/>
                </a:solidFill>
                <a:latin typeface="Arial" charset="0"/>
                <a:ea typeface="ＭＳ Ｐ明朝" pitchFamily="18" charset="-128"/>
                <a:cs typeface="+mn-cs"/>
              </a:rPr>
              <a:t>万人の人々は読み書きができません。そしてその</a:t>
            </a:r>
            <a:r>
              <a:rPr kumimoji="1" lang="en-US" altLang="ja-JP" sz="1200" u="sng" kern="1200" dirty="0" smtClean="0">
                <a:solidFill>
                  <a:schemeClr val="tx1"/>
                </a:solidFill>
                <a:latin typeface="Arial" charset="0"/>
                <a:ea typeface="ＭＳ Ｐ明朝" pitchFamily="18" charset="-128"/>
                <a:cs typeface="+mn-cs"/>
              </a:rPr>
              <a:t>3</a:t>
            </a:r>
            <a:r>
              <a:rPr kumimoji="1" lang="ja-JP" altLang="ja-JP" sz="1200" u="sng" kern="1200" dirty="0" smtClean="0">
                <a:solidFill>
                  <a:schemeClr val="tx1"/>
                </a:solidFill>
                <a:latin typeface="Arial" charset="0"/>
                <a:ea typeface="ＭＳ Ｐ明朝" pitchFamily="18" charset="-128"/>
                <a:cs typeface="+mn-cs"/>
              </a:rPr>
              <a:t>分の</a:t>
            </a:r>
            <a:r>
              <a:rPr kumimoji="1" lang="en-US" altLang="ja-JP" sz="1200" u="sng" kern="1200" dirty="0" smtClean="0">
                <a:solidFill>
                  <a:schemeClr val="tx1"/>
                </a:solidFill>
                <a:latin typeface="Arial" charset="0"/>
                <a:ea typeface="ＭＳ Ｐ明朝" pitchFamily="18" charset="-128"/>
                <a:cs typeface="+mn-cs"/>
              </a:rPr>
              <a:t>2</a:t>
            </a:r>
            <a:r>
              <a:rPr kumimoji="1" lang="ja-JP" altLang="ja-JP" sz="1200" u="sng" kern="1200" dirty="0" smtClean="0">
                <a:solidFill>
                  <a:schemeClr val="tx1"/>
                </a:solidFill>
                <a:latin typeface="Arial" charset="0"/>
                <a:ea typeface="ＭＳ Ｐ明朝" pitchFamily="18" charset="-128"/>
                <a:cs typeface="+mn-cs"/>
              </a:rPr>
              <a:t>は女性</a:t>
            </a:r>
            <a:r>
              <a:rPr kumimoji="1" lang="ja-JP" altLang="ja-JP" sz="1200" kern="1200" dirty="0" smtClean="0">
                <a:solidFill>
                  <a:schemeClr val="tx1"/>
                </a:solidFill>
                <a:latin typeface="Arial" charset="0"/>
                <a:ea typeface="ＭＳ Ｐ明朝" pitchFamily="18" charset="-128"/>
                <a:cs typeface="+mn-cs"/>
              </a:rPr>
              <a:t>です。読み書きができないと、必要な情報を手に入れられないことで様々な不利益を被るばかりでなく、自分の意思や要求を書面で伝えられず、社会的な権利が大幅に制約されます。</a:t>
            </a:r>
          </a:p>
          <a:p>
            <a:pPr eaLnBrk="1" hangingPunct="1"/>
            <a:endParaRPr lang="ja-JP"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8106C80F-D488-4B0D-94AA-31EF48BC5A55}" type="slidenum">
              <a:rPr lang="en-US" altLang="ja-JP" smtClean="0"/>
              <a:pPr/>
              <a:t>8</a:t>
            </a:fld>
            <a:endParaRPr lang="en-US" altLang="ja-JP"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spcBef>
                <a:spcPct val="50000"/>
              </a:spcBef>
            </a:pPr>
            <a:r>
              <a:rPr lang="ja-JP" altLang="en-US" sz="800" b="1" u="sng" dirty="0" smtClean="0">
                <a:solidFill>
                  <a:schemeClr val="bg2"/>
                </a:solidFill>
              </a:rPr>
              <a:t>アクティビティ</a:t>
            </a:r>
            <a:r>
              <a:rPr lang="en-US" altLang="ja-JP" sz="800" b="1" u="sng" dirty="0" smtClean="0">
                <a:solidFill>
                  <a:schemeClr val="bg2"/>
                </a:solidFill>
              </a:rPr>
              <a:t>2</a:t>
            </a:r>
          </a:p>
          <a:p>
            <a:pPr eaLnBrk="1" hangingPunct="1">
              <a:lnSpc>
                <a:spcPct val="80000"/>
              </a:lnSpc>
            </a:pPr>
            <a:endParaRPr lang="en-US" altLang="ja-JP" sz="800" u="sng" dirty="0" smtClean="0"/>
          </a:p>
          <a:p>
            <a:pPr eaLnBrk="1" hangingPunct="1">
              <a:lnSpc>
                <a:spcPct val="80000"/>
              </a:lnSpc>
            </a:pPr>
            <a:r>
              <a:rPr lang="en-US" altLang="ja-JP" sz="800" b="1" dirty="0" smtClean="0"/>
              <a:t>■</a:t>
            </a:r>
            <a:r>
              <a:rPr lang="ja-JP" altLang="en-US" sz="800" b="1" dirty="0" smtClean="0"/>
              <a:t>導入</a:t>
            </a:r>
          </a:p>
          <a:p>
            <a:pPr eaLnBrk="1" hangingPunct="1">
              <a:lnSpc>
                <a:spcPct val="80000"/>
              </a:lnSpc>
            </a:pPr>
            <a:r>
              <a:rPr lang="ja-JP" altLang="en-US" sz="800" dirty="0" smtClean="0"/>
              <a:t>「先ほどのクイズで、世界では</a:t>
            </a:r>
            <a:r>
              <a:rPr lang="en-US" altLang="ja-JP" sz="800" dirty="0" smtClean="0"/>
              <a:t>6</a:t>
            </a:r>
            <a:r>
              <a:rPr lang="ja-JP" altLang="en-US" sz="800" dirty="0" smtClean="0"/>
              <a:t>人に</a:t>
            </a:r>
            <a:r>
              <a:rPr lang="en-US" altLang="ja-JP" sz="800" dirty="0" smtClean="0"/>
              <a:t>1</a:t>
            </a:r>
            <a:r>
              <a:rPr lang="ja-JP" altLang="en-US" sz="800" dirty="0" smtClean="0"/>
              <a:t>人の大人が文字の読み書きができないということを知りましたが、文字の読み書きができないと、どんなことがあるでしょう？」など、導入の言葉ではじめる。</a:t>
            </a:r>
          </a:p>
          <a:p>
            <a:pPr eaLnBrk="1" hangingPunct="1">
              <a:lnSpc>
                <a:spcPct val="80000"/>
              </a:lnSpc>
            </a:pPr>
            <a:endParaRPr lang="ja-JP" altLang="en-US" sz="800" dirty="0" smtClean="0"/>
          </a:p>
          <a:p>
            <a:pPr eaLnBrk="1" hangingPunct="1">
              <a:lnSpc>
                <a:spcPct val="80000"/>
              </a:lnSpc>
            </a:pPr>
            <a:r>
              <a:rPr lang="ja-JP" altLang="en-US" sz="800" b="1" dirty="0" smtClean="0"/>
              <a:t>■すすめ方</a:t>
            </a:r>
            <a:r>
              <a:rPr lang="en-US" altLang="ja-JP" sz="800" b="1" dirty="0" smtClean="0"/>
              <a:t>1</a:t>
            </a:r>
            <a:r>
              <a:rPr lang="ja-JP" altLang="en-US" sz="800" b="1" dirty="0" smtClean="0"/>
              <a:t>＜小中学生対象の場合～薬瓶を選ぶ＞</a:t>
            </a:r>
          </a:p>
          <a:p>
            <a:pPr lvl="0"/>
            <a:r>
              <a:rPr kumimoji="1" lang="ja-JP" altLang="ja-JP" sz="1000" b="0" kern="1200" dirty="0" smtClean="0">
                <a:solidFill>
                  <a:schemeClr val="tx1"/>
                </a:solidFill>
                <a:latin typeface="Arial" charset="0"/>
                <a:ea typeface="ＭＳ Ｐ明朝" pitchFamily="18" charset="-128"/>
                <a:cs typeface="+mn-cs"/>
              </a:rPr>
              <a:t>準備：塩水、砂糖水、普通の水を入れたペットボトルまたはコップをそれぞれご用意ください。下のラベルを切り、塩水には</a:t>
            </a:r>
            <a:r>
              <a:rPr kumimoji="1" lang="en-US" altLang="ja-JP" sz="1000" b="0" kern="1200" dirty="0" smtClean="0">
                <a:solidFill>
                  <a:schemeClr val="tx1"/>
                </a:solidFill>
                <a:latin typeface="Arial" charset="0"/>
                <a:ea typeface="ＭＳ Ｐ明朝" pitchFamily="18" charset="-128"/>
                <a:cs typeface="+mn-cs"/>
              </a:rPr>
              <a:t>A</a:t>
            </a:r>
            <a:r>
              <a:rPr kumimoji="1" lang="ja-JP" altLang="ja-JP" sz="1000" b="0" kern="1200" dirty="0" smtClean="0">
                <a:solidFill>
                  <a:schemeClr val="tx1"/>
                </a:solidFill>
                <a:latin typeface="Arial" charset="0"/>
                <a:ea typeface="ＭＳ Ｐ明朝" pitchFamily="18" charset="-128"/>
                <a:cs typeface="+mn-cs"/>
              </a:rPr>
              <a:t>のラベル「毒（ネズミ用）」、砂糖水には</a:t>
            </a:r>
            <a:r>
              <a:rPr kumimoji="1" lang="en-US" altLang="ja-JP" sz="1000" b="0" kern="1200" dirty="0" smtClean="0">
                <a:solidFill>
                  <a:schemeClr val="tx1"/>
                </a:solidFill>
                <a:latin typeface="Arial" charset="0"/>
                <a:ea typeface="ＭＳ Ｐ明朝" pitchFamily="18" charset="-128"/>
                <a:cs typeface="+mn-cs"/>
              </a:rPr>
              <a:t>B </a:t>
            </a:r>
            <a:r>
              <a:rPr kumimoji="1" lang="ja-JP" altLang="ja-JP" sz="1000" b="0" kern="1200" dirty="0" smtClean="0">
                <a:solidFill>
                  <a:schemeClr val="tx1"/>
                </a:solidFill>
                <a:latin typeface="Arial" charset="0"/>
                <a:ea typeface="ＭＳ Ｐ明朝" pitchFamily="18" charset="-128"/>
                <a:cs typeface="+mn-cs"/>
              </a:rPr>
              <a:t>のラベル「熱冷まし」、普通の水には</a:t>
            </a:r>
            <a:r>
              <a:rPr kumimoji="1" lang="en-US" altLang="ja-JP" sz="1000" b="0" kern="1200" dirty="0" smtClean="0">
                <a:solidFill>
                  <a:schemeClr val="tx1"/>
                </a:solidFill>
                <a:latin typeface="Arial" charset="0"/>
                <a:ea typeface="ＭＳ Ｐ明朝" pitchFamily="18" charset="-128"/>
                <a:cs typeface="+mn-cs"/>
              </a:rPr>
              <a:t>C</a:t>
            </a:r>
            <a:r>
              <a:rPr kumimoji="1" lang="ja-JP" altLang="ja-JP" sz="1000" b="0" kern="1200" dirty="0" smtClean="0">
                <a:solidFill>
                  <a:schemeClr val="tx1"/>
                </a:solidFill>
                <a:latin typeface="Arial" charset="0"/>
                <a:ea typeface="ＭＳ Ｐ明朝" pitchFamily="18" charset="-128"/>
                <a:cs typeface="+mn-cs"/>
              </a:rPr>
              <a:t>のラベル「栄養」を貼ります。</a:t>
            </a:r>
          </a:p>
          <a:p>
            <a:pPr lvl="0"/>
            <a:r>
              <a:rPr kumimoji="1" lang="ja-JP" altLang="ja-JP" sz="1000" b="0" kern="1200" dirty="0" smtClean="0">
                <a:solidFill>
                  <a:schemeClr val="tx1"/>
                </a:solidFill>
                <a:latin typeface="Arial" charset="0"/>
                <a:ea typeface="ＭＳ Ｐ明朝" pitchFamily="18" charset="-128"/>
                <a:cs typeface="+mn-cs"/>
              </a:rPr>
              <a:t>ストーリーを読む：全体に向け、進行役は以下のストーリーを音読する。</a:t>
            </a:r>
          </a:p>
          <a:p>
            <a:pPr lvl="0"/>
            <a:r>
              <a:rPr kumimoji="1" lang="ja-JP" altLang="ja-JP" sz="1000" b="0" kern="1200" dirty="0" smtClean="0">
                <a:solidFill>
                  <a:schemeClr val="tx1"/>
                </a:solidFill>
                <a:latin typeface="Arial" charset="0"/>
                <a:ea typeface="ＭＳ Ｐ明朝" pitchFamily="18" charset="-128"/>
                <a:cs typeface="+mn-cs"/>
              </a:rPr>
              <a:t>ボトルを選ぶ：グループまたは個人で、どのペットボトルの水を飲むか選んでもらう。挙手などで、どのボトルを選んだのか、なぜそのボトルを選んだのかを全体で共有する。それぞれの選択肢の中から</a:t>
            </a:r>
            <a:r>
              <a:rPr kumimoji="1" lang="en-US" altLang="ja-JP" sz="1000" b="0" kern="1200" dirty="0" smtClean="0">
                <a:solidFill>
                  <a:schemeClr val="tx1"/>
                </a:solidFill>
                <a:latin typeface="Arial" charset="0"/>
                <a:ea typeface="ＭＳ Ｐ明朝" pitchFamily="18" charset="-128"/>
                <a:cs typeface="+mn-cs"/>
              </a:rPr>
              <a:t>1</a:t>
            </a:r>
            <a:r>
              <a:rPr kumimoji="1" lang="ja-JP" altLang="ja-JP" sz="1000" b="0" kern="1200" dirty="0" smtClean="0">
                <a:solidFill>
                  <a:schemeClr val="tx1"/>
                </a:solidFill>
                <a:latin typeface="Arial" charset="0"/>
                <a:ea typeface="ＭＳ Ｐ明朝" pitchFamily="18" charset="-128"/>
                <a:cs typeface="+mn-cs"/>
              </a:rPr>
              <a:t>人ずつ代表者に前に出てきてもらい、実際に水を飲んでもらった後、それぞれのラベルの意味を伝える。</a:t>
            </a:r>
          </a:p>
          <a:p>
            <a:r>
              <a:rPr kumimoji="1" lang="en-US" altLang="ja-JP" sz="1000" b="0" kern="1200" dirty="0" smtClean="0">
                <a:solidFill>
                  <a:schemeClr val="tx1"/>
                </a:solidFill>
                <a:latin typeface="Arial" charset="0"/>
                <a:ea typeface="ＭＳ Ｐ明朝" pitchFamily="18" charset="-128"/>
                <a:cs typeface="+mn-cs"/>
              </a:rPr>
              <a:t>4</a:t>
            </a:r>
            <a:r>
              <a:rPr kumimoji="1" lang="ja-JP" altLang="ja-JP" sz="1000" b="0" kern="1200" dirty="0" err="1" smtClean="0">
                <a:solidFill>
                  <a:schemeClr val="tx1"/>
                </a:solidFill>
                <a:latin typeface="Arial" charset="0"/>
                <a:ea typeface="ＭＳ Ｐ明朝" pitchFamily="18" charset="-128"/>
                <a:cs typeface="+mn-cs"/>
              </a:rPr>
              <a:t>．</a:t>
            </a:r>
            <a:r>
              <a:rPr kumimoji="1" lang="ja-JP" altLang="ja-JP" sz="1000" b="0" kern="1200" dirty="0" smtClean="0">
                <a:solidFill>
                  <a:schemeClr val="tx1"/>
                </a:solidFill>
                <a:latin typeface="Arial" charset="0"/>
                <a:ea typeface="ＭＳ Ｐ明朝" pitchFamily="18" charset="-128"/>
                <a:cs typeface="+mn-cs"/>
              </a:rPr>
              <a:t>ふりかえり： ボトル</a:t>
            </a:r>
            <a:r>
              <a:rPr kumimoji="1" lang="ja-JP" altLang="ja-JP" sz="1000" kern="1200" dirty="0" smtClean="0">
                <a:solidFill>
                  <a:schemeClr val="tx1"/>
                </a:solidFill>
                <a:latin typeface="Arial" charset="0"/>
                <a:ea typeface="ＭＳ Ｐ明朝" pitchFamily="18" charset="-128"/>
                <a:cs typeface="+mn-cs"/>
              </a:rPr>
              <a:t>を選んだ時、ラベルの意味を知った時、どんな気持ちがしたか全体で共有する。</a:t>
            </a:r>
          </a:p>
          <a:p>
            <a:pPr eaLnBrk="1" hangingPunct="1">
              <a:lnSpc>
                <a:spcPct val="80000"/>
              </a:lnSpc>
            </a:pPr>
            <a:endParaRPr lang="ja-JP" altLang="en-US" sz="800" dirty="0" smtClean="0"/>
          </a:p>
          <a:p>
            <a:pPr eaLnBrk="1" hangingPunct="1">
              <a:lnSpc>
                <a:spcPct val="80000"/>
              </a:lnSpc>
            </a:pPr>
            <a:r>
              <a:rPr lang="ja-JP" altLang="en-US" sz="800" b="1" dirty="0" smtClean="0"/>
              <a:t>◆ストーリー◆</a:t>
            </a:r>
          </a:p>
          <a:p>
            <a:r>
              <a:rPr kumimoji="1" lang="ja-JP" altLang="ja-JP" sz="1000" kern="1200" dirty="0" smtClean="0">
                <a:solidFill>
                  <a:schemeClr val="tx1"/>
                </a:solidFill>
                <a:latin typeface="Arial" charset="0"/>
                <a:ea typeface="ＭＳ Ｐ明朝" pitchFamily="18" charset="-128"/>
                <a:cs typeface="+mn-cs"/>
              </a:rPr>
              <a:t>あなたのお母さんが高熱を出して苦しんでいます。でもこの村にお医者さんはいません。医者のいる町には、山道を１日歩いた上にバスに</a:t>
            </a:r>
            <a:r>
              <a:rPr kumimoji="1" lang="en-US" altLang="ja-JP" sz="1000" kern="1200" dirty="0" smtClean="0">
                <a:solidFill>
                  <a:schemeClr val="tx1"/>
                </a:solidFill>
                <a:latin typeface="Arial" charset="0"/>
                <a:ea typeface="ＭＳ Ｐ明朝" pitchFamily="18" charset="-128"/>
                <a:cs typeface="+mn-cs"/>
              </a:rPr>
              <a:t>7 </a:t>
            </a:r>
            <a:r>
              <a:rPr kumimoji="1" lang="ja-JP" altLang="ja-JP" sz="1000" kern="1200" dirty="0" smtClean="0">
                <a:solidFill>
                  <a:schemeClr val="tx1"/>
                </a:solidFill>
                <a:latin typeface="Arial" charset="0"/>
                <a:ea typeface="ＭＳ Ｐ明朝" pitchFamily="18" charset="-128"/>
                <a:cs typeface="+mn-cs"/>
              </a:rPr>
              <a:t>時間も乗らなければたどりつけません。村では学校の先生の家に薬が少し置いてあり、困ったときには先生から薬をわけてもらっています。先生の家を訪ねてみると先生は町まで出かけていて留守でした。戸棚には薬のビンがいくつかありますが、先生以外はビンの文字を読めません。いつも熱の出たときに使う薬と同じようなビンが</a:t>
            </a:r>
            <a:r>
              <a:rPr kumimoji="1" lang="en-US" altLang="ja-JP" sz="1000" kern="1200" dirty="0" smtClean="0">
                <a:solidFill>
                  <a:schemeClr val="tx1"/>
                </a:solidFill>
                <a:latin typeface="Arial" charset="0"/>
                <a:ea typeface="ＭＳ Ｐ明朝" pitchFamily="18" charset="-128"/>
                <a:cs typeface="+mn-cs"/>
              </a:rPr>
              <a:t>3 </a:t>
            </a:r>
            <a:r>
              <a:rPr kumimoji="1" lang="ja-JP" altLang="ja-JP" sz="1000" kern="1200" dirty="0" smtClean="0">
                <a:solidFill>
                  <a:schemeClr val="tx1"/>
                </a:solidFill>
                <a:latin typeface="Arial" charset="0"/>
                <a:ea typeface="ＭＳ Ｐ明朝" pitchFamily="18" charset="-128"/>
                <a:cs typeface="+mn-cs"/>
              </a:rPr>
              <a:t>つありましたが区別がつきません。</a:t>
            </a:r>
          </a:p>
          <a:p>
            <a:r>
              <a:rPr kumimoji="1" lang="ja-JP" altLang="ja-JP" sz="1000" kern="1200" dirty="0" smtClean="0">
                <a:solidFill>
                  <a:schemeClr val="tx1"/>
                </a:solidFill>
                <a:latin typeface="Arial" charset="0"/>
                <a:ea typeface="ＭＳ Ｐ明朝" pitchFamily="18" charset="-128"/>
                <a:cs typeface="+mn-cs"/>
              </a:rPr>
              <a:t>さあ、どうしましょう？選んだビンの水を飲んだ結果は</a:t>
            </a:r>
            <a:r>
              <a:rPr kumimoji="1" lang="en-US" altLang="ja-JP" sz="1000" kern="1200" dirty="0" smtClean="0">
                <a:solidFill>
                  <a:schemeClr val="tx1"/>
                </a:solidFill>
                <a:latin typeface="Arial" charset="0"/>
                <a:ea typeface="ＭＳ Ｐ明朝" pitchFamily="18" charset="-128"/>
                <a:cs typeface="+mn-cs"/>
              </a:rPr>
              <a:t>…</a:t>
            </a:r>
            <a:r>
              <a:rPr kumimoji="1" lang="ja-JP" altLang="ja-JP" sz="1000" kern="1200" dirty="0" smtClean="0">
                <a:solidFill>
                  <a:schemeClr val="tx1"/>
                </a:solidFill>
                <a:latin typeface="Arial" charset="0"/>
                <a:ea typeface="ＭＳ Ｐ明朝" pitchFamily="18" charset="-128"/>
                <a:cs typeface="+mn-cs"/>
              </a:rPr>
              <a:t>？</a:t>
            </a:r>
          </a:p>
          <a:p>
            <a:pPr eaLnBrk="1" hangingPunct="1">
              <a:lnSpc>
                <a:spcPct val="80000"/>
              </a:lnSpc>
            </a:pPr>
            <a:endParaRPr lang="ja-JP" altLang="en-US" sz="800" dirty="0" smtClean="0"/>
          </a:p>
          <a:p>
            <a:pPr eaLnBrk="1" hangingPunct="1">
              <a:lnSpc>
                <a:spcPct val="80000"/>
              </a:lnSpc>
            </a:pPr>
            <a:r>
              <a:rPr lang="en-US" altLang="ja-JP" sz="800" dirty="0" smtClean="0"/>
              <a:t>※</a:t>
            </a:r>
            <a:r>
              <a:rPr lang="ja-JP" altLang="en-US" sz="800" dirty="0" smtClean="0"/>
              <a:t>ネパールやインドで使われているデバナガリ文字を使って、</a:t>
            </a:r>
            <a:r>
              <a:rPr lang="en-US" altLang="ja-JP" sz="800" dirty="0" smtClean="0"/>
              <a:t>A: </a:t>
            </a:r>
            <a:r>
              <a:rPr lang="ja-JP" altLang="en-US" sz="800" dirty="0" smtClean="0"/>
              <a:t>「毒（ネズミ用）」、</a:t>
            </a:r>
            <a:r>
              <a:rPr lang="en-US" altLang="ja-JP" sz="800" dirty="0" smtClean="0"/>
              <a:t>B: </a:t>
            </a:r>
            <a:r>
              <a:rPr lang="ja-JP" altLang="en-US" sz="800" dirty="0" smtClean="0"/>
              <a:t>「熱冷まし」、</a:t>
            </a:r>
            <a:r>
              <a:rPr lang="en-US" altLang="ja-JP" sz="800" dirty="0" smtClean="0"/>
              <a:t>C: </a:t>
            </a:r>
            <a:r>
              <a:rPr lang="ja-JP" altLang="en-US" sz="800" dirty="0" smtClean="0"/>
              <a:t>「栄養」と書かれています。</a:t>
            </a:r>
          </a:p>
          <a:p>
            <a:pPr eaLnBrk="1" hangingPunct="1">
              <a:lnSpc>
                <a:spcPct val="80000"/>
              </a:lnSpc>
            </a:pPr>
            <a:endParaRPr lang="ja-JP" altLang="en-US" sz="800" dirty="0" smtClean="0"/>
          </a:p>
          <a:p>
            <a:pPr eaLnBrk="1" hangingPunct="1">
              <a:lnSpc>
                <a:spcPct val="80000"/>
              </a:lnSpc>
            </a:pPr>
            <a:endParaRPr lang="en-US" altLang="ja-JP" sz="800" dirty="0" smtClean="0"/>
          </a:p>
          <a:p>
            <a:pPr eaLnBrk="1" hangingPunct="1">
              <a:lnSpc>
                <a:spcPct val="80000"/>
              </a:lnSpc>
            </a:pPr>
            <a:endParaRPr lang="en-US" altLang="ja-JP" sz="10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B0B60D41-FE13-4CC5-A560-DCFB6717E9E5}" type="slidenum">
              <a:rPr lang="en-US" altLang="ja-JP" smtClean="0"/>
              <a:pPr/>
              <a:t>9</a:t>
            </a:fld>
            <a:endParaRPr lang="en-US" altLang="ja-JP"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lnSpc>
                <a:spcPct val="90000"/>
              </a:lnSpc>
            </a:pPr>
            <a:r>
              <a:rPr lang="en-US" altLang="ja-JP" b="1" dirty="0" smtClean="0"/>
              <a:t>■</a:t>
            </a:r>
            <a:r>
              <a:rPr lang="ja-JP" altLang="en-US" b="1" dirty="0" smtClean="0"/>
              <a:t>問いかけ</a:t>
            </a:r>
          </a:p>
          <a:p>
            <a:r>
              <a:rPr kumimoji="1" lang="ja-JP" altLang="ja-JP" sz="1200" kern="1200" dirty="0" smtClean="0">
                <a:solidFill>
                  <a:schemeClr val="tx1"/>
                </a:solidFill>
                <a:latin typeface="Arial" charset="0"/>
                <a:ea typeface="ＭＳ Ｐ明朝" pitchFamily="18" charset="-128"/>
                <a:cs typeface="+mn-cs"/>
              </a:rPr>
              <a:t>「読み書きができないとどんなことができないと思いますか？」</a:t>
            </a:r>
          </a:p>
          <a:p>
            <a:r>
              <a:rPr kumimoji="1" lang="ja-JP" altLang="ja-JP" sz="1200" kern="1200" dirty="0" smtClean="0">
                <a:solidFill>
                  <a:schemeClr val="tx1"/>
                </a:solidFill>
                <a:latin typeface="Arial" charset="0"/>
                <a:ea typeface="ＭＳ Ｐ明朝" pitchFamily="18" charset="-128"/>
                <a:cs typeface="+mn-cs"/>
              </a:rPr>
              <a:t>回答例：本が読めない／名前を書けない／計算ができない／地図が読めない／自信を持って行動できない</a:t>
            </a:r>
          </a:p>
          <a:p>
            <a:r>
              <a:rPr kumimoji="1" lang="ja-JP" altLang="ja-JP" sz="1200" kern="1200" dirty="0" smtClean="0">
                <a:solidFill>
                  <a:schemeClr val="tx1"/>
                </a:solidFill>
                <a:latin typeface="Arial" charset="0"/>
                <a:ea typeface="ＭＳ Ｐ明朝" pitchFamily="18" charset="-128"/>
                <a:cs typeface="+mn-cs"/>
              </a:rPr>
              <a:t>「文字が読み書きできるとどんなことができますか？」</a:t>
            </a:r>
          </a:p>
          <a:p>
            <a:r>
              <a:rPr kumimoji="1" lang="ja-JP" altLang="ja-JP" sz="1200" kern="1200" dirty="0" smtClean="0">
                <a:solidFill>
                  <a:schemeClr val="tx1"/>
                </a:solidFill>
                <a:latin typeface="Arial" charset="0"/>
                <a:ea typeface="ＭＳ Ｐ明朝" pitchFamily="18" charset="-128"/>
                <a:cs typeface="+mn-cs"/>
              </a:rPr>
              <a:t>回答例：勉強ができる／本が読める／インターネットが使える／手紙が書ける／メールができる／</a:t>
            </a:r>
          </a:p>
          <a:p>
            <a:r>
              <a:rPr kumimoji="1" lang="ja-JP" altLang="ja-JP" sz="1200" kern="1200" dirty="0" smtClean="0">
                <a:solidFill>
                  <a:schemeClr val="tx1"/>
                </a:solidFill>
                <a:latin typeface="Arial" charset="0"/>
                <a:ea typeface="ＭＳ Ｐ明朝" pitchFamily="18" charset="-128"/>
                <a:cs typeface="+mn-cs"/>
              </a:rPr>
              <a:t>小説を書ける／自分の意見を表現することができる／新しい知識・情報を手に入れることができる</a:t>
            </a:r>
          </a:p>
          <a:p>
            <a:pPr eaLnBrk="1" hangingPunct="1">
              <a:lnSpc>
                <a:spcPct val="90000"/>
              </a:lnSpc>
            </a:pPr>
            <a:endParaRPr lang="ja-JP" altLang="en-US" dirty="0" smtClean="0"/>
          </a:p>
          <a:p>
            <a:pPr eaLnBrk="1" hangingPunct="1">
              <a:lnSpc>
                <a:spcPct val="90000"/>
              </a:lnSpc>
            </a:pPr>
            <a:r>
              <a:rPr lang="ja-JP" altLang="en-US" b="1" dirty="0" smtClean="0"/>
              <a:t>■すすめ方</a:t>
            </a:r>
            <a:r>
              <a:rPr lang="en-US" altLang="ja-JP" b="1" dirty="0" smtClean="0"/>
              <a:t>2</a:t>
            </a:r>
            <a:r>
              <a:rPr lang="ja-JP" altLang="en-US" b="1" dirty="0" smtClean="0"/>
              <a:t>＜高校生～大学生対象の場合～就職先をみつける＞</a:t>
            </a:r>
          </a:p>
          <a:p>
            <a:pPr lvl="0"/>
            <a:r>
              <a:rPr kumimoji="1" lang="ja-JP" altLang="ja-JP" sz="1200" b="0" kern="1200" dirty="0" smtClean="0">
                <a:solidFill>
                  <a:schemeClr val="tx1"/>
                </a:solidFill>
                <a:latin typeface="Arial" charset="0"/>
                <a:ea typeface="ＭＳ Ｐ明朝" pitchFamily="18" charset="-128"/>
                <a:cs typeface="+mn-cs"/>
              </a:rPr>
              <a:t>準備：</a:t>
            </a:r>
            <a:r>
              <a:rPr kumimoji="1" lang="en-US" altLang="ja-JP" sz="1200" b="0" kern="1200" dirty="0" smtClean="0">
                <a:solidFill>
                  <a:schemeClr val="tx1"/>
                </a:solidFill>
                <a:latin typeface="Arial" charset="0"/>
                <a:ea typeface="ＭＳ Ｐ明朝" pitchFamily="18" charset="-128"/>
                <a:cs typeface="+mn-cs"/>
              </a:rPr>
              <a:t>3</a:t>
            </a:r>
            <a:r>
              <a:rPr kumimoji="1" lang="ja-JP" altLang="ja-JP" sz="1200" b="0" kern="1200" dirty="0" smtClean="0">
                <a:solidFill>
                  <a:schemeClr val="tx1"/>
                </a:solidFill>
                <a:latin typeface="Arial" charset="0"/>
                <a:ea typeface="ＭＳ Ｐ明朝" pitchFamily="18" charset="-128"/>
                <a:cs typeface="+mn-cs"/>
              </a:rPr>
              <a:t>枚の求人広告</a:t>
            </a:r>
            <a:r>
              <a:rPr kumimoji="1" lang="en-US" altLang="ja-JP" sz="1200" b="0" kern="1200" dirty="0" smtClean="0">
                <a:solidFill>
                  <a:schemeClr val="tx1"/>
                </a:solidFill>
                <a:latin typeface="Arial" charset="0"/>
                <a:ea typeface="ＭＳ Ｐ明朝" pitchFamily="18" charset="-128"/>
                <a:cs typeface="+mn-cs"/>
              </a:rPr>
              <a:t>A</a:t>
            </a:r>
            <a:r>
              <a:rPr kumimoji="1" lang="ja-JP" altLang="ja-JP" sz="1200" b="0" kern="1200" dirty="0" smtClean="0">
                <a:solidFill>
                  <a:schemeClr val="tx1"/>
                </a:solidFill>
                <a:latin typeface="Arial" charset="0"/>
                <a:ea typeface="ＭＳ Ｐ明朝" pitchFamily="18" charset="-128"/>
                <a:cs typeface="+mn-cs"/>
              </a:rPr>
              <a:t>～</a:t>
            </a:r>
            <a:r>
              <a:rPr kumimoji="1" lang="en-US" altLang="ja-JP" sz="1200" b="0" kern="1200" dirty="0" smtClean="0">
                <a:solidFill>
                  <a:schemeClr val="tx1"/>
                </a:solidFill>
                <a:latin typeface="Arial" charset="0"/>
                <a:ea typeface="ＭＳ Ｐ明朝" pitchFamily="18" charset="-128"/>
                <a:cs typeface="+mn-cs"/>
              </a:rPr>
              <a:t>C</a:t>
            </a:r>
            <a:r>
              <a:rPr kumimoji="1" lang="ja-JP" altLang="ja-JP" sz="1200" b="0" kern="1200" dirty="0" smtClean="0">
                <a:solidFill>
                  <a:schemeClr val="tx1"/>
                </a:solidFill>
                <a:latin typeface="Arial" charset="0"/>
                <a:ea typeface="ＭＳ Ｐ明朝" pitchFamily="18" charset="-128"/>
                <a:cs typeface="+mn-cs"/>
              </a:rPr>
              <a:t>をグループ数分印刷し、点線で左右（タイ語／日本語）に切り分けておく。</a:t>
            </a:r>
          </a:p>
          <a:p>
            <a:pPr lvl="0"/>
            <a:r>
              <a:rPr kumimoji="1" lang="ja-JP" altLang="ja-JP" sz="1200" b="0" kern="1200" dirty="0" smtClean="0">
                <a:solidFill>
                  <a:schemeClr val="tx1"/>
                </a:solidFill>
                <a:latin typeface="Arial" charset="0"/>
                <a:ea typeface="ＭＳ Ｐ明朝" pitchFamily="18" charset="-128"/>
                <a:cs typeface="+mn-cs"/>
              </a:rPr>
              <a:t>求人広告を読む：グループに左側のタイ語の求人広告を配付し、読んでみる。</a:t>
            </a:r>
          </a:p>
          <a:p>
            <a:pPr lvl="0"/>
            <a:r>
              <a:rPr kumimoji="1" lang="ja-JP" altLang="ja-JP" sz="1200" b="0" kern="1200" dirty="0" smtClean="0">
                <a:solidFill>
                  <a:schemeClr val="tx1"/>
                </a:solidFill>
                <a:latin typeface="Arial" charset="0"/>
                <a:ea typeface="ＭＳ Ｐ明朝" pitchFamily="18" charset="-128"/>
                <a:cs typeface="+mn-cs"/>
              </a:rPr>
              <a:t>応募先を選ぶ：グループで、自分が仕事をするのであれば、どの求人に応募するか選ぶ。</a:t>
            </a:r>
          </a:p>
          <a:p>
            <a:pPr lvl="0"/>
            <a:r>
              <a:rPr kumimoji="1" lang="ja-JP" altLang="ja-JP" sz="1200" b="0" kern="1200" dirty="0" smtClean="0">
                <a:solidFill>
                  <a:schemeClr val="tx1"/>
                </a:solidFill>
                <a:latin typeface="Arial" charset="0"/>
                <a:ea typeface="ＭＳ Ｐ明朝" pitchFamily="18" charset="-128"/>
                <a:cs typeface="+mn-cs"/>
              </a:rPr>
              <a:t>全体に共有：グループで、どの求人を選んだのか、その理由を全体で共有する。</a:t>
            </a:r>
          </a:p>
          <a:p>
            <a:pPr lvl="0"/>
            <a:r>
              <a:rPr kumimoji="1" lang="ja-JP" altLang="ja-JP" sz="1200" b="0" kern="1200" dirty="0" smtClean="0">
                <a:solidFill>
                  <a:schemeClr val="tx1"/>
                </a:solidFill>
                <a:latin typeface="Arial" charset="0"/>
                <a:ea typeface="ＭＳ Ｐ明朝" pitchFamily="18" charset="-128"/>
                <a:cs typeface="+mn-cs"/>
              </a:rPr>
              <a:t>意味を伝える：求人広告</a:t>
            </a:r>
            <a:r>
              <a:rPr kumimoji="1" lang="en-US" altLang="ja-JP" sz="1200" b="0" kern="1200" dirty="0" smtClean="0">
                <a:solidFill>
                  <a:schemeClr val="tx1"/>
                </a:solidFill>
                <a:latin typeface="Arial" charset="0"/>
                <a:ea typeface="ＭＳ Ｐ明朝" pitchFamily="18" charset="-128"/>
                <a:cs typeface="+mn-cs"/>
              </a:rPr>
              <a:t>A</a:t>
            </a:r>
            <a:r>
              <a:rPr kumimoji="1" lang="ja-JP" altLang="ja-JP" sz="1200" b="0" kern="1200" dirty="0" smtClean="0">
                <a:solidFill>
                  <a:schemeClr val="tx1"/>
                </a:solidFill>
                <a:latin typeface="Arial" charset="0"/>
                <a:ea typeface="ＭＳ Ｐ明朝" pitchFamily="18" charset="-128"/>
                <a:cs typeface="+mn-cs"/>
              </a:rPr>
              <a:t>～</a:t>
            </a:r>
            <a:r>
              <a:rPr kumimoji="1" lang="en-US" altLang="ja-JP" sz="1200" b="0" kern="1200" dirty="0" smtClean="0">
                <a:solidFill>
                  <a:schemeClr val="tx1"/>
                </a:solidFill>
                <a:latin typeface="Arial" charset="0"/>
                <a:ea typeface="ＭＳ Ｐ明朝" pitchFamily="18" charset="-128"/>
                <a:cs typeface="+mn-cs"/>
              </a:rPr>
              <a:t>C</a:t>
            </a:r>
            <a:r>
              <a:rPr kumimoji="1" lang="ja-JP" altLang="ja-JP" sz="1200" b="0" kern="1200" dirty="0" smtClean="0">
                <a:solidFill>
                  <a:schemeClr val="tx1"/>
                </a:solidFill>
                <a:latin typeface="Arial" charset="0"/>
                <a:ea typeface="ＭＳ Ｐ明朝" pitchFamily="18" charset="-128"/>
                <a:cs typeface="+mn-cs"/>
              </a:rPr>
              <a:t>の日本語の意味を伝える。</a:t>
            </a:r>
          </a:p>
          <a:p>
            <a:pPr lvl="0"/>
            <a:r>
              <a:rPr kumimoji="1" lang="ja-JP" altLang="ja-JP" sz="1200" b="0" kern="1200" dirty="0" smtClean="0">
                <a:solidFill>
                  <a:schemeClr val="tx1"/>
                </a:solidFill>
                <a:latin typeface="Arial" charset="0"/>
                <a:ea typeface="ＭＳ Ｐ明朝" pitchFamily="18" charset="-128"/>
                <a:cs typeface="+mn-cs"/>
              </a:rPr>
              <a:t>ふりかえり： 求人を選んだ時、広告の意味を知った時、どんな気持ちがしたか全体で共有する。</a:t>
            </a:r>
          </a:p>
          <a:p>
            <a:pPr lvl="0"/>
            <a:r>
              <a:rPr kumimoji="1" lang="ja-JP" altLang="ja-JP" sz="1200" b="0" kern="1200" dirty="0" smtClean="0">
                <a:solidFill>
                  <a:schemeClr val="tx1"/>
                </a:solidFill>
                <a:latin typeface="Arial" charset="0"/>
                <a:ea typeface="ＭＳ Ｐ明朝" pitchFamily="18" charset="-128"/>
                <a:cs typeface="+mn-cs"/>
              </a:rPr>
              <a:t>問いかけ：次の問いかけ</a:t>
            </a:r>
            <a:r>
              <a:rPr kumimoji="1" lang="ja-JP" altLang="ja-JP" sz="1200" kern="1200" dirty="0" smtClean="0">
                <a:solidFill>
                  <a:schemeClr val="tx1"/>
                </a:solidFill>
                <a:latin typeface="Arial" charset="0"/>
                <a:ea typeface="ＭＳ Ｐ明朝" pitchFamily="18" charset="-128"/>
                <a:cs typeface="+mn-cs"/>
              </a:rPr>
              <a:t>をし、全体で話し合う。</a:t>
            </a:r>
          </a:p>
          <a:p>
            <a:pPr eaLnBrk="1" hangingPunct="1">
              <a:lnSpc>
                <a:spcPct val="90000"/>
              </a:lnSpc>
            </a:pPr>
            <a:endParaRPr lang="en-US" altLang="ja-JP" dirty="0" smtClean="0"/>
          </a:p>
          <a:p>
            <a:endParaRPr kumimoji="1" lang="ja-JP" altLang="ja-JP" sz="1200" kern="1200" dirty="0" smtClean="0">
              <a:solidFill>
                <a:schemeClr val="tx1"/>
              </a:solidFill>
              <a:effectLst/>
              <a:latin typeface="Arial" charset="0"/>
              <a:ea typeface="ＭＳ Ｐ明朝" pitchFamily="18" charset="-128"/>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315E0812-A001-4AB0-B13D-F682976F2BA9}" type="slidenum">
              <a:rPr lang="en-US" altLang="ja-JP" smtClean="0"/>
              <a:pPr/>
              <a:t>10</a:t>
            </a:fld>
            <a:endParaRPr lang="en-US" altLang="ja-JP"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lnSpc>
                <a:spcPct val="80000"/>
              </a:lnSpc>
            </a:pPr>
            <a:r>
              <a:rPr lang="ja-JP" altLang="en-US" sz="800" dirty="0" smtClean="0"/>
              <a:t>求人</a:t>
            </a:r>
            <a:r>
              <a:rPr lang="en-US" altLang="ja-JP" sz="800" dirty="0" smtClean="0"/>
              <a:t>A </a:t>
            </a:r>
            <a:r>
              <a:rPr lang="ja-JP" altLang="en-US" sz="800" dirty="0" smtClean="0"/>
              <a:t>　給与がよい </a:t>
            </a:r>
          </a:p>
          <a:p>
            <a:pPr eaLnBrk="1" hangingPunct="1">
              <a:lnSpc>
                <a:spcPct val="80000"/>
              </a:lnSpc>
            </a:pPr>
            <a:r>
              <a:rPr lang="ja-JP" altLang="en-US" sz="800" dirty="0" smtClean="0"/>
              <a:t>求人</a:t>
            </a:r>
            <a:r>
              <a:rPr lang="en-US" altLang="ja-JP" sz="800" dirty="0" smtClean="0"/>
              <a:t>B </a:t>
            </a:r>
            <a:r>
              <a:rPr lang="ja-JP" altLang="en-US" sz="800" dirty="0" smtClean="0"/>
              <a:t>　条件がまあまあ 	</a:t>
            </a:r>
          </a:p>
          <a:p>
            <a:pPr eaLnBrk="1" hangingPunct="1">
              <a:lnSpc>
                <a:spcPct val="80000"/>
              </a:lnSpc>
            </a:pPr>
            <a:r>
              <a:rPr lang="ja-JP" altLang="en-US" sz="800" dirty="0" smtClean="0"/>
              <a:t>求人</a:t>
            </a:r>
            <a:r>
              <a:rPr lang="en-US" altLang="ja-JP" sz="800" dirty="0" smtClean="0"/>
              <a:t>C </a:t>
            </a:r>
            <a:r>
              <a:rPr lang="ja-JP" altLang="en-US" sz="800" dirty="0" smtClean="0"/>
              <a:t>　情報が不十分 </a:t>
            </a:r>
          </a:p>
          <a:p>
            <a:pPr eaLnBrk="1" hangingPunct="1">
              <a:lnSpc>
                <a:spcPct val="80000"/>
              </a:lnSpc>
            </a:pPr>
            <a:endParaRPr lang="ja-JP" altLang="en-US" sz="800" dirty="0" smtClean="0"/>
          </a:p>
          <a:p>
            <a:pPr eaLnBrk="1" hangingPunct="1">
              <a:lnSpc>
                <a:spcPct val="80000"/>
              </a:lnSpc>
            </a:pPr>
            <a:r>
              <a:rPr lang="ja-JP" altLang="en-US" sz="800" b="1" dirty="0" smtClean="0"/>
              <a:t>◆解説：識字とは？</a:t>
            </a:r>
          </a:p>
          <a:p>
            <a:r>
              <a:rPr kumimoji="1" lang="ja-JP" altLang="ja-JP" sz="1000" kern="1200" dirty="0" smtClean="0">
                <a:solidFill>
                  <a:schemeClr val="tx1"/>
                </a:solidFill>
                <a:latin typeface="Arial" charset="0"/>
                <a:ea typeface="ＭＳ Ｐ明朝" pitchFamily="18" charset="-128"/>
                <a:cs typeface="+mn-cs"/>
              </a:rPr>
              <a:t>「識字」とは、</a:t>
            </a:r>
            <a:r>
              <a:rPr kumimoji="1" lang="ja-JP" altLang="ja-JP" sz="1000" u="sng" kern="1200" dirty="0" smtClean="0">
                <a:solidFill>
                  <a:schemeClr val="tx1"/>
                </a:solidFill>
                <a:latin typeface="Arial" charset="0"/>
                <a:ea typeface="ＭＳ Ｐ明朝" pitchFamily="18" charset="-128"/>
                <a:cs typeface="+mn-cs"/>
              </a:rPr>
              <a:t>日常生活で必要な「読み・書き・計算」ができる能力</a:t>
            </a:r>
            <a:r>
              <a:rPr kumimoji="1" lang="ja-JP" altLang="ja-JP" sz="1000" kern="1200" dirty="0" smtClean="0">
                <a:solidFill>
                  <a:schemeClr val="tx1"/>
                </a:solidFill>
                <a:latin typeface="Arial" charset="0"/>
                <a:ea typeface="ＭＳ Ｐ明朝" pitchFamily="18" charset="-128"/>
                <a:cs typeface="+mn-cs"/>
              </a:rPr>
              <a:t>のことです。現在、成人のおよそ</a:t>
            </a:r>
            <a:r>
              <a:rPr kumimoji="1" lang="en-US" altLang="ja-JP" sz="1000" kern="1200" dirty="0" smtClean="0">
                <a:solidFill>
                  <a:schemeClr val="tx1"/>
                </a:solidFill>
                <a:latin typeface="Arial" charset="0"/>
                <a:ea typeface="ＭＳ Ｐ明朝" pitchFamily="18" charset="-128"/>
                <a:cs typeface="+mn-cs"/>
              </a:rPr>
              <a:t>6</a:t>
            </a:r>
            <a:r>
              <a:rPr kumimoji="1" lang="ja-JP" altLang="ja-JP" sz="1000" kern="1200" dirty="0" smtClean="0">
                <a:solidFill>
                  <a:schemeClr val="tx1"/>
                </a:solidFill>
                <a:latin typeface="Arial" charset="0"/>
                <a:ea typeface="ＭＳ Ｐ明朝" pitchFamily="18" charset="-128"/>
                <a:cs typeface="+mn-cs"/>
              </a:rPr>
              <a:t>人に</a:t>
            </a:r>
            <a:r>
              <a:rPr kumimoji="1" lang="en-US" altLang="ja-JP" sz="1000" kern="1200" dirty="0" smtClean="0">
                <a:solidFill>
                  <a:schemeClr val="tx1"/>
                </a:solidFill>
                <a:latin typeface="Arial" charset="0"/>
                <a:ea typeface="ＭＳ Ｐ明朝" pitchFamily="18" charset="-128"/>
                <a:cs typeface="+mn-cs"/>
              </a:rPr>
              <a:t>1 </a:t>
            </a:r>
            <a:r>
              <a:rPr kumimoji="1" lang="ja-JP" altLang="ja-JP" sz="1000" kern="1200" dirty="0" smtClean="0">
                <a:solidFill>
                  <a:schemeClr val="tx1"/>
                </a:solidFill>
                <a:latin typeface="Arial" charset="0"/>
                <a:ea typeface="ＭＳ Ｐ明朝" pitchFamily="18" charset="-128"/>
                <a:cs typeface="+mn-cs"/>
              </a:rPr>
              <a:t>人にあたる</a:t>
            </a:r>
            <a:r>
              <a:rPr kumimoji="1" lang="en-US" altLang="ja-JP" sz="1000" kern="1200" dirty="0" smtClean="0">
                <a:solidFill>
                  <a:schemeClr val="tx1"/>
                </a:solidFill>
                <a:latin typeface="Arial" charset="0"/>
                <a:ea typeface="ＭＳ Ｐ明朝" pitchFamily="18" charset="-128"/>
                <a:cs typeface="+mn-cs"/>
              </a:rPr>
              <a:t>7 </a:t>
            </a:r>
            <a:r>
              <a:rPr kumimoji="1" lang="ja-JP" altLang="ja-JP" sz="1000" kern="1200" dirty="0" smtClean="0">
                <a:solidFill>
                  <a:schemeClr val="tx1"/>
                </a:solidFill>
                <a:latin typeface="Arial" charset="0"/>
                <a:ea typeface="ＭＳ Ｐ明朝" pitchFamily="18" charset="-128"/>
                <a:cs typeface="+mn-cs"/>
              </a:rPr>
              <a:t>億</a:t>
            </a:r>
            <a:r>
              <a:rPr kumimoji="1" lang="en-US" altLang="ja-JP" sz="1000" kern="1200" dirty="0" smtClean="0">
                <a:solidFill>
                  <a:schemeClr val="tx1"/>
                </a:solidFill>
                <a:latin typeface="Arial" charset="0"/>
                <a:ea typeface="ＭＳ Ｐ明朝" pitchFamily="18" charset="-128"/>
                <a:cs typeface="+mn-cs"/>
              </a:rPr>
              <a:t>8,100 </a:t>
            </a:r>
            <a:r>
              <a:rPr kumimoji="1" lang="ja-JP" altLang="ja-JP" sz="1000" kern="1200" dirty="0" smtClean="0">
                <a:solidFill>
                  <a:schemeClr val="tx1"/>
                </a:solidFill>
                <a:latin typeface="Arial" charset="0"/>
                <a:ea typeface="ＭＳ Ｐ明朝" pitchFamily="18" charset="-128"/>
                <a:cs typeface="+mn-cs"/>
              </a:rPr>
              <a:t>万人の人々は読み書きができない「非識字」の状態です。</a:t>
            </a:r>
          </a:p>
          <a:p>
            <a:pPr eaLnBrk="1" hangingPunct="1">
              <a:lnSpc>
                <a:spcPct val="80000"/>
              </a:lnSpc>
            </a:pPr>
            <a:endParaRPr lang="en-US" altLang="ja-JP" sz="10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DF7462B-085B-4B4C-89C4-8DB78C7D8963}"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FFD8800-72E3-40A6-9AE9-BAAEB9EA3492}"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1F1D08-9236-4200-B5D2-1AA222666910}"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91F86F1-60D7-480F-B494-CB1F24F9DB97}"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EA53CFE-3100-4F2D-9243-9B996AF0A373}"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E63115B-5A6A-45E5-9FEC-9BDA36528BE3}"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11C48A3-AF8A-4106-9CE5-8EC27D1E7EAF}"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854BF295-F56D-4814-95AF-E3CB49F390BE}"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F938719B-7F7D-4359-B8D0-632A0984C053}"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114FC94-C91D-481F-9824-B1C1BD806B25}"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410AA1D-3251-469C-8B9D-70D411547DF8}"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C95991F-38DB-4909-8FFB-023AE422F048}"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8BB23F5-C83D-4538-B246-E855FE4FC7A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w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chart" Target="../charts/chart4.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4.gif"/><Relationship Id="rId5" Type="http://schemas.openxmlformats.org/officeDocument/2006/relationships/chart" Target="../charts/chart6.xml"/><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4.gif"/><Relationship Id="rId4"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descr="JNNE"/>
          <p:cNvPicPr>
            <a:picLocks noChangeAspect="1" noChangeArrowheads="1"/>
          </p:cNvPicPr>
          <p:nvPr/>
        </p:nvPicPr>
        <p:blipFill>
          <a:blip r:embed="rId3" cstate="print"/>
          <a:srcRect/>
          <a:stretch>
            <a:fillRect/>
          </a:stretch>
        </p:blipFill>
        <p:spPr bwMode="auto">
          <a:xfrm>
            <a:off x="7452320" y="6154758"/>
            <a:ext cx="1038951" cy="370586"/>
          </a:xfrm>
          <a:prstGeom prst="rect">
            <a:avLst/>
          </a:prstGeom>
          <a:noFill/>
          <a:ln w="9525">
            <a:noFill/>
            <a:miter lim="800000"/>
            <a:headEnd/>
            <a:tailEnd/>
          </a:ln>
        </p:spPr>
      </p:pic>
      <p:pic>
        <p:nvPicPr>
          <p:cNvPr id="2052" name="Picture 15"/>
          <p:cNvPicPr>
            <a:picLocks noChangeAspect="1" noChangeArrowheads="1"/>
          </p:cNvPicPr>
          <p:nvPr/>
        </p:nvPicPr>
        <p:blipFill>
          <a:blip r:embed="rId4" cstate="print"/>
          <a:srcRect/>
          <a:stretch>
            <a:fillRect/>
          </a:stretch>
        </p:blipFill>
        <p:spPr bwMode="auto">
          <a:xfrm>
            <a:off x="0" y="0"/>
            <a:ext cx="9144000" cy="115888"/>
          </a:xfrm>
          <a:prstGeom prst="rect">
            <a:avLst/>
          </a:prstGeom>
          <a:noFill/>
          <a:ln w="9525">
            <a:noFill/>
            <a:miter lim="800000"/>
            <a:headEnd/>
            <a:tailEnd/>
          </a:ln>
        </p:spPr>
      </p:pic>
      <p:pic>
        <p:nvPicPr>
          <p:cNvPr id="2053" name="Picture 16"/>
          <p:cNvPicPr>
            <a:picLocks noChangeAspect="1" noChangeArrowheads="1"/>
          </p:cNvPicPr>
          <p:nvPr/>
        </p:nvPicPr>
        <p:blipFill>
          <a:blip r:embed="rId4" cstate="print"/>
          <a:srcRect/>
          <a:stretch>
            <a:fillRect/>
          </a:stretch>
        </p:blipFill>
        <p:spPr bwMode="auto">
          <a:xfrm>
            <a:off x="0" y="6742113"/>
            <a:ext cx="9144000" cy="115887"/>
          </a:xfrm>
          <a:prstGeom prst="rect">
            <a:avLst/>
          </a:prstGeom>
          <a:noFill/>
          <a:ln w="9525">
            <a:noFill/>
            <a:miter lim="800000"/>
            <a:headEnd/>
            <a:tailEnd/>
          </a:ln>
        </p:spPr>
      </p:pic>
      <p:sp>
        <p:nvSpPr>
          <p:cNvPr id="2056" name="Text Box 8"/>
          <p:cNvSpPr txBox="1">
            <a:spLocks noChangeArrowheads="1"/>
          </p:cNvSpPr>
          <p:nvPr/>
        </p:nvSpPr>
        <p:spPr bwMode="auto">
          <a:xfrm>
            <a:off x="3924300" y="5500688"/>
            <a:ext cx="620713" cy="300037"/>
          </a:xfrm>
          <a:prstGeom prst="rect">
            <a:avLst/>
          </a:prstGeom>
          <a:solidFill>
            <a:srgbClr val="FFFFFF">
              <a:alpha val="0"/>
            </a:srgbClr>
          </a:solidFill>
          <a:ln w="9525">
            <a:noFill/>
            <a:miter lim="800000"/>
            <a:headEnd/>
            <a:tailEnd/>
          </a:ln>
        </p:spPr>
        <p:txBody>
          <a:bodyPr lIns="74295" tIns="8890" rIns="74295" bIns="8890"/>
          <a:lstStyle/>
          <a:p>
            <a:pPr algn="just"/>
            <a:r>
              <a:rPr lang="en-US" altLang="ja-JP" sz="1200">
                <a:solidFill>
                  <a:schemeClr val="bg1"/>
                </a:solidFill>
                <a:latin typeface="ＭＳ Ｐゴシック" pitchFamily="50" charset="-128"/>
              </a:rPr>
              <a:t>©GCE</a:t>
            </a:r>
          </a:p>
          <a:p>
            <a:pPr algn="just"/>
            <a:endParaRPr lang="en-US" altLang="ja-JP" sz="1400"/>
          </a:p>
        </p:txBody>
      </p:sp>
      <p:sp>
        <p:nvSpPr>
          <p:cNvPr id="2057" name="Text Box 8"/>
          <p:cNvSpPr txBox="1">
            <a:spLocks noChangeArrowheads="1"/>
          </p:cNvSpPr>
          <p:nvPr/>
        </p:nvSpPr>
        <p:spPr bwMode="auto">
          <a:xfrm>
            <a:off x="7751763" y="5473700"/>
            <a:ext cx="622300" cy="301625"/>
          </a:xfrm>
          <a:prstGeom prst="rect">
            <a:avLst/>
          </a:prstGeom>
          <a:solidFill>
            <a:srgbClr val="FFFFFF">
              <a:alpha val="0"/>
            </a:srgbClr>
          </a:solidFill>
          <a:ln w="9525">
            <a:noFill/>
            <a:miter lim="800000"/>
            <a:headEnd/>
            <a:tailEnd/>
          </a:ln>
        </p:spPr>
        <p:txBody>
          <a:bodyPr lIns="74295" tIns="8890" rIns="74295" bIns="8890"/>
          <a:lstStyle/>
          <a:p>
            <a:pPr algn="just"/>
            <a:r>
              <a:rPr lang="en-US" altLang="ja-JP" sz="1200">
                <a:solidFill>
                  <a:schemeClr val="bg1"/>
                </a:solidFill>
                <a:latin typeface="ＭＳ Ｐゴシック" pitchFamily="50" charset="-128"/>
              </a:rPr>
              <a:t>©JNNE</a:t>
            </a:r>
          </a:p>
          <a:p>
            <a:pPr algn="just"/>
            <a:endParaRPr lang="en-US" altLang="ja-JP" sz="1400"/>
          </a:p>
        </p:txBody>
      </p:sp>
      <p:pic>
        <p:nvPicPr>
          <p:cNvPr id="15" name="図 14"/>
          <p:cNvPicPr/>
          <p:nvPr/>
        </p:nvPicPr>
        <p:blipFill>
          <a:blip r:embed="rId5" cstate="print"/>
          <a:srcRect l="66667"/>
          <a:stretch>
            <a:fillRect/>
          </a:stretch>
        </p:blipFill>
        <p:spPr bwMode="auto">
          <a:xfrm>
            <a:off x="3563888" y="3789040"/>
            <a:ext cx="1656184" cy="2520280"/>
          </a:xfrm>
          <a:prstGeom prst="rect">
            <a:avLst/>
          </a:prstGeom>
          <a:noFill/>
          <a:ln w="9525">
            <a:noFill/>
            <a:miter lim="800000"/>
            <a:headEnd/>
            <a:tailEnd/>
          </a:ln>
        </p:spPr>
      </p:pic>
      <p:pic>
        <p:nvPicPr>
          <p:cNvPr id="56321" name="Picture 1" descr="\\ALRIT\Share\404 教育協力ネットワーク（ＪＮＮＥ）\教育キャンペーン2016\世界一大きな授業2016黒板バナー.jpg"/>
          <p:cNvPicPr>
            <a:picLocks noChangeAspect="1" noChangeArrowheads="1"/>
          </p:cNvPicPr>
          <p:nvPr/>
        </p:nvPicPr>
        <p:blipFill>
          <a:blip r:embed="rId6" cstate="print"/>
          <a:srcRect/>
          <a:stretch>
            <a:fillRect/>
          </a:stretch>
        </p:blipFill>
        <p:spPr bwMode="auto">
          <a:xfrm>
            <a:off x="369057" y="460012"/>
            <a:ext cx="8405886" cy="3090317"/>
          </a:xfrm>
          <a:prstGeom prst="rect">
            <a:avLst/>
          </a:prstGeom>
          <a:noFill/>
        </p:spPr>
      </p:pic>
      <p:pic>
        <p:nvPicPr>
          <p:cNvPr id="12" name="図 11" descr="http://frame-illust.com/fi/wp-content/uploads/2015/03/23cb839939015174605c921d56f6a26d.png"/>
          <p:cNvPicPr/>
          <p:nvPr/>
        </p:nvPicPr>
        <p:blipFill>
          <a:blip r:embed="rId7" cstate="print"/>
          <a:srcRect/>
          <a:stretch>
            <a:fillRect/>
          </a:stretch>
        </p:blipFill>
        <p:spPr bwMode="auto">
          <a:xfrm rot="16200000">
            <a:off x="1985103" y="4802544"/>
            <a:ext cx="1872208" cy="421264"/>
          </a:xfrm>
          <a:prstGeom prst="rect">
            <a:avLst/>
          </a:prstGeom>
          <a:noFill/>
          <a:ln w="9525">
            <a:noFill/>
            <a:miter lim="800000"/>
            <a:headEnd/>
            <a:tailEnd/>
          </a:ln>
        </p:spPr>
      </p:pic>
      <p:sp>
        <p:nvSpPr>
          <p:cNvPr id="56322" name="Text Box 2"/>
          <p:cNvSpPr txBox="1">
            <a:spLocks noChangeArrowheads="1"/>
          </p:cNvSpPr>
          <p:nvPr/>
        </p:nvSpPr>
        <p:spPr bwMode="auto">
          <a:xfrm>
            <a:off x="323528" y="4581128"/>
            <a:ext cx="2808312"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lang="ja-JP" altLang="en-US" sz="1600" dirty="0" smtClean="0"/>
              <a:t>私たちは動くべきです。</a:t>
            </a:r>
          </a:p>
          <a:p>
            <a:pPr marL="0" marR="0" lvl="0" indent="0" algn="ctr" defTabSz="914400" rtl="0" eaLnBrk="1" fontAlgn="base" latinLnBrk="0" hangingPunct="1">
              <a:lnSpc>
                <a:spcPct val="96000"/>
              </a:lnSpc>
              <a:spcBef>
                <a:spcPct val="0"/>
              </a:spcBef>
              <a:spcAft>
                <a:spcPct val="0"/>
              </a:spcAft>
              <a:buClrTx/>
              <a:buSzTx/>
              <a:buFontTx/>
              <a:buNone/>
              <a:tabLst/>
            </a:pPr>
            <a:r>
              <a:rPr lang="ja-JP" altLang="en-US" sz="1600" dirty="0" smtClean="0"/>
              <a:t>私も、あなたたちも、私たちも。</a:t>
            </a:r>
          </a:p>
          <a:p>
            <a:pPr marL="0" marR="0" lvl="0" indent="0" algn="ctr" defTabSz="914400" rtl="0" eaLnBrk="1" fontAlgn="base" latinLnBrk="0" hangingPunct="1">
              <a:lnSpc>
                <a:spcPct val="96000"/>
              </a:lnSpc>
              <a:spcBef>
                <a:spcPct val="0"/>
              </a:spcBef>
              <a:spcAft>
                <a:spcPct val="0"/>
              </a:spcAft>
              <a:buClrTx/>
              <a:buSzTx/>
              <a:buFontTx/>
              <a:buNone/>
              <a:tabLst/>
            </a:pPr>
            <a:r>
              <a:rPr lang="ja-JP" altLang="en-US" sz="1600" dirty="0" smtClean="0"/>
              <a:t>それが私たちの務めなのです。</a:t>
            </a:r>
            <a:endParaRPr lang="ja-JP" sz="1600" dirty="0" smtClean="0"/>
          </a:p>
        </p:txBody>
      </p:sp>
      <p:pic>
        <p:nvPicPr>
          <p:cNvPr id="3074" name="Picture 2"/>
          <p:cNvPicPr>
            <a:picLocks noChangeAspect="1" noChangeArrowheads="1"/>
          </p:cNvPicPr>
          <p:nvPr/>
        </p:nvPicPr>
        <p:blipFill>
          <a:blip r:embed="rId8" cstate="print"/>
          <a:srcRect l="64020" t="24040" r="5307" b="14641"/>
          <a:stretch>
            <a:fillRect/>
          </a:stretch>
        </p:blipFill>
        <p:spPr bwMode="auto">
          <a:xfrm>
            <a:off x="6588224" y="3826061"/>
            <a:ext cx="2016224" cy="2267235"/>
          </a:xfrm>
          <a:prstGeom prst="rect">
            <a:avLst/>
          </a:prstGeom>
          <a:noFill/>
          <a:ln w="9525">
            <a:noFill/>
            <a:miter lim="800000"/>
            <a:headEnd/>
            <a:tailEnd/>
          </a:ln>
        </p:spPr>
      </p:pic>
      <p:pic>
        <p:nvPicPr>
          <p:cNvPr id="13" name="Picture 4"/>
          <p:cNvPicPr>
            <a:picLocks noChangeAspect="1" noChangeArrowheads="1"/>
          </p:cNvPicPr>
          <p:nvPr/>
        </p:nvPicPr>
        <p:blipFill>
          <a:blip r:embed="rId9" cstate="print"/>
          <a:srcRect/>
          <a:stretch>
            <a:fillRect/>
          </a:stretch>
        </p:blipFill>
        <p:spPr>
          <a:xfrm rot="20848653">
            <a:off x="5690016" y="5456315"/>
            <a:ext cx="814686" cy="43894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ChangeArrowheads="1"/>
          </p:cNvSpPr>
          <p:nvPr/>
        </p:nvSpPr>
        <p:spPr bwMode="auto">
          <a:xfrm>
            <a:off x="1619250" y="5229225"/>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pPr algn="ctr"/>
            <a:r>
              <a:rPr lang="ja-JP" altLang="en-US" dirty="0" smtClean="0"/>
              <a:t>・</a:t>
            </a:r>
            <a:r>
              <a:rPr lang="en-US" altLang="ja-JP" dirty="0"/>
              <a:t>Job Content: Waiter/Waitress</a:t>
            </a:r>
          </a:p>
          <a:p>
            <a:pPr algn="ctr"/>
            <a:r>
              <a:rPr lang="ja-JP" altLang="en-US" dirty="0"/>
              <a:t>・</a:t>
            </a:r>
            <a:r>
              <a:rPr lang="en-US" altLang="ja-JP" dirty="0"/>
              <a:t>Working hours: 8 hours/day</a:t>
            </a:r>
          </a:p>
          <a:p>
            <a:pPr algn="ctr"/>
            <a:r>
              <a:rPr lang="ja-JP" altLang="en-US" dirty="0"/>
              <a:t>・</a:t>
            </a:r>
            <a:r>
              <a:rPr lang="en-US" altLang="ja-JP" dirty="0"/>
              <a:t>Distance: 500 meters from the </a:t>
            </a:r>
            <a:r>
              <a:rPr lang="en-US" altLang="ja-JP" dirty="0" smtClean="0"/>
              <a:t>station</a:t>
            </a:r>
            <a:endParaRPr lang="en-US" altLang="ja-JP" dirty="0"/>
          </a:p>
        </p:txBody>
      </p:sp>
      <p:sp>
        <p:nvSpPr>
          <p:cNvPr id="11267" name="Rectangle 9"/>
          <p:cNvSpPr>
            <a:spLocks noChangeArrowheads="1"/>
          </p:cNvSpPr>
          <p:nvPr/>
        </p:nvSpPr>
        <p:spPr bwMode="auto">
          <a:xfrm>
            <a:off x="1619250" y="357346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pPr algn="ctr"/>
            <a:r>
              <a:rPr lang="ja-JP" altLang="en-US" dirty="0" smtClean="0"/>
              <a:t>・</a:t>
            </a:r>
            <a:r>
              <a:rPr lang="en-US" altLang="ja-JP" dirty="0"/>
              <a:t>Job Content: Desk Work</a:t>
            </a:r>
          </a:p>
          <a:p>
            <a:pPr algn="ctr"/>
            <a:r>
              <a:rPr lang="ja-JP" altLang="en-US" dirty="0"/>
              <a:t>・</a:t>
            </a:r>
            <a:r>
              <a:rPr lang="en-US" altLang="ja-JP" dirty="0"/>
              <a:t>Working hours: 10 hours/day</a:t>
            </a:r>
          </a:p>
          <a:p>
            <a:pPr algn="ctr"/>
            <a:r>
              <a:rPr lang="ja-JP" altLang="en-US" dirty="0"/>
              <a:t>・</a:t>
            </a:r>
            <a:r>
              <a:rPr lang="en-US" altLang="ja-JP" dirty="0"/>
              <a:t>Salary: 250 </a:t>
            </a:r>
            <a:r>
              <a:rPr lang="en-US" altLang="ja-JP" dirty="0" err="1" smtClean="0"/>
              <a:t>Bhat</a:t>
            </a:r>
            <a:endParaRPr lang="en-US" altLang="ja-JP" dirty="0"/>
          </a:p>
        </p:txBody>
      </p:sp>
      <p:sp>
        <p:nvSpPr>
          <p:cNvPr id="11268" name="Rectangle 8"/>
          <p:cNvSpPr>
            <a:spLocks noChangeArrowheads="1"/>
          </p:cNvSpPr>
          <p:nvPr/>
        </p:nvSpPr>
        <p:spPr bwMode="auto">
          <a:xfrm>
            <a:off x="1619250" y="191611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pPr algn="ctr"/>
            <a:r>
              <a:rPr lang="ja-JP" altLang="en-US" dirty="0" smtClean="0"/>
              <a:t>・</a:t>
            </a:r>
            <a:r>
              <a:rPr lang="en-US" altLang="ja-JP" dirty="0"/>
              <a:t>Job content: Desk work</a:t>
            </a:r>
          </a:p>
          <a:p>
            <a:pPr algn="ctr"/>
            <a:r>
              <a:rPr lang="ja-JP" altLang="en-US" dirty="0"/>
              <a:t>・</a:t>
            </a:r>
            <a:r>
              <a:rPr lang="en-US" altLang="ja-JP" dirty="0"/>
              <a:t>Working hours: 6 hours/day</a:t>
            </a:r>
          </a:p>
          <a:p>
            <a:pPr algn="ctr"/>
            <a:r>
              <a:rPr lang="ja-JP" altLang="en-US" dirty="0"/>
              <a:t>・</a:t>
            </a:r>
            <a:r>
              <a:rPr lang="en-US" altLang="ja-JP" dirty="0"/>
              <a:t>Salary: 550 </a:t>
            </a:r>
            <a:r>
              <a:rPr lang="en-US" altLang="ja-JP" dirty="0" err="1"/>
              <a:t>Bhat</a:t>
            </a:r>
            <a:endParaRPr lang="en-US" altLang="ja-JP" dirty="0"/>
          </a:p>
        </p:txBody>
      </p:sp>
      <p:sp>
        <p:nvSpPr>
          <p:cNvPr id="11269" name="Rectangle 2"/>
          <p:cNvSpPr>
            <a:spLocks noChangeArrowheads="1"/>
          </p:cNvSpPr>
          <p:nvPr/>
        </p:nvSpPr>
        <p:spPr bwMode="auto">
          <a:xfrm>
            <a:off x="2771775" y="1989138"/>
            <a:ext cx="4248150" cy="457200"/>
          </a:xfrm>
          <a:prstGeom prst="rect">
            <a:avLst/>
          </a:prstGeom>
          <a:noFill/>
          <a:ln w="9525">
            <a:noFill/>
            <a:miter lim="800000"/>
            <a:headEnd/>
            <a:tailEnd/>
          </a:ln>
          <a:effectLst/>
        </p:spPr>
        <p:txBody>
          <a:bodyPr>
            <a:spAutoFit/>
          </a:bodyPr>
          <a:lstStyle/>
          <a:p>
            <a:r>
              <a:rPr lang="en-US" altLang="ja-JP" sz="2400" dirty="0"/>
              <a:t>	</a:t>
            </a:r>
          </a:p>
        </p:txBody>
      </p:sp>
      <p:sp>
        <p:nvSpPr>
          <p:cNvPr id="11270" name="Rectangle 3"/>
          <p:cNvSpPr>
            <a:spLocks noChangeArrowheads="1"/>
          </p:cNvSpPr>
          <p:nvPr/>
        </p:nvSpPr>
        <p:spPr bwMode="auto">
          <a:xfrm>
            <a:off x="2700338" y="3644900"/>
            <a:ext cx="4608512" cy="457200"/>
          </a:xfrm>
          <a:prstGeom prst="rect">
            <a:avLst/>
          </a:prstGeom>
          <a:noFill/>
          <a:ln w="9525">
            <a:noFill/>
            <a:miter lim="800000"/>
            <a:headEnd/>
            <a:tailEnd/>
          </a:ln>
          <a:effectLst/>
        </p:spPr>
        <p:txBody>
          <a:bodyPr>
            <a:spAutoFit/>
          </a:bodyPr>
          <a:lstStyle/>
          <a:p>
            <a:r>
              <a:rPr lang="en-US" altLang="ja-JP" sz="2400" dirty="0"/>
              <a:t>	</a:t>
            </a:r>
          </a:p>
        </p:txBody>
      </p:sp>
      <p:sp>
        <p:nvSpPr>
          <p:cNvPr id="11271" name="Rectangle 4"/>
          <p:cNvSpPr>
            <a:spLocks noChangeArrowheads="1"/>
          </p:cNvSpPr>
          <p:nvPr/>
        </p:nvSpPr>
        <p:spPr bwMode="auto">
          <a:xfrm>
            <a:off x="2700338" y="5229225"/>
            <a:ext cx="4537075" cy="366713"/>
          </a:xfrm>
          <a:prstGeom prst="rect">
            <a:avLst/>
          </a:prstGeom>
          <a:noFill/>
          <a:ln w="9525">
            <a:noFill/>
            <a:miter lim="800000"/>
            <a:headEnd/>
            <a:tailEnd/>
          </a:ln>
          <a:effectLst/>
        </p:spPr>
        <p:txBody>
          <a:bodyPr>
            <a:spAutoFit/>
          </a:bodyPr>
          <a:lstStyle/>
          <a:p>
            <a:r>
              <a:rPr lang="en-US" altLang="ja-JP"/>
              <a:t>	</a:t>
            </a:r>
          </a:p>
        </p:txBody>
      </p:sp>
      <p:sp>
        <p:nvSpPr>
          <p:cNvPr id="11272" name="Text Box 5"/>
          <p:cNvSpPr txBox="1">
            <a:spLocks noChangeArrowheads="1"/>
          </p:cNvSpPr>
          <p:nvPr/>
        </p:nvSpPr>
        <p:spPr bwMode="auto">
          <a:xfrm>
            <a:off x="1835150" y="227647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A</a:t>
            </a:r>
          </a:p>
        </p:txBody>
      </p:sp>
      <p:sp>
        <p:nvSpPr>
          <p:cNvPr id="11273" name="Text Box 6"/>
          <p:cNvSpPr txBox="1">
            <a:spLocks noChangeArrowheads="1"/>
          </p:cNvSpPr>
          <p:nvPr/>
        </p:nvSpPr>
        <p:spPr bwMode="auto">
          <a:xfrm>
            <a:off x="1835150" y="4005263"/>
            <a:ext cx="431800" cy="579437"/>
          </a:xfrm>
          <a:prstGeom prst="rect">
            <a:avLst/>
          </a:prstGeom>
          <a:noFill/>
          <a:ln w="9525">
            <a:noFill/>
            <a:miter lim="800000"/>
            <a:headEnd/>
            <a:tailEnd/>
          </a:ln>
          <a:effectLst/>
        </p:spPr>
        <p:txBody>
          <a:bodyPr>
            <a:spAutoFit/>
          </a:bodyPr>
          <a:lstStyle/>
          <a:p>
            <a:pPr>
              <a:spcBef>
                <a:spcPct val="50000"/>
              </a:spcBef>
            </a:pPr>
            <a:r>
              <a:rPr lang="en-US" altLang="ja-JP" sz="3200" b="1"/>
              <a:t>B</a:t>
            </a:r>
          </a:p>
        </p:txBody>
      </p:sp>
      <p:sp>
        <p:nvSpPr>
          <p:cNvPr id="11274" name="Text Box 7"/>
          <p:cNvSpPr txBox="1">
            <a:spLocks noChangeArrowheads="1"/>
          </p:cNvSpPr>
          <p:nvPr/>
        </p:nvSpPr>
        <p:spPr bwMode="auto">
          <a:xfrm>
            <a:off x="1835150" y="566102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C</a:t>
            </a:r>
          </a:p>
        </p:txBody>
      </p:sp>
      <p:sp>
        <p:nvSpPr>
          <p:cNvPr id="11275" name="Line 11"/>
          <p:cNvSpPr>
            <a:spLocks noChangeShapeType="1"/>
          </p:cNvSpPr>
          <p:nvPr/>
        </p:nvSpPr>
        <p:spPr bwMode="auto">
          <a:xfrm>
            <a:off x="2484438" y="1916113"/>
            <a:ext cx="0" cy="1295400"/>
          </a:xfrm>
          <a:prstGeom prst="line">
            <a:avLst/>
          </a:prstGeom>
          <a:noFill/>
          <a:ln w="9525">
            <a:solidFill>
              <a:schemeClr val="tx1"/>
            </a:solidFill>
            <a:round/>
            <a:headEnd/>
            <a:tailEnd/>
          </a:ln>
          <a:effectLst/>
        </p:spPr>
        <p:txBody>
          <a:bodyPr/>
          <a:lstStyle/>
          <a:p>
            <a:endParaRPr lang="ja-JP" altLang="en-US"/>
          </a:p>
        </p:txBody>
      </p:sp>
      <p:sp>
        <p:nvSpPr>
          <p:cNvPr id="11276" name="Line 12"/>
          <p:cNvSpPr>
            <a:spLocks noChangeShapeType="1"/>
          </p:cNvSpPr>
          <p:nvPr/>
        </p:nvSpPr>
        <p:spPr bwMode="auto">
          <a:xfrm>
            <a:off x="2484438" y="3573463"/>
            <a:ext cx="0" cy="1295400"/>
          </a:xfrm>
          <a:prstGeom prst="line">
            <a:avLst/>
          </a:prstGeom>
          <a:noFill/>
          <a:ln w="9525">
            <a:solidFill>
              <a:schemeClr val="tx1"/>
            </a:solidFill>
            <a:round/>
            <a:headEnd/>
            <a:tailEnd/>
          </a:ln>
          <a:effectLst/>
        </p:spPr>
        <p:txBody>
          <a:bodyPr/>
          <a:lstStyle/>
          <a:p>
            <a:endParaRPr lang="ja-JP" altLang="en-US"/>
          </a:p>
        </p:txBody>
      </p:sp>
      <p:sp>
        <p:nvSpPr>
          <p:cNvPr id="11277" name="Line 13"/>
          <p:cNvSpPr>
            <a:spLocks noChangeShapeType="1"/>
          </p:cNvSpPr>
          <p:nvPr/>
        </p:nvSpPr>
        <p:spPr bwMode="auto">
          <a:xfrm>
            <a:off x="2484438" y="5229225"/>
            <a:ext cx="0" cy="1295400"/>
          </a:xfrm>
          <a:prstGeom prst="line">
            <a:avLst/>
          </a:prstGeom>
          <a:noFill/>
          <a:ln w="9525">
            <a:solidFill>
              <a:schemeClr val="tx1"/>
            </a:solidFill>
            <a:round/>
            <a:headEnd/>
            <a:tailEnd/>
          </a:ln>
          <a:effectLst/>
        </p:spPr>
        <p:txBody>
          <a:bodyPr/>
          <a:lstStyle/>
          <a:p>
            <a:endParaRPr lang="ja-JP" altLang="en-US"/>
          </a:p>
        </p:txBody>
      </p:sp>
      <p:pic>
        <p:nvPicPr>
          <p:cNvPr id="11279"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1280"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20" name="Picture 16"/>
          <p:cNvPicPr>
            <a:picLocks noChangeAspect="1" noChangeArrowheads="1"/>
          </p:cNvPicPr>
          <p:nvPr/>
        </p:nvPicPr>
        <p:blipFill>
          <a:blip r:embed="rId4" cstate="print"/>
          <a:srcRect/>
          <a:stretch>
            <a:fillRect/>
          </a:stretch>
        </p:blipFill>
        <p:spPr bwMode="auto">
          <a:xfrm>
            <a:off x="395536" y="908720"/>
            <a:ext cx="678636" cy="1001266"/>
          </a:xfrm>
          <a:prstGeom prst="rect">
            <a:avLst/>
          </a:prstGeom>
          <a:noFill/>
          <a:ln w="9525">
            <a:noFill/>
            <a:miter lim="800000"/>
            <a:headEnd/>
            <a:tailEnd/>
          </a:ln>
        </p:spPr>
      </p:pic>
      <p:grpSp>
        <p:nvGrpSpPr>
          <p:cNvPr id="21" name="グループ化 20"/>
          <p:cNvGrpSpPr/>
          <p:nvPr/>
        </p:nvGrpSpPr>
        <p:grpSpPr>
          <a:xfrm>
            <a:off x="395288" y="188913"/>
            <a:ext cx="1584325" cy="304800"/>
            <a:chOff x="395288" y="188913"/>
            <a:chExt cx="1584325" cy="304800"/>
          </a:xfrm>
        </p:grpSpPr>
        <p:sp>
          <p:nvSpPr>
            <p:cNvPr id="22" name="AutoShape 8"/>
            <p:cNvSpPr>
              <a:spLocks noChangeArrowheads="1"/>
            </p:cNvSpPr>
            <p:nvPr/>
          </p:nvSpPr>
          <p:spPr bwMode="auto">
            <a:xfrm>
              <a:off x="395288" y="188913"/>
              <a:ext cx="1582580" cy="287338"/>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3" name="Text Box 9"/>
            <p:cNvSpPr txBox="1">
              <a:spLocks noChangeArrowheads="1"/>
            </p:cNvSpPr>
            <p:nvPr/>
          </p:nvSpPr>
          <p:spPr bwMode="auto">
            <a:xfrm>
              <a:off x="475551" y="188913"/>
              <a:ext cx="1504062" cy="304800"/>
            </a:xfrm>
            <a:prstGeom prst="rect">
              <a:avLst/>
            </a:prstGeom>
            <a:noFill/>
            <a:ln w="9525">
              <a:noFill/>
              <a:miter lim="800000"/>
              <a:headEnd/>
              <a:tailEnd/>
            </a:ln>
            <a:effectLst/>
          </p:spPr>
          <p:txBody>
            <a:bodyPr>
              <a:spAutoFit/>
            </a:bodyPr>
            <a:lstStyle/>
            <a:p>
              <a:pPr algn="ctr">
                <a:spcBef>
                  <a:spcPct val="50000"/>
                </a:spcBef>
              </a:pPr>
              <a:r>
                <a:rPr lang="en-US" altLang="ja-JP" sz="1400" dirty="0" smtClean="0">
                  <a:solidFill>
                    <a:schemeClr val="bg2"/>
                  </a:solidFill>
                </a:rPr>
                <a:t>Activity 2-A</a:t>
              </a:r>
              <a:endParaRPr lang="en-US" altLang="ja-JP" sz="1400" dirty="0">
                <a:solidFill>
                  <a:schemeClr val="bg2"/>
                </a:solidFill>
              </a:endParaRPr>
            </a:p>
          </p:txBody>
        </p:sp>
      </p:grpSp>
      <p:sp>
        <p:nvSpPr>
          <p:cNvPr id="25" name="Rectangle 19"/>
          <p:cNvSpPr>
            <a:spLocks noGrp="1" noChangeArrowheads="1"/>
          </p:cNvSpPr>
          <p:nvPr>
            <p:ph type="title"/>
          </p:nvPr>
        </p:nvSpPr>
        <p:spPr>
          <a:xfrm>
            <a:off x="457200" y="426081"/>
            <a:ext cx="8229600" cy="1143000"/>
          </a:xfrm>
        </p:spPr>
        <p:txBody>
          <a:bodyPr/>
          <a:lstStyle/>
          <a:p>
            <a:pPr eaLnBrk="1" hangingPunct="1"/>
            <a:r>
              <a:rPr lang="en-US" altLang="ja-JP" sz="3200" b="1" kern="1200" dirty="0">
                <a:solidFill>
                  <a:schemeClr val="tx1"/>
                </a:solidFill>
                <a:latin typeface="Arial" charset="0"/>
                <a:ea typeface="ＭＳ Ｐ明朝" pitchFamily="18" charset="-128"/>
              </a:rPr>
              <a:t>What do you think you cannot do if you cannot read or write</a:t>
            </a:r>
            <a:r>
              <a:rPr lang="en-US" altLang="ja-JP" sz="3200" b="1" kern="1200" dirty="0" smtClean="0">
                <a:solidFill>
                  <a:schemeClr val="tx1"/>
                </a:solidFill>
                <a:latin typeface="Arial" charset="0"/>
                <a:ea typeface="ＭＳ Ｐ明朝" pitchFamily="18" charset="-128"/>
              </a:rPr>
              <a:t>?</a:t>
            </a:r>
            <a:endParaRPr lang="ja-JP" altLang="en-US" sz="3200" dirty="0" smtClean="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486563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6" name="Group 7"/>
          <p:cNvGrpSpPr>
            <a:grpSpLocks/>
          </p:cNvGrpSpPr>
          <p:nvPr/>
        </p:nvGrpSpPr>
        <p:grpSpPr bwMode="auto">
          <a:xfrm>
            <a:off x="395288" y="188913"/>
            <a:ext cx="1367963" cy="307976"/>
            <a:chOff x="249" y="119"/>
            <a:chExt cx="784" cy="194"/>
          </a:xfrm>
        </p:grpSpPr>
        <p:sp>
          <p:nvSpPr>
            <p:cNvPr id="7" name="AutoShape 8"/>
            <p:cNvSpPr>
              <a:spLocks noChangeArrowheads="1"/>
            </p:cNvSpPr>
            <p:nvPr/>
          </p:nvSpPr>
          <p:spPr bwMode="auto">
            <a:xfrm>
              <a:off x="249" y="119"/>
              <a:ext cx="784"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8" name="Text Box 9"/>
            <p:cNvSpPr txBox="1">
              <a:spLocks noChangeArrowheads="1"/>
            </p:cNvSpPr>
            <p:nvPr/>
          </p:nvSpPr>
          <p:spPr bwMode="auto">
            <a:xfrm>
              <a:off x="295" y="119"/>
              <a:ext cx="738" cy="194"/>
            </a:xfrm>
            <a:prstGeom prst="rect">
              <a:avLst/>
            </a:prstGeom>
            <a:noFill/>
            <a:ln w="9525">
              <a:noFill/>
              <a:miter lim="800000"/>
              <a:headEnd/>
              <a:tailEnd/>
            </a:ln>
            <a:effectLst/>
          </p:spPr>
          <p:txBody>
            <a:bodyPr wrap="square">
              <a:spAutoFit/>
            </a:bodyPr>
            <a:lstStyle/>
            <a:p>
              <a:pPr>
                <a:spcBef>
                  <a:spcPct val="50000"/>
                </a:spcBef>
              </a:pPr>
              <a:r>
                <a:rPr lang="en-US" altLang="ja-JP" sz="1400" b="1" dirty="0">
                  <a:solidFill>
                    <a:schemeClr val="bg2"/>
                  </a:solidFill>
                </a:rPr>
                <a:t>Activit</a:t>
              </a:r>
              <a:r>
                <a:rPr lang="en-US" altLang="ja-JP" sz="1400" dirty="0">
                  <a:solidFill>
                    <a:schemeClr val="bg2"/>
                  </a:solidFill>
                </a:rPr>
                <a:t>y 2</a:t>
              </a:r>
              <a:endParaRPr lang="en-US" altLang="ja-JP" sz="1400" dirty="0">
                <a:solidFill>
                  <a:schemeClr val="bg2"/>
                </a:solidFill>
              </a:endParaRPr>
            </a:p>
          </p:txBody>
        </p:sp>
      </p:grpSp>
      <p:sp>
        <p:nvSpPr>
          <p:cNvPr id="9" name="Rectangle 19"/>
          <p:cNvSpPr>
            <a:spLocks noGrp="1" noChangeArrowheads="1"/>
          </p:cNvSpPr>
          <p:nvPr>
            <p:ph type="title"/>
          </p:nvPr>
        </p:nvSpPr>
        <p:spPr>
          <a:xfrm>
            <a:off x="35496" y="701824"/>
            <a:ext cx="4186808" cy="1143000"/>
          </a:xfrm>
        </p:spPr>
        <p:txBody>
          <a:bodyPr/>
          <a:lstStyle/>
          <a:p>
            <a:pPr eaLnBrk="1" hangingPunct="1"/>
            <a:r>
              <a:rPr lang="en-US" altLang="ja-JP" sz="2800" dirty="0" smtClean="0">
                <a:latin typeface="HGP創英角ｺﾞｼｯｸUB" pitchFamily="50" charset="-128"/>
                <a:ea typeface="HGP創英角ｺﾞｼｯｸUB" pitchFamily="50" charset="-128"/>
              </a:rPr>
              <a:t>The Portion of Illiterate Adult</a:t>
            </a:r>
            <a:r>
              <a:rPr lang="ja-JP" altLang="en-US" sz="2400" dirty="0" smtClean="0">
                <a:latin typeface="HGP創英角ｺﾞｼｯｸUB" pitchFamily="50" charset="-128"/>
                <a:ea typeface="HGP創英角ｺﾞｼｯｸUB" pitchFamily="50" charset="-128"/>
              </a:rPr>
              <a:t> </a:t>
            </a:r>
            <a:r>
              <a:rPr lang="en-US" altLang="ja-JP" sz="2400" dirty="0" smtClean="0">
                <a:latin typeface="HGP創英角ｺﾞｼｯｸUB" pitchFamily="50" charset="-128"/>
                <a:ea typeface="HGP創英角ｺﾞｼｯｸUB" pitchFamily="50" charset="-128"/>
              </a:rPr>
              <a:t>(predicted in 2015)</a:t>
            </a:r>
            <a:endParaRPr lang="ja-JP" altLang="en-US" sz="2800" dirty="0" smtClean="0">
              <a:latin typeface="HGP創英角ｺﾞｼｯｸUB" pitchFamily="50" charset="-128"/>
              <a:ea typeface="HGP創英角ｺﾞｼｯｸUB" pitchFamily="50" charset="-128"/>
            </a:endParaRPr>
          </a:p>
        </p:txBody>
      </p:sp>
      <p:sp>
        <p:nvSpPr>
          <p:cNvPr id="10" name="Rectangle 19"/>
          <p:cNvSpPr txBox="1">
            <a:spLocks noChangeArrowheads="1"/>
          </p:cNvSpPr>
          <p:nvPr/>
        </p:nvSpPr>
        <p:spPr bwMode="auto">
          <a:xfrm>
            <a:off x="4644008" y="692696"/>
            <a:ext cx="418680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0" cap="none" spc="0" normalizeH="0" baseline="0" noProof="0" dirty="0" smtClean="0">
                <a:ln>
                  <a:noFill/>
                </a:ln>
                <a:solidFill>
                  <a:schemeClr val="tx2"/>
                </a:solidFill>
                <a:effectLst/>
                <a:uLnTx/>
                <a:uFillTx/>
                <a:latin typeface="HGP創英角ｺﾞｼｯｸUB" pitchFamily="50" charset="-128"/>
                <a:ea typeface="HGP創英角ｺﾞｼｯｸUB" pitchFamily="50" charset="-128"/>
                <a:cs typeface="+mj-cs"/>
              </a:rPr>
              <a:t>World Trends</a:t>
            </a:r>
            <a:r>
              <a:rPr kumimoji="1" lang="en-US" altLang="ja-JP" sz="2800" b="0" i="0" u="none" strike="noStrike" kern="0" cap="none" spc="0" normalizeH="0" noProof="0" dirty="0" smtClean="0">
                <a:ln>
                  <a:noFill/>
                </a:ln>
                <a:solidFill>
                  <a:schemeClr val="tx2"/>
                </a:solidFill>
                <a:effectLst/>
                <a:uLnTx/>
                <a:uFillTx/>
                <a:latin typeface="HGP創英角ｺﾞｼｯｸUB" pitchFamily="50" charset="-128"/>
                <a:ea typeface="HGP創英角ｺﾞｼｯｸUB" pitchFamily="50" charset="-128"/>
                <a:cs typeface="+mj-cs"/>
              </a:rPr>
              <a:t> of </a:t>
            </a:r>
            <a:r>
              <a:rPr kumimoji="1" lang="en-US" altLang="ja-JP" sz="2800" b="0" i="0" u="none" strike="noStrike" kern="0" cap="none" spc="0" normalizeH="0" noProof="0" dirty="0" err="1" smtClean="0">
                <a:ln>
                  <a:noFill/>
                </a:ln>
                <a:solidFill>
                  <a:schemeClr val="tx2"/>
                </a:solidFill>
                <a:effectLst/>
                <a:uLnTx/>
                <a:uFillTx/>
                <a:latin typeface="HGP創英角ｺﾞｼｯｸUB" pitchFamily="50" charset="-128"/>
                <a:ea typeface="HGP創英角ｺﾞｼｯｸUB" pitchFamily="50" charset="-128"/>
                <a:cs typeface="+mj-cs"/>
              </a:rPr>
              <a:t>th</a:t>
            </a:r>
            <a:r>
              <a:rPr lang="en-US" altLang="ja-JP" sz="2800" kern="0" dirty="0" smtClean="0">
                <a:solidFill>
                  <a:schemeClr val="tx2"/>
                </a:solidFill>
                <a:latin typeface="HGP創英角ｺﾞｼｯｸUB" pitchFamily="50" charset="-128"/>
                <a:ea typeface="HGP創英角ｺﾞｼｯｸUB" pitchFamily="50" charset="-128"/>
                <a:cs typeface="+mj-cs"/>
              </a:rPr>
              <a:t>e </a:t>
            </a:r>
            <a:r>
              <a:rPr lang="en-US" altLang="ja-JP" sz="2800" kern="0" dirty="0" smtClean="0">
                <a:solidFill>
                  <a:schemeClr val="tx2"/>
                </a:solidFill>
                <a:latin typeface="HGP創英角ｺﾞｼｯｸUB" pitchFamily="50" charset="-128"/>
                <a:ea typeface="HGP創英角ｺﾞｼｯｸUB" pitchFamily="50" charset="-128"/>
                <a:cs typeface="+mj-cs"/>
              </a:rPr>
              <a:t>ill</a:t>
            </a:r>
            <a:r>
              <a:rPr lang="en-US" altLang="ja-JP" sz="2800" kern="0" dirty="0" smtClean="0">
                <a:solidFill>
                  <a:schemeClr val="tx2"/>
                </a:solidFill>
                <a:latin typeface="HGP創英角ｺﾞｼｯｸUB" pitchFamily="50" charset="-128"/>
                <a:ea typeface="HGP創英角ｺﾞｼｯｸUB" pitchFamily="50" charset="-128"/>
                <a:cs typeface="+mj-cs"/>
              </a:rPr>
              <a:t>iteracy </a:t>
            </a:r>
            <a:r>
              <a:rPr lang="en-US" altLang="ja-JP" sz="2800" kern="0" dirty="0" smtClean="0">
                <a:solidFill>
                  <a:schemeClr val="tx2"/>
                </a:solidFill>
                <a:latin typeface="HGP創英角ｺﾞｼｯｸUB" pitchFamily="50" charset="-128"/>
                <a:ea typeface="HGP創英角ｺﾞｼｯｸUB" pitchFamily="50" charset="-128"/>
                <a:cs typeface="+mj-cs"/>
              </a:rPr>
              <a:t>Rate of Adult</a:t>
            </a:r>
            <a:endParaRPr kumimoji="1" lang="ja-JP" altLang="en-US" sz="2800" b="0" i="0" u="none" strike="noStrike" kern="0" cap="none" spc="0" normalizeH="0" baseline="0" noProof="0" dirty="0" smtClean="0">
              <a:ln>
                <a:noFill/>
              </a:ln>
              <a:solidFill>
                <a:schemeClr val="tx2"/>
              </a:solidFill>
              <a:effectLst/>
              <a:uLnTx/>
              <a:uFillTx/>
              <a:latin typeface="HGP創英角ｺﾞｼｯｸUB" pitchFamily="50" charset="-128"/>
              <a:ea typeface="HGP創英角ｺﾞｼｯｸUB" pitchFamily="50" charset="-128"/>
              <a:cs typeface="+mj-cs"/>
            </a:endParaRPr>
          </a:p>
        </p:txBody>
      </p:sp>
      <p:graphicFrame>
        <p:nvGraphicFramePr>
          <p:cNvPr id="11" name="グラフ 10"/>
          <p:cNvGraphicFramePr/>
          <p:nvPr>
            <p:extLst>
              <p:ext uri="{D42A27DB-BD31-4B8C-83A1-F6EECF244321}">
                <p14:modId xmlns:p14="http://schemas.microsoft.com/office/powerpoint/2010/main" val="1919245633"/>
              </p:ext>
            </p:extLst>
          </p:nvPr>
        </p:nvGraphicFramePr>
        <p:xfrm>
          <a:off x="0" y="2276872"/>
          <a:ext cx="3960440" cy="34563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グラフ 11"/>
          <p:cNvGraphicFramePr/>
          <p:nvPr/>
        </p:nvGraphicFramePr>
        <p:xfrm>
          <a:off x="4427984" y="2276872"/>
          <a:ext cx="4320480" cy="352839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ChangeArrowheads="1"/>
          </p:cNvSpPr>
          <p:nvPr/>
        </p:nvSpPr>
        <p:spPr bwMode="auto">
          <a:xfrm>
            <a:off x="2771775" y="1989138"/>
            <a:ext cx="4248150" cy="457200"/>
          </a:xfrm>
          <a:prstGeom prst="rect">
            <a:avLst/>
          </a:prstGeom>
          <a:noFill/>
          <a:ln w="9525">
            <a:noFill/>
            <a:miter lim="800000"/>
            <a:headEnd/>
            <a:tailEnd/>
          </a:ln>
          <a:effectLst/>
        </p:spPr>
        <p:txBody>
          <a:bodyPr>
            <a:spAutoFit/>
          </a:bodyPr>
          <a:lstStyle/>
          <a:p>
            <a:r>
              <a:rPr lang="en-US" altLang="ja-JP" sz="2400"/>
              <a:t>	</a:t>
            </a:r>
          </a:p>
        </p:txBody>
      </p:sp>
      <p:sp>
        <p:nvSpPr>
          <p:cNvPr id="11270" name="Rectangle 3"/>
          <p:cNvSpPr>
            <a:spLocks noChangeArrowheads="1"/>
          </p:cNvSpPr>
          <p:nvPr/>
        </p:nvSpPr>
        <p:spPr bwMode="auto">
          <a:xfrm>
            <a:off x="2700338" y="3644900"/>
            <a:ext cx="4608512" cy="457200"/>
          </a:xfrm>
          <a:prstGeom prst="rect">
            <a:avLst/>
          </a:prstGeom>
          <a:noFill/>
          <a:ln w="9525">
            <a:noFill/>
            <a:miter lim="800000"/>
            <a:headEnd/>
            <a:tailEnd/>
          </a:ln>
          <a:effectLst/>
        </p:spPr>
        <p:txBody>
          <a:bodyPr>
            <a:spAutoFit/>
          </a:bodyPr>
          <a:lstStyle/>
          <a:p>
            <a:r>
              <a:rPr lang="en-US" altLang="ja-JP" sz="2400"/>
              <a:t>	</a:t>
            </a:r>
          </a:p>
        </p:txBody>
      </p:sp>
      <p:sp>
        <p:nvSpPr>
          <p:cNvPr id="11271" name="Rectangle 4"/>
          <p:cNvSpPr>
            <a:spLocks noChangeArrowheads="1"/>
          </p:cNvSpPr>
          <p:nvPr/>
        </p:nvSpPr>
        <p:spPr bwMode="auto">
          <a:xfrm>
            <a:off x="2700338" y="5229225"/>
            <a:ext cx="4537075" cy="366713"/>
          </a:xfrm>
          <a:prstGeom prst="rect">
            <a:avLst/>
          </a:prstGeom>
          <a:noFill/>
          <a:ln w="9525">
            <a:noFill/>
            <a:miter lim="800000"/>
            <a:headEnd/>
            <a:tailEnd/>
          </a:ln>
          <a:effectLst/>
        </p:spPr>
        <p:txBody>
          <a:bodyPr>
            <a:spAutoFit/>
          </a:bodyPr>
          <a:lstStyle/>
          <a:p>
            <a:r>
              <a:rPr lang="en-US" altLang="ja-JP"/>
              <a:t>	</a:t>
            </a:r>
          </a:p>
        </p:txBody>
      </p:sp>
      <p:sp>
        <p:nvSpPr>
          <p:cNvPr id="11278" name="Rectangle 14"/>
          <p:cNvSpPr>
            <a:spLocks noGrp="1" noChangeArrowheads="1"/>
          </p:cNvSpPr>
          <p:nvPr>
            <p:ph type="title"/>
          </p:nvPr>
        </p:nvSpPr>
        <p:spPr>
          <a:xfrm>
            <a:off x="457200" y="57944"/>
            <a:ext cx="8229600" cy="1143000"/>
          </a:xfrm>
        </p:spPr>
        <p:txBody>
          <a:bodyPr/>
          <a:lstStyle/>
          <a:p>
            <a:pPr eaLnBrk="1" hangingPunct="1"/>
            <a:r>
              <a:rPr lang="en-US" altLang="ja-JP" sz="3200" dirty="0" smtClean="0">
                <a:latin typeface="HGP創英角ｺﾞｼｯｸUB" pitchFamily="50" charset="-128"/>
                <a:ea typeface="HGP創英角ｺﾞｼｯｸUB" pitchFamily="50" charset="-128"/>
              </a:rPr>
              <a:t>Literacy Rate in the World</a:t>
            </a:r>
            <a:endParaRPr lang="ja-JP" altLang="en-US" sz="3200" dirty="0" smtClean="0">
              <a:latin typeface="HGP創英角ｺﾞｼｯｸUB" pitchFamily="50" charset="-128"/>
              <a:ea typeface="HGP創英角ｺﾞｼｯｸUB" pitchFamily="50" charset="-128"/>
            </a:endParaRPr>
          </a:p>
        </p:txBody>
      </p:sp>
      <p:pic>
        <p:nvPicPr>
          <p:cNvPr id="11279"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1280"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23" name="テキスト ボックス 22"/>
          <p:cNvSpPr txBox="1"/>
          <p:nvPr/>
        </p:nvSpPr>
        <p:spPr>
          <a:xfrm>
            <a:off x="3347864" y="6423139"/>
            <a:ext cx="4907113" cy="246221"/>
          </a:xfrm>
          <a:prstGeom prst="rect">
            <a:avLst/>
          </a:prstGeom>
          <a:noFill/>
        </p:spPr>
        <p:txBody>
          <a:bodyPr wrap="none" rtlCol="0">
            <a:spAutoFit/>
          </a:bodyPr>
          <a:lstStyle/>
          <a:p>
            <a:r>
              <a:rPr lang="en-US" altLang="ja-JP" sz="1000" dirty="0"/>
              <a:t>Resource</a:t>
            </a:r>
            <a:r>
              <a:rPr lang="ja-JP" altLang="ja-JP" sz="1000" dirty="0"/>
              <a:t>：</a:t>
            </a:r>
            <a:r>
              <a:rPr lang="en-US" altLang="ja-JP" sz="1000" dirty="0"/>
              <a:t>EFA Global Monitoring Report </a:t>
            </a:r>
            <a:r>
              <a:rPr lang="en-US" altLang="ja-JP" sz="1000" dirty="0" smtClean="0"/>
              <a:t>2015</a:t>
            </a:r>
            <a:r>
              <a:rPr lang="ja-JP" altLang="ja-JP" sz="1000" dirty="0" err="1" smtClean="0"/>
              <a:t>、</a:t>
            </a:r>
            <a:r>
              <a:rPr lang="en-US" altLang="ja-JP" sz="1000" dirty="0"/>
              <a:t>The UNESCO Institute od Statistics</a:t>
            </a:r>
            <a:endParaRPr lang="ja-JP" altLang="ja-JP" sz="1000" dirty="0"/>
          </a:p>
        </p:txBody>
      </p:sp>
      <p:grpSp>
        <p:nvGrpSpPr>
          <p:cNvPr id="14" name="Group 7"/>
          <p:cNvGrpSpPr>
            <a:grpSpLocks/>
          </p:cNvGrpSpPr>
          <p:nvPr/>
        </p:nvGrpSpPr>
        <p:grpSpPr bwMode="auto">
          <a:xfrm>
            <a:off x="395288" y="188913"/>
            <a:ext cx="1367963" cy="307976"/>
            <a:chOff x="249" y="119"/>
            <a:chExt cx="784" cy="194"/>
          </a:xfrm>
        </p:grpSpPr>
        <p:sp>
          <p:nvSpPr>
            <p:cNvPr id="15" name="AutoShape 8"/>
            <p:cNvSpPr>
              <a:spLocks noChangeArrowheads="1"/>
            </p:cNvSpPr>
            <p:nvPr/>
          </p:nvSpPr>
          <p:spPr bwMode="auto">
            <a:xfrm>
              <a:off x="249" y="119"/>
              <a:ext cx="784"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6" name="Text Box 9"/>
            <p:cNvSpPr txBox="1">
              <a:spLocks noChangeArrowheads="1"/>
            </p:cNvSpPr>
            <p:nvPr/>
          </p:nvSpPr>
          <p:spPr bwMode="auto">
            <a:xfrm>
              <a:off x="295" y="119"/>
              <a:ext cx="738" cy="194"/>
            </a:xfrm>
            <a:prstGeom prst="rect">
              <a:avLst/>
            </a:prstGeom>
            <a:noFill/>
            <a:ln w="9525">
              <a:noFill/>
              <a:miter lim="800000"/>
              <a:headEnd/>
              <a:tailEnd/>
            </a:ln>
            <a:effectLst/>
          </p:spPr>
          <p:txBody>
            <a:bodyPr wrap="square">
              <a:spAutoFit/>
            </a:bodyPr>
            <a:lstStyle/>
            <a:p>
              <a:pPr>
                <a:spcBef>
                  <a:spcPct val="50000"/>
                </a:spcBef>
              </a:pPr>
              <a:r>
                <a:rPr lang="en-US" altLang="ja-JP" sz="1400" b="1" dirty="0">
                  <a:solidFill>
                    <a:schemeClr val="bg2"/>
                  </a:solidFill>
                </a:rPr>
                <a:t>Activit</a:t>
              </a:r>
              <a:r>
                <a:rPr lang="en-US" altLang="ja-JP" sz="1400" dirty="0">
                  <a:solidFill>
                    <a:schemeClr val="bg2"/>
                  </a:solidFill>
                </a:rPr>
                <a:t>y 2</a:t>
              </a:r>
              <a:endParaRPr lang="en-US" altLang="ja-JP" sz="1400" dirty="0">
                <a:solidFill>
                  <a:schemeClr val="bg2"/>
                </a:solidFill>
              </a:endParaRPr>
            </a:p>
          </p:txBody>
        </p:sp>
      </p:grpSp>
      <p:graphicFrame>
        <p:nvGraphicFramePr>
          <p:cNvPr id="17" name="グラフ 16"/>
          <p:cNvGraphicFramePr/>
          <p:nvPr>
            <p:extLst>
              <p:ext uri="{D42A27DB-BD31-4B8C-83A1-F6EECF244321}">
                <p14:modId xmlns:p14="http://schemas.microsoft.com/office/powerpoint/2010/main" val="3222815923"/>
              </p:ext>
            </p:extLst>
          </p:nvPr>
        </p:nvGraphicFramePr>
        <p:xfrm>
          <a:off x="443" y="496889"/>
          <a:ext cx="10489277" cy="559189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ja-JP" b="1" dirty="0"/>
              <a:t>Quiz</a:t>
            </a:r>
            <a:endParaRPr lang="ja-JP" altLang="en-US" dirty="0" smtClean="0">
              <a:latin typeface="HGP創英角ｺﾞｼｯｸUB" pitchFamily="50" charset="-128"/>
              <a:ea typeface="HGP創英角ｺﾞｼｯｸUB" pitchFamily="50" charset="-128"/>
            </a:endParaRPr>
          </a:p>
        </p:txBody>
      </p:sp>
      <p:sp>
        <p:nvSpPr>
          <p:cNvPr id="12291" name="Rectangle 3"/>
          <p:cNvSpPr>
            <a:spLocks noGrp="1" noChangeArrowheads="1"/>
          </p:cNvSpPr>
          <p:nvPr>
            <p:ph type="body" idx="1"/>
          </p:nvPr>
        </p:nvSpPr>
        <p:spPr>
          <a:xfrm>
            <a:off x="457200" y="1600200"/>
            <a:ext cx="8435280" cy="4525963"/>
          </a:xfrm>
        </p:spPr>
        <p:txBody>
          <a:bodyPr/>
          <a:lstStyle/>
          <a:p>
            <a:pPr eaLnBrk="1" hangingPunct="1">
              <a:buNone/>
            </a:pPr>
            <a:r>
              <a:rPr lang="en-US" altLang="ja-JP" sz="2800" b="1" dirty="0" smtClean="0"/>
              <a:t>Q</a:t>
            </a:r>
            <a:r>
              <a:rPr lang="ja-JP" altLang="en-US" sz="2800" b="1" dirty="0" smtClean="0"/>
              <a:t>１</a:t>
            </a:r>
            <a:r>
              <a:rPr lang="en-US" altLang="ja-JP" sz="2800" dirty="0"/>
              <a:t>How much do you think we need a year for all the children in the world to go to </a:t>
            </a:r>
            <a:r>
              <a:rPr lang="en-US" altLang="ja-JP" sz="2800" dirty="0" smtClean="0"/>
              <a:t>school from elementary school to high </a:t>
            </a:r>
            <a:r>
              <a:rPr lang="en-US" altLang="ja-JP" sz="2800" dirty="0"/>
              <a:t>school?</a:t>
            </a:r>
            <a:r>
              <a:rPr lang="ja-JP" altLang="en-US" sz="2800" dirty="0"/>
              <a:t> </a:t>
            </a:r>
            <a:r>
              <a:rPr lang="en-US" altLang="ja-JP" sz="2800" dirty="0"/>
              <a:t/>
            </a:r>
            <a:br>
              <a:rPr lang="en-US" altLang="ja-JP" sz="2800" dirty="0"/>
            </a:br>
            <a:r>
              <a:rPr lang="en-US" altLang="ja-JP" sz="1600" dirty="0"/>
              <a:t>※Hint: Of the </a:t>
            </a:r>
            <a:r>
              <a:rPr lang="en-US" altLang="ja-JP" sz="1600" dirty="0" smtClean="0"/>
              <a:t>96.3trillion </a:t>
            </a:r>
            <a:r>
              <a:rPr lang="en-US" altLang="ja-JP" sz="1600" dirty="0"/>
              <a:t>yen of the whole Japanese budget, about 5.4 trillion yen was used for education and science. </a:t>
            </a:r>
          </a:p>
          <a:p>
            <a:pPr eaLnBrk="1" hangingPunct="1">
              <a:buFontTx/>
              <a:buNone/>
            </a:pPr>
            <a:endParaRPr lang="en-US" altLang="ja-JP" sz="2800" dirty="0" smtClean="0"/>
          </a:p>
          <a:p>
            <a:pPr eaLnBrk="1" hangingPunct="1">
              <a:buFontTx/>
              <a:buNone/>
            </a:pPr>
            <a:r>
              <a:rPr lang="en-US" altLang="ja-JP" sz="2800" dirty="0" smtClean="0"/>
              <a:t>A</a:t>
            </a:r>
            <a:r>
              <a:rPr lang="ja-JP" altLang="en-US" sz="2800" dirty="0" err="1" smtClean="0"/>
              <a:t>．</a:t>
            </a:r>
            <a:r>
              <a:rPr lang="en-US" altLang="ja-JP" sz="2800" dirty="0" smtClean="0"/>
              <a:t>49 trillion yen</a:t>
            </a:r>
            <a:endParaRPr lang="ja-JP" altLang="en-US" sz="2800" dirty="0" smtClean="0"/>
          </a:p>
          <a:p>
            <a:pPr eaLnBrk="1" hangingPunct="1">
              <a:buFontTx/>
              <a:buNone/>
            </a:pPr>
            <a:r>
              <a:rPr lang="en-US" altLang="ja-JP" sz="2800" dirty="0" smtClean="0"/>
              <a:t>B</a:t>
            </a:r>
            <a:r>
              <a:rPr lang="ja-JP" altLang="en-US" sz="2800" dirty="0" err="1" smtClean="0"/>
              <a:t>．</a:t>
            </a:r>
            <a:r>
              <a:rPr lang="en-US" altLang="ja-JP" sz="2800" dirty="0" smtClean="0"/>
              <a:t>19 trillion yen</a:t>
            </a:r>
            <a:endParaRPr lang="ja-JP" altLang="en-US" sz="2800" dirty="0" smtClean="0"/>
          </a:p>
          <a:p>
            <a:pPr eaLnBrk="1" hangingPunct="1">
              <a:buFontTx/>
              <a:buNone/>
            </a:pPr>
            <a:r>
              <a:rPr lang="en-US" altLang="ja-JP" sz="2800" dirty="0" smtClean="0"/>
              <a:t>C</a:t>
            </a:r>
            <a:r>
              <a:rPr lang="ja-JP" altLang="en-US" sz="2800" dirty="0" err="1" smtClean="0"/>
              <a:t>．</a:t>
            </a:r>
            <a:r>
              <a:rPr lang="en-US" altLang="ja-JP" sz="2800" dirty="0" smtClean="0"/>
              <a:t>9 trillion yen</a:t>
            </a:r>
            <a:endParaRPr lang="ja-JP" altLang="en-US" sz="2800" dirty="0" smtClean="0"/>
          </a:p>
          <a:p>
            <a:pPr eaLnBrk="1" hangingPunct="1"/>
            <a:endParaRPr lang="en-US" altLang="ja-JP" sz="2800" dirty="0" smtClean="0"/>
          </a:p>
        </p:txBody>
      </p:sp>
      <p:pic>
        <p:nvPicPr>
          <p:cNvPr id="12292"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2293"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25607" name="Oval 7"/>
          <p:cNvSpPr>
            <a:spLocks noChangeArrowheads="1"/>
          </p:cNvSpPr>
          <p:nvPr/>
        </p:nvSpPr>
        <p:spPr bwMode="auto">
          <a:xfrm>
            <a:off x="379724" y="4397155"/>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pic>
        <p:nvPicPr>
          <p:cNvPr id="10" name="Picture 16"/>
          <p:cNvPicPr>
            <a:picLocks noChangeAspect="1" noChangeArrowheads="1"/>
          </p:cNvPicPr>
          <p:nvPr/>
        </p:nvPicPr>
        <p:blipFill>
          <a:blip r:embed="rId4" cstate="print"/>
          <a:srcRect/>
          <a:stretch>
            <a:fillRect/>
          </a:stretch>
        </p:blipFill>
        <p:spPr bwMode="auto">
          <a:xfrm>
            <a:off x="4572000" y="4653136"/>
            <a:ext cx="678636" cy="1001266"/>
          </a:xfrm>
          <a:prstGeom prst="rect">
            <a:avLst/>
          </a:prstGeom>
          <a:noFill/>
          <a:ln w="9525">
            <a:noFill/>
            <a:miter lim="800000"/>
            <a:headEnd/>
            <a:tailEnd/>
          </a:ln>
        </p:spPr>
      </p:pic>
      <p:sp>
        <p:nvSpPr>
          <p:cNvPr id="11" name="テキスト ボックス 10"/>
          <p:cNvSpPr txBox="1"/>
          <p:nvPr/>
        </p:nvSpPr>
        <p:spPr>
          <a:xfrm>
            <a:off x="5364088" y="4509120"/>
            <a:ext cx="3384376" cy="461665"/>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Oh, I see.</a:t>
            </a:r>
          </a:p>
        </p:txBody>
      </p:sp>
      <p:grpSp>
        <p:nvGrpSpPr>
          <p:cNvPr id="15" name="Group 13"/>
          <p:cNvGrpSpPr>
            <a:grpSpLocks/>
          </p:cNvGrpSpPr>
          <p:nvPr/>
        </p:nvGrpSpPr>
        <p:grpSpPr bwMode="auto">
          <a:xfrm>
            <a:off x="395288" y="188913"/>
            <a:ext cx="1441450" cy="304800"/>
            <a:chOff x="249" y="119"/>
            <a:chExt cx="908" cy="192"/>
          </a:xfrm>
        </p:grpSpPr>
        <p:sp>
          <p:nvSpPr>
            <p:cNvPr id="16"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en-US" altLang="ja-JP" sz="1400" b="1" dirty="0">
                  <a:solidFill>
                    <a:schemeClr val="bg2"/>
                  </a:solidFill>
                </a:rPr>
                <a:t>Activit</a:t>
              </a:r>
              <a:r>
                <a:rPr lang="en-US" altLang="ja-JP" sz="1400" dirty="0">
                  <a:solidFill>
                    <a:schemeClr val="bg2"/>
                  </a:solidFill>
                </a:rPr>
                <a:t>y 3</a:t>
              </a:r>
              <a:endParaRPr lang="en-US" altLang="ja-JP" sz="1400" dirty="0">
                <a:solidFill>
                  <a:schemeClr val="bg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additive="base">
                                        <p:cTn id="7" dur="500" fill="hold"/>
                                        <p:tgtEl>
                                          <p:spTgt spid="25607"/>
                                        </p:tgtEl>
                                        <p:attrNameLst>
                                          <p:attrName>ppt_x</p:attrName>
                                        </p:attrNameLst>
                                      </p:cBhvr>
                                      <p:tavLst>
                                        <p:tav tm="0">
                                          <p:val>
                                            <p:strVal val="#ppt_x"/>
                                          </p:val>
                                        </p:tav>
                                        <p:tav tm="100000">
                                          <p:val>
                                            <p:strVal val="#ppt_x"/>
                                          </p:val>
                                        </p:tav>
                                      </p:tavLst>
                                    </p:anim>
                                    <p:anim calcmode="lin" valueType="num">
                                      <p:cBhvr additive="base">
                                        <p:cTn id="8" dur="500" fill="hold"/>
                                        <p:tgtEl>
                                          <p:spTgt spid="2560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dirty="0" smtClean="0">
                <a:latin typeface="HGP創英角ｺﾞｼｯｸUB" pitchFamily="50" charset="-128"/>
                <a:ea typeface="HGP創英角ｺﾞｼｯｸUB" pitchFamily="50" charset="-128"/>
              </a:rPr>
              <a:t>クイズ</a:t>
            </a:r>
          </a:p>
        </p:txBody>
      </p:sp>
      <p:sp>
        <p:nvSpPr>
          <p:cNvPr id="12291" name="Rectangle 3"/>
          <p:cNvSpPr>
            <a:spLocks noGrp="1" noChangeArrowheads="1"/>
          </p:cNvSpPr>
          <p:nvPr>
            <p:ph type="body" idx="1"/>
          </p:nvPr>
        </p:nvSpPr>
        <p:spPr>
          <a:xfrm>
            <a:off x="395338" y="1540866"/>
            <a:ext cx="8435280" cy="4525963"/>
          </a:xfrm>
        </p:spPr>
        <p:txBody>
          <a:bodyPr/>
          <a:lstStyle/>
          <a:p>
            <a:pPr marL="801688" indent="-801688" eaLnBrk="1" hangingPunct="1">
              <a:buNone/>
            </a:pPr>
            <a:r>
              <a:rPr lang="en-US" altLang="ja-JP" sz="4000" b="1" dirty="0" smtClean="0"/>
              <a:t>Q</a:t>
            </a:r>
            <a:r>
              <a:rPr lang="ja-JP" altLang="en-US" sz="4000" b="1" dirty="0" smtClean="0"/>
              <a:t>２ </a:t>
            </a:r>
            <a:r>
              <a:rPr lang="en-US" altLang="ja-JP" sz="4000" b="1" dirty="0" smtClean="0"/>
              <a:t>Of this 19 trillion yen, how much do the developed nations, including Japan, need to assist?</a:t>
            </a:r>
            <a:endParaRPr lang="en-US" altLang="ja-JP" sz="2800" dirty="0" smtClean="0"/>
          </a:p>
          <a:p>
            <a:pPr eaLnBrk="1" hangingPunct="1">
              <a:buFontTx/>
              <a:buNone/>
            </a:pPr>
            <a:r>
              <a:rPr lang="en-US" altLang="ja-JP" sz="2800" dirty="0" smtClean="0"/>
              <a:t>A</a:t>
            </a:r>
            <a:r>
              <a:rPr lang="ja-JP" altLang="en-US" sz="2800" dirty="0" err="1" smtClean="0"/>
              <a:t>．</a:t>
            </a:r>
            <a:r>
              <a:rPr lang="en-US" altLang="ja-JP" sz="2800" dirty="0" smtClean="0"/>
              <a:t>10 trillion yen</a:t>
            </a:r>
            <a:endParaRPr lang="ja-JP" altLang="en-US" sz="2800" dirty="0" smtClean="0"/>
          </a:p>
          <a:p>
            <a:pPr eaLnBrk="1" hangingPunct="1">
              <a:buFontTx/>
              <a:buNone/>
            </a:pPr>
            <a:r>
              <a:rPr lang="en-US" altLang="ja-JP" sz="2800" dirty="0" smtClean="0"/>
              <a:t>B</a:t>
            </a:r>
            <a:r>
              <a:rPr lang="ja-JP" altLang="en-US" sz="2800" dirty="0" err="1" smtClean="0"/>
              <a:t>．</a:t>
            </a:r>
            <a:r>
              <a:rPr lang="en-US" altLang="ja-JP" sz="2800" dirty="0" smtClean="0"/>
              <a:t>8 trillion yen</a:t>
            </a:r>
            <a:endParaRPr lang="ja-JP" altLang="en-US" sz="2800" dirty="0" smtClean="0"/>
          </a:p>
          <a:p>
            <a:pPr eaLnBrk="1" hangingPunct="1">
              <a:buFontTx/>
              <a:buNone/>
            </a:pPr>
            <a:r>
              <a:rPr lang="en-US" altLang="ja-JP" sz="2800" dirty="0" smtClean="0"/>
              <a:t>C</a:t>
            </a:r>
            <a:r>
              <a:rPr lang="ja-JP" altLang="en-US" sz="2800" dirty="0" err="1" smtClean="0"/>
              <a:t>．</a:t>
            </a:r>
            <a:r>
              <a:rPr lang="en-US" altLang="ja-JP" sz="2800" dirty="0" smtClean="0"/>
              <a:t>4 trillion yen</a:t>
            </a:r>
            <a:endParaRPr lang="ja-JP" altLang="en-US" sz="2800" dirty="0" smtClean="0"/>
          </a:p>
          <a:p>
            <a:pPr eaLnBrk="1" hangingPunct="1"/>
            <a:endParaRPr lang="en-US" altLang="ja-JP" sz="2800" dirty="0" smtClean="0"/>
          </a:p>
        </p:txBody>
      </p:sp>
      <p:pic>
        <p:nvPicPr>
          <p:cNvPr id="12292"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2293"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25607" name="Oval 7"/>
          <p:cNvSpPr>
            <a:spLocks noChangeArrowheads="1"/>
          </p:cNvSpPr>
          <p:nvPr/>
        </p:nvSpPr>
        <p:spPr bwMode="auto">
          <a:xfrm>
            <a:off x="357465" y="5075854"/>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pic>
        <p:nvPicPr>
          <p:cNvPr id="10" name="Picture 16"/>
          <p:cNvPicPr>
            <a:picLocks noChangeAspect="1" noChangeArrowheads="1"/>
          </p:cNvPicPr>
          <p:nvPr/>
        </p:nvPicPr>
        <p:blipFill>
          <a:blip r:embed="rId4" cstate="print"/>
          <a:srcRect/>
          <a:stretch>
            <a:fillRect/>
          </a:stretch>
        </p:blipFill>
        <p:spPr bwMode="auto">
          <a:xfrm>
            <a:off x="6012160" y="4221088"/>
            <a:ext cx="678636" cy="1001266"/>
          </a:xfrm>
          <a:prstGeom prst="rect">
            <a:avLst/>
          </a:prstGeom>
          <a:noFill/>
          <a:ln w="9525">
            <a:noFill/>
            <a:miter lim="800000"/>
            <a:headEnd/>
            <a:tailEnd/>
          </a:ln>
        </p:spPr>
      </p:pic>
      <p:sp>
        <p:nvSpPr>
          <p:cNvPr id="11" name="テキスト ボックス 10"/>
          <p:cNvSpPr txBox="1"/>
          <p:nvPr/>
        </p:nvSpPr>
        <p:spPr>
          <a:xfrm>
            <a:off x="5580112" y="3573016"/>
            <a:ext cx="3384376" cy="461665"/>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Surprised!</a:t>
            </a:r>
          </a:p>
        </p:txBody>
      </p:sp>
      <p:grpSp>
        <p:nvGrpSpPr>
          <p:cNvPr id="2" name="Group 13"/>
          <p:cNvGrpSpPr>
            <a:grpSpLocks/>
          </p:cNvGrpSpPr>
          <p:nvPr/>
        </p:nvGrpSpPr>
        <p:grpSpPr bwMode="auto">
          <a:xfrm>
            <a:off x="395288" y="188913"/>
            <a:ext cx="1441450" cy="304800"/>
            <a:chOff x="249" y="119"/>
            <a:chExt cx="908" cy="192"/>
          </a:xfrm>
        </p:grpSpPr>
        <p:sp>
          <p:nvSpPr>
            <p:cNvPr id="16"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en-US" altLang="ja-JP" sz="1400" b="1" dirty="0">
                  <a:solidFill>
                    <a:schemeClr val="bg2"/>
                  </a:solidFill>
                </a:rPr>
                <a:t>Activit</a:t>
              </a:r>
              <a:r>
                <a:rPr lang="en-US" altLang="ja-JP" sz="1400" dirty="0">
                  <a:solidFill>
                    <a:schemeClr val="bg2"/>
                  </a:solidFill>
                </a:rPr>
                <a:t>y 3</a:t>
              </a:r>
              <a:endParaRPr lang="en-US" altLang="ja-JP" sz="1400" dirty="0">
                <a:solidFill>
                  <a:schemeClr val="bg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additive="base">
                                        <p:cTn id="7" dur="500" fill="hold"/>
                                        <p:tgtEl>
                                          <p:spTgt spid="25607"/>
                                        </p:tgtEl>
                                        <p:attrNameLst>
                                          <p:attrName>ppt_x</p:attrName>
                                        </p:attrNameLst>
                                      </p:cBhvr>
                                      <p:tavLst>
                                        <p:tav tm="0">
                                          <p:val>
                                            <p:strVal val="#ppt_x"/>
                                          </p:val>
                                        </p:tav>
                                        <p:tav tm="100000">
                                          <p:val>
                                            <p:strVal val="#ppt_x"/>
                                          </p:val>
                                        </p:tav>
                                      </p:tavLst>
                                    </p:anim>
                                    <p:anim calcmode="lin" valueType="num">
                                      <p:cBhvr additive="base">
                                        <p:cTn id="8" dur="500" fill="hold"/>
                                        <p:tgtEl>
                                          <p:spTgt spid="2560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6" presetClass="emph" presetSubtype="0" fill="hold" nodeType="withEffect">
                                  <p:stCondLst>
                                    <p:cond delay="0"/>
                                  </p:stCondLst>
                                  <p:childTnLst>
                                    <p:animScale>
                                      <p:cBhvr>
                                        <p:cTn id="13"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858163" y="1210419"/>
            <a:ext cx="7776269" cy="3970318"/>
          </a:xfrm>
          <a:prstGeom prst="rect">
            <a:avLst/>
          </a:prstGeom>
          <a:noFill/>
          <a:ln w="9525">
            <a:noFill/>
            <a:miter lim="800000"/>
            <a:headEnd/>
            <a:tailEnd/>
          </a:ln>
          <a:effectLst/>
        </p:spPr>
        <p:txBody>
          <a:bodyPr wrap="square">
            <a:spAutoFit/>
          </a:bodyPr>
          <a:lstStyle/>
          <a:p>
            <a:r>
              <a:rPr lang="en-US" altLang="ja-JP" sz="2800" dirty="0"/>
              <a:t>For all children in the world to go to high, </a:t>
            </a:r>
            <a:r>
              <a:rPr lang="en-US" altLang="ja-JP" sz="2800" b="1" dirty="0">
                <a:solidFill>
                  <a:schemeClr val="accent6"/>
                </a:solidFill>
              </a:rPr>
              <a:t>19 trillion yen (19 trillion and a hundred and twenty billion yen)per year</a:t>
            </a:r>
            <a:r>
              <a:rPr lang="en-US" altLang="ja-JP" sz="2800" dirty="0"/>
              <a:t> is necessary.</a:t>
            </a:r>
            <a:endParaRPr lang="ja-JP" altLang="en-US" sz="2800" dirty="0"/>
          </a:p>
          <a:p>
            <a:endParaRPr lang="en-US" altLang="ja-JP" sz="2800" dirty="0"/>
          </a:p>
          <a:p>
            <a:pPr>
              <a:spcAft>
                <a:spcPts val="0"/>
              </a:spcAft>
            </a:pPr>
            <a:r>
              <a:rPr lang="en-US" altLang="ja-JP" sz="2800" kern="100" dirty="0">
                <a:solidFill>
                  <a:srgbClr val="000000"/>
                </a:solidFill>
                <a:latin typeface="Arial"/>
                <a:ea typeface="ＭＳ 明朝"/>
                <a:cs typeface="Century"/>
              </a:rPr>
              <a:t>Of this, the governments in developing </a:t>
            </a:r>
            <a:r>
              <a:rPr lang="en-US" altLang="ja-JP" sz="2800" kern="100" dirty="0" smtClean="0">
                <a:solidFill>
                  <a:srgbClr val="000000"/>
                </a:solidFill>
                <a:latin typeface="Arial"/>
                <a:ea typeface="ＭＳ 明朝"/>
                <a:cs typeface="Century"/>
              </a:rPr>
              <a:t>countries</a:t>
            </a:r>
            <a:r>
              <a:rPr lang="en-US" altLang="ja-JP" sz="2800" kern="100" dirty="0" smtClean="0">
                <a:solidFill>
                  <a:srgbClr val="000000"/>
                </a:solidFill>
                <a:latin typeface="Arial"/>
                <a:ea typeface="ＭＳ 明朝"/>
                <a:cs typeface="Century"/>
              </a:rPr>
              <a:t> </a:t>
            </a:r>
            <a:r>
              <a:rPr lang="en-US" altLang="ja-JP" sz="2800" kern="100" dirty="0">
                <a:solidFill>
                  <a:srgbClr val="000000"/>
                </a:solidFill>
                <a:latin typeface="Arial"/>
                <a:ea typeface="ＭＳ 明朝"/>
                <a:cs typeface="Century"/>
              </a:rPr>
              <a:t>can spend </a:t>
            </a:r>
            <a:r>
              <a:rPr lang="en-US" altLang="ja-JP" sz="2800" b="1" kern="100" dirty="0">
                <a:solidFill>
                  <a:schemeClr val="accent6"/>
                </a:solidFill>
                <a:latin typeface="Arial"/>
                <a:ea typeface="ＭＳ 明朝"/>
                <a:cs typeface="Century"/>
              </a:rPr>
              <a:t>15 trillion yen </a:t>
            </a:r>
            <a:r>
              <a:rPr lang="en-US" altLang="ja-JP" sz="2800" kern="100" dirty="0">
                <a:solidFill>
                  <a:srgbClr val="000000"/>
                </a:solidFill>
                <a:latin typeface="Arial"/>
                <a:ea typeface="ＭＳ 明朝"/>
                <a:cs typeface="Century"/>
              </a:rPr>
              <a:t>by increasing their educational budgets but as for the remaining </a:t>
            </a:r>
            <a:r>
              <a:rPr lang="en-US" altLang="ja-JP" sz="2800" b="1" kern="100" dirty="0">
                <a:solidFill>
                  <a:schemeClr val="accent6"/>
                </a:solidFill>
                <a:latin typeface="Arial"/>
                <a:ea typeface="ＭＳ 明朝"/>
                <a:cs typeface="Century"/>
              </a:rPr>
              <a:t>4 trillion yen</a:t>
            </a:r>
            <a:r>
              <a:rPr lang="en-US" altLang="ja-JP" sz="2800" kern="100" dirty="0">
                <a:solidFill>
                  <a:srgbClr val="000000"/>
                </a:solidFill>
                <a:latin typeface="Arial"/>
                <a:ea typeface="ＭＳ 明朝"/>
                <a:cs typeface="Century"/>
              </a:rPr>
              <a:t>, the developed </a:t>
            </a:r>
            <a:r>
              <a:rPr lang="en-US" altLang="ja-JP" sz="2800" kern="100" dirty="0" err="1" smtClean="0">
                <a:solidFill>
                  <a:srgbClr val="000000"/>
                </a:solidFill>
                <a:latin typeface="Arial"/>
                <a:ea typeface="ＭＳ 明朝"/>
                <a:cs typeface="Century"/>
              </a:rPr>
              <a:t>countrues</a:t>
            </a:r>
            <a:r>
              <a:rPr lang="en-US" altLang="ja-JP" sz="2800" kern="100" dirty="0" smtClean="0">
                <a:solidFill>
                  <a:srgbClr val="000000"/>
                </a:solidFill>
                <a:latin typeface="Arial"/>
                <a:ea typeface="ＭＳ 明朝"/>
                <a:cs typeface="Century"/>
              </a:rPr>
              <a:t> </a:t>
            </a:r>
            <a:r>
              <a:rPr lang="en-US" altLang="ja-JP" sz="2800" kern="100" dirty="0">
                <a:solidFill>
                  <a:srgbClr val="000000"/>
                </a:solidFill>
                <a:latin typeface="Arial"/>
                <a:ea typeface="ＭＳ 明朝"/>
                <a:cs typeface="Century"/>
              </a:rPr>
              <a:t>need to assist. </a:t>
            </a:r>
            <a:endParaRPr lang="ja-JP" altLang="ja-JP" sz="2800" kern="100" dirty="0">
              <a:latin typeface="Century"/>
              <a:ea typeface="ＭＳ 明朝"/>
              <a:cs typeface="Century"/>
            </a:endParaRPr>
          </a:p>
        </p:txBody>
      </p:sp>
      <p:pic>
        <p:nvPicPr>
          <p:cNvPr id="13315"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3316"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8" name="Picture 8"/>
          <p:cNvPicPr>
            <a:picLocks noChangeAspect="1" noChangeArrowheads="1"/>
          </p:cNvPicPr>
          <p:nvPr/>
        </p:nvPicPr>
        <p:blipFill>
          <a:blip r:embed="rId4" cstate="print"/>
          <a:srcRect/>
          <a:stretch>
            <a:fillRect/>
          </a:stretch>
        </p:blipFill>
        <p:spPr bwMode="auto">
          <a:xfrm>
            <a:off x="7524328" y="5733256"/>
            <a:ext cx="907301" cy="864096"/>
          </a:xfrm>
          <a:prstGeom prst="rect">
            <a:avLst/>
          </a:prstGeom>
          <a:noFill/>
          <a:ln w="9525">
            <a:noFill/>
            <a:miter lim="800000"/>
            <a:headEnd/>
            <a:tailEnd/>
          </a:ln>
        </p:spPr>
      </p:pic>
      <p:grpSp>
        <p:nvGrpSpPr>
          <p:cNvPr id="12" name="Group 13"/>
          <p:cNvGrpSpPr>
            <a:grpSpLocks/>
          </p:cNvGrpSpPr>
          <p:nvPr/>
        </p:nvGrpSpPr>
        <p:grpSpPr bwMode="auto">
          <a:xfrm>
            <a:off x="395288" y="188913"/>
            <a:ext cx="1441450" cy="304800"/>
            <a:chOff x="249" y="119"/>
            <a:chExt cx="908" cy="192"/>
          </a:xfrm>
        </p:grpSpPr>
        <p:sp>
          <p:nvSpPr>
            <p:cNvPr id="13"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en-US" altLang="ja-JP" sz="1400" b="1" dirty="0">
                  <a:solidFill>
                    <a:schemeClr val="bg2"/>
                  </a:solidFill>
                </a:rPr>
                <a:t>Activit</a:t>
              </a:r>
              <a:r>
                <a:rPr lang="en-US" altLang="ja-JP" sz="1400" dirty="0">
                  <a:solidFill>
                    <a:schemeClr val="bg2"/>
                  </a:solidFill>
                </a:rPr>
                <a:t>y 3</a:t>
              </a:r>
              <a:endParaRPr lang="en-US" altLang="ja-JP" sz="1400" dirty="0">
                <a:solidFill>
                  <a:schemeClr val="bg2"/>
                </a:solidFill>
              </a:endParaRPr>
            </a:p>
          </p:txBody>
        </p:sp>
      </p:grpSp>
      <p:sp>
        <p:nvSpPr>
          <p:cNvPr id="9" name="テキスト ボックス 8"/>
          <p:cNvSpPr txBox="1"/>
          <p:nvPr/>
        </p:nvSpPr>
        <p:spPr>
          <a:xfrm rot="392011">
            <a:off x="4061231" y="5231048"/>
            <a:ext cx="3535596" cy="1323439"/>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000" dirty="0" smtClean="0">
                <a:solidFill>
                  <a:srgbClr val="FF0000"/>
                </a:solidFill>
                <a:latin typeface="+mj-lt"/>
                <a:ea typeface="Meiryo UI" pitchFamily="50" charset="-128"/>
                <a:cs typeface="Meiryo UI" pitchFamily="50" charset="-128"/>
              </a:rPr>
              <a:t>The target is for all children in the world to</a:t>
            </a:r>
            <a:r>
              <a:rPr lang="en-US" altLang="ja-JP" sz="2000" dirty="0">
                <a:solidFill>
                  <a:srgbClr val="FF0000"/>
                </a:solidFill>
                <a:latin typeface="+mj-lt"/>
              </a:rPr>
              <a:t> complete </a:t>
            </a:r>
            <a:r>
              <a:rPr lang="en-US" altLang="ja-JP" sz="2000" dirty="0" smtClean="0">
                <a:solidFill>
                  <a:srgbClr val="FF0000"/>
                </a:solidFill>
                <a:latin typeface="+mj-lt"/>
              </a:rPr>
              <a:t>quality </a:t>
            </a:r>
            <a:r>
              <a:rPr lang="en-US" altLang="ja-JP" sz="2000" dirty="0">
                <a:solidFill>
                  <a:srgbClr val="FF0000"/>
                </a:solidFill>
                <a:latin typeface="+mj-lt"/>
              </a:rPr>
              <a:t>primary and secondary education</a:t>
            </a:r>
            <a:r>
              <a:rPr lang="en-US" altLang="ja-JP" sz="2000" dirty="0" smtClean="0">
                <a:solidFill>
                  <a:srgbClr val="FF0000"/>
                </a:solidFill>
                <a:latin typeface="+mj-lt"/>
                <a:ea typeface="Meiryo UI" pitchFamily="50" charset="-128"/>
                <a:cs typeface="Meiryo UI" pitchFamily="50" charset="-128"/>
              </a:rPr>
              <a:t> </a:t>
            </a:r>
            <a:endParaRPr lang="en-US" altLang="ja-JP" sz="2000" dirty="0" smtClean="0">
              <a:solidFill>
                <a:srgbClr val="FF0000"/>
              </a:solidFill>
              <a:latin typeface="+mj-lt"/>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8"/>
          <p:cNvSpPr txBox="1">
            <a:spLocks noChangeArrowheads="1"/>
          </p:cNvSpPr>
          <p:nvPr/>
        </p:nvSpPr>
        <p:spPr bwMode="auto">
          <a:xfrm>
            <a:off x="3779838" y="4724400"/>
            <a:ext cx="1871662" cy="366713"/>
          </a:xfrm>
          <a:prstGeom prst="rect">
            <a:avLst/>
          </a:prstGeom>
          <a:noFill/>
          <a:ln w="9525">
            <a:noFill/>
            <a:miter lim="800000"/>
            <a:headEnd/>
            <a:tailEnd/>
          </a:ln>
          <a:effectLst/>
        </p:spPr>
        <p:txBody>
          <a:bodyPr>
            <a:spAutoFit/>
          </a:bodyPr>
          <a:lstStyle/>
          <a:p>
            <a:pPr>
              <a:spcBef>
                <a:spcPct val="50000"/>
              </a:spcBef>
            </a:pPr>
            <a:endParaRPr lang="ja-JP" altLang="ja-JP"/>
          </a:p>
        </p:txBody>
      </p:sp>
      <p:sp>
        <p:nvSpPr>
          <p:cNvPr id="14342" name="Text Box 9"/>
          <p:cNvSpPr txBox="1">
            <a:spLocks noChangeArrowheads="1"/>
          </p:cNvSpPr>
          <p:nvPr/>
        </p:nvSpPr>
        <p:spPr bwMode="auto">
          <a:xfrm>
            <a:off x="3563938" y="4724400"/>
            <a:ext cx="1944687" cy="366713"/>
          </a:xfrm>
          <a:prstGeom prst="rect">
            <a:avLst/>
          </a:prstGeom>
          <a:noFill/>
          <a:ln w="9525">
            <a:noFill/>
            <a:miter lim="800000"/>
            <a:headEnd/>
            <a:tailEnd/>
          </a:ln>
          <a:effectLst/>
        </p:spPr>
        <p:txBody>
          <a:bodyPr>
            <a:spAutoFit/>
          </a:bodyPr>
          <a:lstStyle/>
          <a:p>
            <a:pPr>
              <a:spcBef>
                <a:spcPct val="50000"/>
              </a:spcBef>
            </a:pPr>
            <a:endParaRPr lang="ja-JP" altLang="ja-JP"/>
          </a:p>
        </p:txBody>
      </p:sp>
      <p:sp>
        <p:nvSpPr>
          <p:cNvPr id="14343" name="Rectangle 10"/>
          <p:cNvSpPr>
            <a:spLocks noChangeArrowheads="1"/>
          </p:cNvSpPr>
          <p:nvPr/>
        </p:nvSpPr>
        <p:spPr bwMode="auto">
          <a:xfrm>
            <a:off x="3563938" y="4868863"/>
            <a:ext cx="2116137" cy="1015663"/>
          </a:xfrm>
          <a:prstGeom prst="rect">
            <a:avLst/>
          </a:prstGeom>
          <a:noFill/>
          <a:ln w="9525">
            <a:noFill/>
            <a:miter lim="800000"/>
            <a:headEnd/>
            <a:tailEnd/>
          </a:ln>
          <a:effectLst/>
        </p:spPr>
        <p:txBody>
          <a:bodyPr>
            <a:spAutoFit/>
          </a:bodyPr>
          <a:lstStyle/>
          <a:p>
            <a:pPr algn="ctr"/>
            <a:r>
              <a:rPr lang="en-US" altLang="ja-JP" dirty="0" smtClean="0"/>
              <a:t>67cm</a:t>
            </a:r>
            <a:r>
              <a:rPr lang="en-US" altLang="ja-JP" dirty="0"/>
              <a:t>= </a:t>
            </a:r>
          </a:p>
          <a:p>
            <a:pPr algn="ctr"/>
            <a:endParaRPr lang="en-US" altLang="ja-JP" dirty="0"/>
          </a:p>
          <a:p>
            <a:pPr algn="ctr"/>
            <a:r>
              <a:rPr lang="en-US" altLang="ja-JP" sz="2400" dirty="0" smtClean="0">
                <a:solidFill>
                  <a:srgbClr val="FF0000"/>
                </a:solidFill>
              </a:rPr>
              <a:t>6</a:t>
            </a:r>
            <a:r>
              <a:rPr lang="ja-JP" altLang="en-US" sz="2400" dirty="0" smtClean="0">
                <a:solidFill>
                  <a:srgbClr val="FF0000"/>
                </a:solidFill>
              </a:rPr>
              <a:t>兆</a:t>
            </a:r>
            <a:r>
              <a:rPr lang="en-US" altLang="ja-JP" sz="2400" dirty="0" smtClean="0">
                <a:solidFill>
                  <a:srgbClr val="FF0000"/>
                </a:solidFill>
              </a:rPr>
              <a:t>7,148</a:t>
            </a:r>
            <a:r>
              <a:rPr lang="ja-JP" altLang="en-US" sz="2400" dirty="0" smtClean="0">
                <a:solidFill>
                  <a:srgbClr val="FF0000"/>
                </a:solidFill>
              </a:rPr>
              <a:t>億円</a:t>
            </a:r>
            <a:endParaRPr lang="ja-JP" altLang="en-US" sz="2400" dirty="0">
              <a:solidFill>
                <a:srgbClr val="FF0000"/>
              </a:solidFill>
            </a:endParaRPr>
          </a:p>
        </p:txBody>
      </p:sp>
      <p:sp>
        <p:nvSpPr>
          <p:cNvPr id="14344" name="Text Box 11"/>
          <p:cNvSpPr txBox="1">
            <a:spLocks noChangeArrowheads="1"/>
          </p:cNvSpPr>
          <p:nvPr/>
        </p:nvSpPr>
        <p:spPr bwMode="auto">
          <a:xfrm>
            <a:off x="6372225" y="4941888"/>
            <a:ext cx="2555875" cy="923330"/>
          </a:xfrm>
          <a:prstGeom prst="rect">
            <a:avLst/>
          </a:prstGeom>
          <a:noFill/>
          <a:ln w="9525">
            <a:noFill/>
            <a:miter lim="800000"/>
            <a:headEnd/>
            <a:tailEnd/>
          </a:ln>
          <a:effectLst/>
        </p:spPr>
        <p:txBody>
          <a:bodyPr>
            <a:spAutoFit/>
          </a:bodyPr>
          <a:lstStyle/>
          <a:p>
            <a:pPr algn="ctr">
              <a:spcBef>
                <a:spcPct val="50000"/>
              </a:spcBef>
            </a:pPr>
            <a:r>
              <a:rPr lang="en-US" altLang="ja-JP" dirty="0" smtClean="0"/>
              <a:t>22m=</a:t>
            </a:r>
            <a:endParaRPr lang="en-US" altLang="ja-JP" dirty="0"/>
          </a:p>
          <a:p>
            <a:pPr algn="ctr">
              <a:spcBef>
                <a:spcPct val="50000"/>
              </a:spcBef>
            </a:pPr>
            <a:r>
              <a:rPr lang="en-US" altLang="ja-JP" sz="2400" dirty="0" smtClean="0">
                <a:solidFill>
                  <a:srgbClr val="FF0000"/>
                </a:solidFill>
              </a:rPr>
              <a:t>217</a:t>
            </a:r>
            <a:r>
              <a:rPr lang="ja-JP" altLang="en-US" sz="2400" dirty="0" smtClean="0">
                <a:solidFill>
                  <a:srgbClr val="FF0000"/>
                </a:solidFill>
              </a:rPr>
              <a:t>兆円</a:t>
            </a:r>
            <a:endParaRPr lang="ja-JP" altLang="en-US" sz="2400" dirty="0">
              <a:solidFill>
                <a:srgbClr val="FF0000"/>
              </a:solidFill>
            </a:endParaRPr>
          </a:p>
        </p:txBody>
      </p:sp>
      <p:sp>
        <p:nvSpPr>
          <p:cNvPr id="14345" name="Text Box 12"/>
          <p:cNvSpPr txBox="1">
            <a:spLocks noChangeArrowheads="1"/>
          </p:cNvSpPr>
          <p:nvPr/>
        </p:nvSpPr>
        <p:spPr bwMode="auto">
          <a:xfrm>
            <a:off x="467544" y="1412776"/>
            <a:ext cx="2736303" cy="584775"/>
          </a:xfrm>
          <a:prstGeom prst="rect">
            <a:avLst/>
          </a:prstGeom>
          <a:noFill/>
          <a:ln w="9525">
            <a:noFill/>
            <a:miter lim="800000"/>
            <a:headEnd/>
            <a:tailEnd/>
          </a:ln>
          <a:effectLst/>
        </p:spPr>
        <p:txBody>
          <a:bodyPr wrap="square">
            <a:spAutoFit/>
          </a:bodyPr>
          <a:lstStyle/>
          <a:p>
            <a:pPr algn="ctr">
              <a:spcBef>
                <a:spcPct val="50000"/>
              </a:spcBef>
            </a:pPr>
            <a:r>
              <a:rPr lang="en-US" altLang="ja-JP" sz="3200" dirty="0" smtClean="0">
                <a:latin typeface="HGP創英角ｺﾞｼｯｸUB" pitchFamily="50" charset="-128"/>
                <a:ea typeface="HGP創英角ｺﾞｼｯｸUB" pitchFamily="50" charset="-128"/>
              </a:rPr>
              <a:t>Education</a:t>
            </a:r>
            <a:endParaRPr lang="ja-JP" altLang="en-US" sz="3200" dirty="0">
              <a:latin typeface="HGP創英角ｺﾞｼｯｸUB" pitchFamily="50" charset="-128"/>
              <a:ea typeface="HGP創英角ｺﾞｼｯｸUB" pitchFamily="50" charset="-128"/>
            </a:endParaRPr>
          </a:p>
        </p:txBody>
      </p:sp>
      <p:sp>
        <p:nvSpPr>
          <p:cNvPr id="14346" name="Text Box 13"/>
          <p:cNvSpPr txBox="1">
            <a:spLocks noChangeArrowheads="1"/>
          </p:cNvSpPr>
          <p:nvPr/>
        </p:nvSpPr>
        <p:spPr bwMode="auto">
          <a:xfrm>
            <a:off x="3704663" y="1100262"/>
            <a:ext cx="1872729" cy="1077218"/>
          </a:xfrm>
          <a:prstGeom prst="rect">
            <a:avLst/>
          </a:prstGeom>
          <a:noFill/>
          <a:ln w="9525">
            <a:noFill/>
            <a:miter lim="800000"/>
            <a:headEnd/>
            <a:tailEnd/>
          </a:ln>
          <a:effectLst/>
        </p:spPr>
        <p:txBody>
          <a:bodyPr wrap="square">
            <a:spAutoFit/>
          </a:bodyPr>
          <a:lstStyle/>
          <a:p>
            <a:pPr algn="ctr">
              <a:spcBef>
                <a:spcPct val="50000"/>
              </a:spcBef>
            </a:pPr>
            <a:r>
              <a:rPr lang="en-US" altLang="ja-JP" sz="3200" dirty="0" smtClean="0">
                <a:latin typeface="HGP創英角ｺﾞｼｯｸUB" pitchFamily="50" charset="-128"/>
                <a:ea typeface="HGP創英角ｺﾞｼｯｸUB" pitchFamily="50" charset="-128"/>
              </a:rPr>
              <a:t>Video Games</a:t>
            </a:r>
            <a:endParaRPr lang="ja-JP" altLang="en-US" sz="3200" dirty="0">
              <a:latin typeface="HGP創英角ｺﾞｼｯｸUB" pitchFamily="50" charset="-128"/>
              <a:ea typeface="HGP創英角ｺﾞｼｯｸUB" pitchFamily="50" charset="-128"/>
            </a:endParaRPr>
          </a:p>
        </p:txBody>
      </p:sp>
      <p:sp>
        <p:nvSpPr>
          <p:cNvPr id="14347" name="Text Box 14"/>
          <p:cNvSpPr txBox="1">
            <a:spLocks noChangeArrowheads="1"/>
          </p:cNvSpPr>
          <p:nvPr/>
        </p:nvSpPr>
        <p:spPr bwMode="auto">
          <a:xfrm>
            <a:off x="6732588" y="1166554"/>
            <a:ext cx="1439862" cy="1077218"/>
          </a:xfrm>
          <a:prstGeom prst="rect">
            <a:avLst/>
          </a:prstGeom>
          <a:noFill/>
          <a:ln w="9525">
            <a:noFill/>
            <a:miter lim="800000"/>
            <a:headEnd/>
            <a:tailEnd/>
          </a:ln>
          <a:effectLst/>
        </p:spPr>
        <p:txBody>
          <a:bodyPr>
            <a:spAutoFit/>
          </a:bodyPr>
          <a:lstStyle/>
          <a:p>
            <a:pPr algn="ctr">
              <a:spcBef>
                <a:spcPct val="50000"/>
              </a:spcBef>
            </a:pPr>
            <a:r>
              <a:rPr lang="en-US" altLang="ja-JP" sz="3200" dirty="0" smtClean="0">
                <a:latin typeface="HGP創英角ｺﾞｼｯｸUB" pitchFamily="50" charset="-128"/>
                <a:ea typeface="HGP創英角ｺﾞｼｯｸUB" pitchFamily="50" charset="-128"/>
              </a:rPr>
              <a:t>Military Funds</a:t>
            </a:r>
            <a:endParaRPr lang="ja-JP" altLang="en-US" sz="3200" dirty="0">
              <a:latin typeface="HGP創英角ｺﾞｼｯｸUB" pitchFamily="50" charset="-128"/>
              <a:ea typeface="HGP創英角ｺﾞｼｯｸUB" pitchFamily="50" charset="-128"/>
            </a:endParaRPr>
          </a:p>
        </p:txBody>
      </p:sp>
      <p:pic>
        <p:nvPicPr>
          <p:cNvPr id="14348"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434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4350" name="Text Box 17"/>
          <p:cNvSpPr txBox="1">
            <a:spLocks noChangeArrowheads="1"/>
          </p:cNvSpPr>
          <p:nvPr/>
        </p:nvSpPr>
        <p:spPr bwMode="auto">
          <a:xfrm>
            <a:off x="323850" y="4941888"/>
            <a:ext cx="2951163" cy="914400"/>
          </a:xfrm>
          <a:prstGeom prst="rect">
            <a:avLst/>
          </a:prstGeom>
          <a:noFill/>
          <a:ln w="9525">
            <a:noFill/>
            <a:miter lim="800000"/>
            <a:headEnd/>
            <a:tailEnd/>
          </a:ln>
          <a:effectLst/>
        </p:spPr>
        <p:txBody>
          <a:bodyPr>
            <a:spAutoFit/>
          </a:bodyPr>
          <a:lstStyle/>
          <a:p>
            <a:pPr algn="ctr">
              <a:spcBef>
                <a:spcPct val="50000"/>
              </a:spcBef>
            </a:pPr>
            <a:r>
              <a:rPr lang="en-US" altLang="ja-JP" dirty="0" smtClean="0"/>
              <a:t>40cm</a:t>
            </a:r>
            <a:r>
              <a:rPr lang="en-US" altLang="ja-JP" dirty="0"/>
              <a:t>= </a:t>
            </a:r>
          </a:p>
          <a:p>
            <a:pPr algn="ctr">
              <a:spcBef>
                <a:spcPct val="50000"/>
              </a:spcBef>
            </a:pPr>
            <a:r>
              <a:rPr lang="en-US" altLang="ja-JP" sz="2400" dirty="0" smtClean="0">
                <a:solidFill>
                  <a:srgbClr val="FF0000"/>
                </a:solidFill>
              </a:rPr>
              <a:t>4</a:t>
            </a:r>
            <a:r>
              <a:rPr lang="ja-JP" altLang="en-US" sz="2400" dirty="0" smtClean="0">
                <a:solidFill>
                  <a:srgbClr val="FF0000"/>
                </a:solidFill>
              </a:rPr>
              <a:t>兆円</a:t>
            </a:r>
            <a:endParaRPr lang="ja-JP" altLang="en-US" sz="2400" dirty="0">
              <a:solidFill>
                <a:srgbClr val="FF0000"/>
              </a:solidFill>
            </a:endParaRPr>
          </a:p>
        </p:txBody>
      </p:sp>
      <p:grpSp>
        <p:nvGrpSpPr>
          <p:cNvPr id="29725" name="Group 29"/>
          <p:cNvGrpSpPr>
            <a:grpSpLocks/>
          </p:cNvGrpSpPr>
          <p:nvPr/>
        </p:nvGrpSpPr>
        <p:grpSpPr bwMode="auto">
          <a:xfrm>
            <a:off x="3167856" y="4868763"/>
            <a:ext cx="2808288" cy="1152525"/>
            <a:chOff x="2018" y="3067"/>
            <a:chExt cx="1769" cy="726"/>
          </a:xfrm>
          <a:solidFill>
            <a:srgbClr val="FFFF00"/>
          </a:solidFill>
        </p:grpSpPr>
        <p:sp>
          <p:nvSpPr>
            <p:cNvPr id="14357" name="Rectangle 23"/>
            <p:cNvSpPr>
              <a:spLocks noChangeArrowheads="1"/>
            </p:cNvSpPr>
            <p:nvPr/>
          </p:nvSpPr>
          <p:spPr bwMode="auto">
            <a:xfrm>
              <a:off x="2018" y="3067"/>
              <a:ext cx="1769" cy="726"/>
            </a:xfrm>
            <a:prstGeom prst="rect">
              <a:avLst/>
            </a:prstGeom>
            <a:grpFill/>
            <a:ln w="9525">
              <a:solidFill>
                <a:schemeClr val="tx1"/>
              </a:solidFill>
              <a:miter lim="800000"/>
              <a:headEnd/>
              <a:tailEnd/>
            </a:ln>
            <a:effectLst/>
          </p:spPr>
          <p:txBody>
            <a:bodyPr wrap="none" anchor="ctr"/>
            <a:lstStyle/>
            <a:p>
              <a:endParaRPr lang="ja-JP" altLang="en-US"/>
            </a:p>
          </p:txBody>
        </p:sp>
        <p:sp>
          <p:nvSpPr>
            <p:cNvPr id="14358" name="Text Box 26"/>
            <p:cNvSpPr txBox="1">
              <a:spLocks noChangeArrowheads="1"/>
            </p:cNvSpPr>
            <p:nvPr/>
          </p:nvSpPr>
          <p:spPr bwMode="auto">
            <a:xfrm>
              <a:off x="2699" y="3249"/>
              <a:ext cx="408" cy="330"/>
            </a:xfrm>
            <a:prstGeom prst="rect">
              <a:avLst/>
            </a:prstGeom>
            <a:grpFill/>
            <a:ln w="9525">
              <a:noFill/>
              <a:miter lim="800000"/>
              <a:headEnd/>
              <a:tailEnd/>
            </a:ln>
            <a:effectLst/>
          </p:spPr>
          <p:txBody>
            <a:bodyPr>
              <a:spAutoFit/>
            </a:bodyPr>
            <a:lstStyle/>
            <a:p>
              <a:pPr>
                <a:spcBef>
                  <a:spcPct val="50000"/>
                </a:spcBef>
              </a:pPr>
              <a:r>
                <a:rPr lang="ja-JP" altLang="en-US" sz="2800" dirty="0">
                  <a:latin typeface="HGP創英角ｺﾞｼｯｸUB" pitchFamily="50" charset="-128"/>
                  <a:ea typeface="HGP創英角ｺﾞｼｯｸUB" pitchFamily="50" charset="-128"/>
                </a:rPr>
                <a:t>？</a:t>
              </a:r>
              <a:endParaRPr lang="ja-JP" altLang="en-US" sz="2800" b="1" dirty="0">
                <a:latin typeface="HGP創英角ｺﾞｼｯｸUB" pitchFamily="50" charset="-128"/>
                <a:ea typeface="HGP創英角ｺﾞｼｯｸUB" pitchFamily="50" charset="-128"/>
              </a:endParaRPr>
            </a:p>
          </p:txBody>
        </p:sp>
      </p:grpSp>
      <p:grpSp>
        <p:nvGrpSpPr>
          <p:cNvPr id="29726" name="Group 30"/>
          <p:cNvGrpSpPr>
            <a:grpSpLocks/>
          </p:cNvGrpSpPr>
          <p:nvPr/>
        </p:nvGrpSpPr>
        <p:grpSpPr bwMode="auto">
          <a:xfrm>
            <a:off x="6084168" y="4868763"/>
            <a:ext cx="2808287" cy="1152525"/>
            <a:chOff x="3833" y="3067"/>
            <a:chExt cx="1769" cy="726"/>
          </a:xfrm>
          <a:solidFill>
            <a:srgbClr val="FFFF00"/>
          </a:solidFill>
        </p:grpSpPr>
        <p:sp>
          <p:nvSpPr>
            <p:cNvPr id="14355" name="Rectangle 24"/>
            <p:cNvSpPr>
              <a:spLocks noChangeArrowheads="1"/>
            </p:cNvSpPr>
            <p:nvPr/>
          </p:nvSpPr>
          <p:spPr bwMode="auto">
            <a:xfrm>
              <a:off x="3833" y="3067"/>
              <a:ext cx="1769" cy="726"/>
            </a:xfrm>
            <a:prstGeom prst="rect">
              <a:avLst/>
            </a:prstGeom>
            <a:grpFill/>
            <a:ln w="9525">
              <a:solidFill>
                <a:schemeClr val="tx1"/>
              </a:solidFill>
              <a:miter lim="800000"/>
              <a:headEnd/>
              <a:tailEnd/>
            </a:ln>
            <a:effectLst/>
          </p:spPr>
          <p:txBody>
            <a:bodyPr wrap="none" anchor="ctr"/>
            <a:lstStyle/>
            <a:p>
              <a:endParaRPr lang="ja-JP" altLang="en-US"/>
            </a:p>
          </p:txBody>
        </p:sp>
        <p:sp>
          <p:nvSpPr>
            <p:cNvPr id="14356" name="Text Box 27"/>
            <p:cNvSpPr txBox="1">
              <a:spLocks noChangeArrowheads="1"/>
            </p:cNvSpPr>
            <p:nvPr/>
          </p:nvSpPr>
          <p:spPr bwMode="auto">
            <a:xfrm>
              <a:off x="4558" y="3278"/>
              <a:ext cx="408" cy="330"/>
            </a:xfrm>
            <a:prstGeom prst="rect">
              <a:avLst/>
            </a:prstGeom>
            <a:grpFill/>
            <a:ln w="9525">
              <a:noFill/>
              <a:miter lim="800000"/>
              <a:headEnd/>
              <a:tailEnd/>
            </a:ln>
            <a:effectLst/>
          </p:spPr>
          <p:txBody>
            <a:bodyPr>
              <a:spAutoFit/>
            </a:bodyPr>
            <a:lstStyle/>
            <a:p>
              <a:pPr>
                <a:spcBef>
                  <a:spcPct val="50000"/>
                </a:spcBef>
              </a:pPr>
              <a:r>
                <a:rPr lang="ja-JP" altLang="en-US" sz="2800" b="1" dirty="0">
                  <a:latin typeface="HGP創英角ｺﾞｼｯｸUB" pitchFamily="50" charset="-128"/>
                  <a:ea typeface="HGP創英角ｺﾞｼｯｸUB" pitchFamily="50" charset="-128"/>
                </a:rPr>
                <a:t>？</a:t>
              </a:r>
            </a:p>
          </p:txBody>
        </p:sp>
      </p:grpSp>
      <p:pic>
        <p:nvPicPr>
          <p:cNvPr id="25" name="図 24" descr="教室で勉強をする子どもたちのイラスト"/>
          <p:cNvPicPr/>
          <p:nvPr/>
        </p:nvPicPr>
        <p:blipFill>
          <a:blip r:embed="rId4" cstate="print"/>
          <a:srcRect/>
          <a:stretch>
            <a:fillRect/>
          </a:stretch>
        </p:blipFill>
        <p:spPr bwMode="auto">
          <a:xfrm>
            <a:off x="683568" y="2276872"/>
            <a:ext cx="2304256" cy="1681733"/>
          </a:xfrm>
          <a:prstGeom prst="rect">
            <a:avLst/>
          </a:prstGeom>
          <a:noFill/>
          <a:ln w="9525">
            <a:noFill/>
            <a:miter lim="800000"/>
            <a:headEnd/>
            <a:tailEnd/>
          </a:ln>
        </p:spPr>
      </p:pic>
      <p:pic>
        <p:nvPicPr>
          <p:cNvPr id="26" name="図 25" descr="携帯ゲーム機のイラスト"/>
          <p:cNvPicPr/>
          <p:nvPr/>
        </p:nvPicPr>
        <p:blipFill>
          <a:blip r:embed="rId5" cstate="print"/>
          <a:srcRect/>
          <a:stretch>
            <a:fillRect/>
          </a:stretch>
        </p:blipFill>
        <p:spPr bwMode="auto">
          <a:xfrm>
            <a:off x="3738562" y="2204864"/>
            <a:ext cx="1913558" cy="1772791"/>
          </a:xfrm>
          <a:prstGeom prst="rect">
            <a:avLst/>
          </a:prstGeom>
          <a:noFill/>
          <a:ln w="9525">
            <a:noFill/>
            <a:miter lim="800000"/>
            <a:headEnd/>
            <a:tailEnd/>
          </a:ln>
        </p:spPr>
      </p:pic>
      <p:pic>
        <p:nvPicPr>
          <p:cNvPr id="27" name="図 26" descr="戦車のイラスト"/>
          <p:cNvPicPr/>
          <p:nvPr/>
        </p:nvPicPr>
        <p:blipFill>
          <a:blip r:embed="rId6" cstate="print"/>
          <a:srcRect/>
          <a:stretch>
            <a:fillRect/>
          </a:stretch>
        </p:blipFill>
        <p:spPr bwMode="auto">
          <a:xfrm>
            <a:off x="6372200" y="2204864"/>
            <a:ext cx="2092449" cy="1816224"/>
          </a:xfrm>
          <a:prstGeom prst="rect">
            <a:avLst/>
          </a:prstGeom>
          <a:noFill/>
          <a:ln w="9525">
            <a:noFill/>
            <a:miter lim="800000"/>
            <a:headEnd/>
            <a:tailEnd/>
          </a:ln>
        </p:spPr>
      </p:pic>
      <p:grpSp>
        <p:nvGrpSpPr>
          <p:cNvPr id="31" name="Group 13"/>
          <p:cNvGrpSpPr>
            <a:grpSpLocks/>
          </p:cNvGrpSpPr>
          <p:nvPr/>
        </p:nvGrpSpPr>
        <p:grpSpPr bwMode="auto">
          <a:xfrm>
            <a:off x="395288" y="188913"/>
            <a:ext cx="1441450" cy="304800"/>
            <a:chOff x="249" y="119"/>
            <a:chExt cx="908" cy="192"/>
          </a:xfrm>
        </p:grpSpPr>
        <p:sp>
          <p:nvSpPr>
            <p:cNvPr id="32"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33"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en-US" altLang="ja-JP" sz="1400" b="1" dirty="0">
                  <a:solidFill>
                    <a:schemeClr val="bg2"/>
                  </a:solidFill>
                </a:rPr>
                <a:t>Activit</a:t>
              </a:r>
              <a:r>
                <a:rPr lang="en-US" altLang="ja-JP" sz="1400" dirty="0">
                  <a:solidFill>
                    <a:schemeClr val="bg2"/>
                  </a:solidFill>
                </a:rPr>
                <a:t>y 3</a:t>
              </a:r>
              <a:endParaRPr lang="en-US" altLang="ja-JP" sz="1400" dirty="0">
                <a:solidFill>
                  <a:schemeClr val="bg2"/>
                </a:solidFill>
              </a:endParaRPr>
            </a:p>
          </p:txBody>
        </p:sp>
      </p:grpSp>
      <p:grpSp>
        <p:nvGrpSpPr>
          <p:cNvPr id="28" name="Group 29"/>
          <p:cNvGrpSpPr>
            <a:grpSpLocks/>
          </p:cNvGrpSpPr>
          <p:nvPr/>
        </p:nvGrpSpPr>
        <p:grpSpPr bwMode="auto">
          <a:xfrm>
            <a:off x="251520" y="4869160"/>
            <a:ext cx="2808288" cy="1152525"/>
            <a:chOff x="2018" y="3067"/>
            <a:chExt cx="1769" cy="726"/>
          </a:xfrm>
          <a:solidFill>
            <a:srgbClr val="FFFF00"/>
          </a:solidFill>
        </p:grpSpPr>
        <p:sp>
          <p:nvSpPr>
            <p:cNvPr id="29" name="Rectangle 23"/>
            <p:cNvSpPr>
              <a:spLocks noChangeArrowheads="1"/>
            </p:cNvSpPr>
            <p:nvPr/>
          </p:nvSpPr>
          <p:spPr bwMode="auto">
            <a:xfrm>
              <a:off x="2018" y="3067"/>
              <a:ext cx="1769" cy="726"/>
            </a:xfrm>
            <a:prstGeom prst="rect">
              <a:avLst/>
            </a:prstGeom>
            <a:grpFill/>
            <a:ln w="9525">
              <a:solidFill>
                <a:schemeClr val="tx1"/>
              </a:solidFill>
              <a:miter lim="800000"/>
              <a:headEnd/>
              <a:tailEnd/>
            </a:ln>
            <a:effectLst/>
          </p:spPr>
          <p:txBody>
            <a:bodyPr wrap="none" anchor="ctr"/>
            <a:lstStyle/>
            <a:p>
              <a:endParaRPr lang="ja-JP" altLang="en-US"/>
            </a:p>
          </p:txBody>
        </p:sp>
        <p:sp>
          <p:nvSpPr>
            <p:cNvPr id="30" name="Text Box 26"/>
            <p:cNvSpPr txBox="1">
              <a:spLocks noChangeArrowheads="1"/>
            </p:cNvSpPr>
            <p:nvPr/>
          </p:nvSpPr>
          <p:spPr bwMode="auto">
            <a:xfrm>
              <a:off x="2699" y="3249"/>
              <a:ext cx="408" cy="330"/>
            </a:xfrm>
            <a:prstGeom prst="rect">
              <a:avLst/>
            </a:prstGeom>
            <a:grpFill/>
            <a:ln w="9525">
              <a:noFill/>
              <a:miter lim="800000"/>
              <a:headEnd/>
              <a:tailEnd/>
            </a:ln>
            <a:effectLst/>
          </p:spPr>
          <p:txBody>
            <a:bodyPr>
              <a:spAutoFit/>
            </a:bodyPr>
            <a:lstStyle/>
            <a:p>
              <a:pPr>
                <a:spcBef>
                  <a:spcPct val="50000"/>
                </a:spcBef>
              </a:pPr>
              <a:r>
                <a:rPr lang="ja-JP" altLang="en-US" sz="2800" dirty="0">
                  <a:latin typeface="HGP創英角ｺﾞｼｯｸUB" pitchFamily="50" charset="-128"/>
                  <a:ea typeface="HGP創英角ｺﾞｼｯｸUB" pitchFamily="50" charset="-128"/>
                </a:rPr>
                <a:t>？</a:t>
              </a:r>
              <a:endParaRPr lang="ja-JP" altLang="en-US" sz="2800" b="1" dirty="0">
                <a:latin typeface="HGP創英角ｺﾞｼｯｸUB" pitchFamily="50" charset="-128"/>
                <a:ea typeface="HGP創英角ｺﾞｼｯｸUB" pitchFamily="50"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8"/>
                                        </p:tgtEl>
                                      </p:cBhvr>
                                    </p:animEffect>
                                    <p:set>
                                      <p:cBhvr>
                                        <p:cTn id="7" dur="1" fill="hold">
                                          <p:stCondLst>
                                            <p:cond delay="19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9725"/>
                                        </p:tgtEl>
                                      </p:cBhvr>
                                    </p:animEffect>
                                    <p:set>
                                      <p:cBhvr>
                                        <p:cTn id="12" dur="1" fill="hold">
                                          <p:stCondLst>
                                            <p:cond delay="1999"/>
                                          </p:stCondLst>
                                        </p:cTn>
                                        <p:tgtEl>
                                          <p:spTgt spid="2972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2000"/>
                                        <p:tgtEl>
                                          <p:spTgt spid="29726"/>
                                        </p:tgtEl>
                                      </p:cBhvr>
                                    </p:animEffect>
                                    <p:set>
                                      <p:cBhvr>
                                        <p:cTn id="17" dur="1" fill="hold">
                                          <p:stCondLst>
                                            <p:cond delay="1999"/>
                                          </p:stCondLst>
                                        </p:cTn>
                                        <p:tgtEl>
                                          <p:spTgt spid="297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8"/>
          <p:cNvSpPr txBox="1">
            <a:spLocks noChangeArrowheads="1"/>
          </p:cNvSpPr>
          <p:nvPr/>
        </p:nvSpPr>
        <p:spPr bwMode="auto">
          <a:xfrm>
            <a:off x="3779838" y="4724400"/>
            <a:ext cx="1871662" cy="366713"/>
          </a:xfrm>
          <a:prstGeom prst="rect">
            <a:avLst/>
          </a:prstGeom>
          <a:noFill/>
          <a:ln w="9525">
            <a:noFill/>
            <a:miter lim="800000"/>
            <a:headEnd/>
            <a:tailEnd/>
          </a:ln>
          <a:effectLst/>
        </p:spPr>
        <p:txBody>
          <a:bodyPr>
            <a:spAutoFit/>
          </a:bodyPr>
          <a:lstStyle/>
          <a:p>
            <a:pPr>
              <a:spcBef>
                <a:spcPct val="50000"/>
              </a:spcBef>
            </a:pPr>
            <a:endParaRPr lang="ja-JP" altLang="ja-JP"/>
          </a:p>
        </p:txBody>
      </p:sp>
      <p:sp>
        <p:nvSpPr>
          <p:cNvPr id="14342" name="Text Box 9"/>
          <p:cNvSpPr txBox="1">
            <a:spLocks noChangeArrowheads="1"/>
          </p:cNvSpPr>
          <p:nvPr/>
        </p:nvSpPr>
        <p:spPr bwMode="auto">
          <a:xfrm>
            <a:off x="3563938" y="4724400"/>
            <a:ext cx="1944687" cy="366713"/>
          </a:xfrm>
          <a:prstGeom prst="rect">
            <a:avLst/>
          </a:prstGeom>
          <a:noFill/>
          <a:ln w="9525">
            <a:noFill/>
            <a:miter lim="800000"/>
            <a:headEnd/>
            <a:tailEnd/>
          </a:ln>
          <a:effectLst/>
        </p:spPr>
        <p:txBody>
          <a:bodyPr>
            <a:spAutoFit/>
          </a:bodyPr>
          <a:lstStyle/>
          <a:p>
            <a:pPr>
              <a:spcBef>
                <a:spcPct val="50000"/>
              </a:spcBef>
            </a:pPr>
            <a:endParaRPr lang="ja-JP" altLang="ja-JP"/>
          </a:p>
        </p:txBody>
      </p:sp>
      <p:pic>
        <p:nvPicPr>
          <p:cNvPr id="14348"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434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12" name="Group 13"/>
          <p:cNvGrpSpPr>
            <a:grpSpLocks/>
          </p:cNvGrpSpPr>
          <p:nvPr/>
        </p:nvGrpSpPr>
        <p:grpSpPr bwMode="auto">
          <a:xfrm>
            <a:off x="395288" y="188913"/>
            <a:ext cx="1441450" cy="304800"/>
            <a:chOff x="249" y="119"/>
            <a:chExt cx="908" cy="192"/>
          </a:xfrm>
        </p:grpSpPr>
        <p:sp>
          <p:nvSpPr>
            <p:cNvPr id="13"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en-US" altLang="ja-JP" sz="1400" b="1" dirty="0">
                  <a:solidFill>
                    <a:schemeClr val="bg2"/>
                  </a:solidFill>
                </a:rPr>
                <a:t>Activit</a:t>
              </a:r>
              <a:r>
                <a:rPr lang="en-US" altLang="ja-JP" sz="1400" dirty="0">
                  <a:solidFill>
                    <a:schemeClr val="bg2"/>
                  </a:solidFill>
                </a:rPr>
                <a:t>y 3</a:t>
              </a:r>
              <a:endParaRPr lang="en-US" altLang="ja-JP" sz="1400" dirty="0">
                <a:solidFill>
                  <a:schemeClr val="bg2"/>
                </a:solidFill>
              </a:endParaRPr>
            </a:p>
          </p:txBody>
        </p:sp>
      </p:grpSp>
      <p:graphicFrame>
        <p:nvGraphicFramePr>
          <p:cNvPr id="15" name="表 14"/>
          <p:cNvGraphicFramePr>
            <a:graphicFrameLocks noGrp="1"/>
          </p:cNvGraphicFramePr>
          <p:nvPr>
            <p:extLst>
              <p:ext uri="{D42A27DB-BD31-4B8C-83A1-F6EECF244321}">
                <p14:modId xmlns:p14="http://schemas.microsoft.com/office/powerpoint/2010/main" val="2757038971"/>
              </p:ext>
            </p:extLst>
          </p:nvPr>
        </p:nvGraphicFramePr>
        <p:xfrm>
          <a:off x="1979712" y="764702"/>
          <a:ext cx="4824535" cy="4841010"/>
        </p:xfrm>
        <a:graphic>
          <a:graphicData uri="http://schemas.openxmlformats.org/drawingml/2006/table">
            <a:tbl>
              <a:tblPr/>
              <a:tblGrid>
                <a:gridCol w="481702"/>
                <a:gridCol w="482537"/>
                <a:gridCol w="482537"/>
                <a:gridCol w="482537"/>
                <a:gridCol w="482537"/>
                <a:gridCol w="482537"/>
                <a:gridCol w="482537"/>
                <a:gridCol w="482537"/>
                <a:gridCol w="482537"/>
                <a:gridCol w="482537"/>
              </a:tblGrid>
              <a:tr h="446450">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578200"/>
                    </a:solidFill>
                  </a:tcPr>
                </a:tc>
              </a:tr>
              <a:tr h="446450">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rowSpan="3" gridSpan="4">
                  <a:txBody>
                    <a:bodyPr/>
                    <a:lstStyle/>
                    <a:p>
                      <a:pPr algn="ctr">
                        <a:spcAft>
                          <a:spcPts val="0"/>
                        </a:spcAft>
                      </a:pPr>
                      <a:r>
                        <a:rPr lang="en-US" altLang="ja-JP" sz="2000" b="1" kern="0" dirty="0" smtClean="0">
                          <a:solidFill>
                            <a:schemeClr val="bg1"/>
                          </a:solidFill>
                          <a:latin typeface="Arial"/>
                          <a:ea typeface="ＭＳ ゴシック"/>
                          <a:cs typeface="Arial"/>
                        </a:rPr>
                        <a:t>Global</a:t>
                      </a:r>
                      <a:r>
                        <a:rPr lang="en-US" altLang="ja-JP" sz="2000" b="1" kern="0" baseline="0" dirty="0" smtClean="0">
                          <a:solidFill>
                            <a:schemeClr val="bg1"/>
                          </a:solidFill>
                          <a:latin typeface="Arial"/>
                          <a:ea typeface="ＭＳ ゴシック"/>
                          <a:cs typeface="Arial"/>
                        </a:rPr>
                        <a:t> Military Funds</a:t>
                      </a:r>
                      <a:endParaRPr lang="ja-JP" sz="1800" kern="100" dirty="0">
                        <a:solidFill>
                          <a:schemeClr val="bg1"/>
                        </a:solidFill>
                        <a:latin typeface="Century"/>
                        <a:ea typeface="ＭＳ 明朝"/>
                        <a:cs typeface="Century"/>
                      </a:endParaRPr>
                    </a:p>
                    <a:p>
                      <a:pPr algn="ctr">
                        <a:spcAft>
                          <a:spcPts val="0"/>
                        </a:spcAft>
                      </a:pPr>
                      <a:r>
                        <a:rPr lang="en-US" sz="2000" b="1" kern="0" dirty="0" smtClean="0">
                          <a:solidFill>
                            <a:schemeClr val="bg1"/>
                          </a:solidFill>
                          <a:latin typeface="Arial"/>
                          <a:ea typeface="ＭＳ ゴシック"/>
                          <a:cs typeface="Century"/>
                        </a:rPr>
                        <a:t>217</a:t>
                      </a:r>
                      <a:r>
                        <a:rPr lang="en-US" sz="2000" b="1" kern="0" baseline="0" dirty="0" smtClean="0">
                          <a:solidFill>
                            <a:schemeClr val="bg1"/>
                          </a:solidFill>
                          <a:latin typeface="Arial"/>
                          <a:ea typeface="ＭＳ ゴシック"/>
                          <a:cs typeface="Arial"/>
                        </a:rPr>
                        <a:t> trillion yen</a:t>
                      </a:r>
                      <a:endParaRPr lang="ja-JP" sz="1800" kern="100" dirty="0">
                        <a:solidFill>
                          <a:schemeClr val="bg1"/>
                        </a:solidFill>
                        <a:latin typeface="Century"/>
                        <a:ea typeface="ＭＳ 明朝"/>
                        <a:cs typeface="Century"/>
                      </a:endParaRPr>
                    </a:p>
                  </a:txBody>
                  <a:tcPr marL="68580" marR="68580" marT="0" marB="0" anchor="ctr">
                    <a:lnL>
                      <a:noFill/>
                    </a:lnL>
                    <a:lnR>
                      <a:noFill/>
                    </a:lnR>
                    <a:lnT>
                      <a:noFill/>
                    </a:lnT>
                    <a:lnB>
                      <a:noFill/>
                    </a:lnB>
                    <a:solidFill>
                      <a:srgbClr val="578200"/>
                    </a:solidFill>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rowSpan="2"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b="1" kern="0" dirty="0" smtClean="0">
                          <a:latin typeface="+mn-lt"/>
                          <a:ea typeface="ＭＳ ゴシック"/>
                          <a:cs typeface="Arial"/>
                        </a:rPr>
                        <a:t>19</a:t>
                      </a:r>
                      <a:r>
                        <a:rPr lang="en-US" altLang="ja-JP" sz="2400" b="1" kern="0" baseline="0" dirty="0" smtClean="0">
                          <a:latin typeface="+mn-lt"/>
                          <a:ea typeface="ＭＳ ゴシック"/>
                          <a:cs typeface="Arial"/>
                        </a:rPr>
                        <a:t> trillion            yen</a:t>
                      </a:r>
                      <a:endParaRPr lang="ja-JP" altLang="ja-JP" sz="2800" kern="100" dirty="0" smtClean="0">
                        <a:latin typeface="Century"/>
                        <a:ea typeface="ＭＳ 明朝"/>
                        <a:cs typeface="Century"/>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endParaRPr lang="ja-JP" sz="1050" kern="100" dirty="0">
                        <a:latin typeface="Century"/>
                        <a:ea typeface="ＭＳ 明朝"/>
                        <a:cs typeface="Century"/>
                      </a:endParaRPr>
                    </a:p>
                  </a:txBody>
                  <a:tcPr marL="68580" marR="68580" marT="0" marB="0" anchor="ctr">
                    <a:lnL>
                      <a:noFill/>
                    </a:lnL>
                    <a:lnR>
                      <a:noFill/>
                    </a:lnR>
                    <a:lnT>
                      <a:noFill/>
                    </a:lnT>
                    <a:lnB>
                      <a:noFill/>
                    </a:lnB>
                    <a:solidFill>
                      <a:srgbClr val="FFFF00"/>
                    </a:solidFill>
                  </a:tcPr>
                </a:tc>
                <a:tc>
                  <a:txBody>
                    <a:bodyPr/>
                    <a:lstStyle/>
                    <a:p>
                      <a:pPr algn="ctr">
                        <a:spcAft>
                          <a:spcPts val="0"/>
                        </a:spcAft>
                      </a:pPr>
                      <a:endParaRPr lang="ja-JP" sz="1050" kern="100" dirty="0">
                        <a:latin typeface="Century"/>
                        <a:ea typeface="ＭＳ 明朝"/>
                        <a:cs typeface="Century"/>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446450">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578200"/>
                    </a:solid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algn="ctr">
                        <a:spcAft>
                          <a:spcPts val="0"/>
                        </a:spcAft>
                      </a:pPr>
                      <a:r>
                        <a:rPr lang="en-US" sz="1800" b="1" kern="0" dirty="0" smtClean="0">
                          <a:latin typeface="Arial"/>
                          <a:ea typeface="ＭＳ ゴシック"/>
                          <a:cs typeface="Century"/>
                        </a:rPr>
                        <a:t>4</a:t>
                      </a:r>
                      <a:r>
                        <a:rPr lang="en-US" sz="1800" b="1" kern="0" baseline="0" dirty="0" smtClean="0">
                          <a:latin typeface="Arial"/>
                          <a:ea typeface="ＭＳ ゴシック"/>
                          <a:cs typeface="Arial"/>
                        </a:rPr>
                        <a:t> trillion yen</a:t>
                      </a:r>
                      <a:endParaRPr lang="ja-JP" sz="2000" kern="100" dirty="0">
                        <a:latin typeface="Century"/>
                        <a:ea typeface="ＭＳ 明朝"/>
                        <a:cs typeface="Century"/>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6699"/>
                    </a:solidFill>
                  </a:tcPr>
                </a:tc>
                <a:tc hMerge="1">
                  <a:txBody>
                    <a:bodyPr/>
                    <a:lstStyle/>
                    <a:p>
                      <a:endParaRPr kumimoji="1" lang="ja-JP" altLang="en-US"/>
                    </a:p>
                  </a:txBody>
                  <a:tcPr/>
                </a:tc>
              </a:tr>
            </a:tbl>
          </a:graphicData>
        </a:graphic>
      </p:graphicFrame>
      <p:pic>
        <p:nvPicPr>
          <p:cNvPr id="28673" name="図 26" descr="http://blog-imgs-45-origin.fc2.com/f/r/o/frogsart/hukidashi4.gif"/>
          <p:cNvPicPr>
            <a:picLocks noChangeAspect="1" noChangeArrowheads="1"/>
          </p:cNvPicPr>
          <p:nvPr/>
        </p:nvPicPr>
        <p:blipFill>
          <a:blip r:embed="rId4" cstate="print"/>
          <a:srcRect/>
          <a:stretch>
            <a:fillRect/>
          </a:stretch>
        </p:blipFill>
        <p:spPr bwMode="auto">
          <a:xfrm>
            <a:off x="6228183" y="5157191"/>
            <a:ext cx="2322604" cy="1584921"/>
          </a:xfrm>
          <a:prstGeom prst="rect">
            <a:avLst/>
          </a:prstGeom>
          <a:noFill/>
        </p:spPr>
      </p:pic>
      <p:pic>
        <p:nvPicPr>
          <p:cNvPr id="28674" name="Picture 2" descr="http://blog-imgs-45-origin.fc2.com/f/r/o/frogsart/hukidashi4.gif"/>
          <p:cNvPicPr>
            <a:picLocks noChangeAspect="1" noChangeArrowheads="1"/>
          </p:cNvPicPr>
          <p:nvPr/>
        </p:nvPicPr>
        <p:blipFill>
          <a:blip r:embed="rId5" cstate="print"/>
          <a:srcRect/>
          <a:stretch>
            <a:fillRect/>
          </a:stretch>
        </p:blipFill>
        <p:spPr bwMode="auto">
          <a:xfrm rot="10800000">
            <a:off x="2339677" y="5091113"/>
            <a:ext cx="2880321" cy="1944216"/>
          </a:xfrm>
          <a:prstGeom prst="rect">
            <a:avLst/>
          </a:prstGeom>
          <a:noFill/>
        </p:spPr>
      </p:pic>
      <p:sp>
        <p:nvSpPr>
          <p:cNvPr id="18" name="テキスト ボックス 17"/>
          <p:cNvSpPr txBox="1"/>
          <p:nvPr/>
        </p:nvSpPr>
        <p:spPr>
          <a:xfrm>
            <a:off x="2987824" y="5679013"/>
            <a:ext cx="1872728" cy="1200329"/>
          </a:xfrm>
          <a:prstGeom prst="rect">
            <a:avLst/>
          </a:prstGeom>
          <a:noFill/>
        </p:spPr>
        <p:txBody>
          <a:bodyPr wrap="square" rtlCol="0">
            <a:spAutoFit/>
          </a:bodyPr>
          <a:lstStyle/>
          <a:p>
            <a:r>
              <a:rPr lang="en-US" altLang="ja-JP" sz="1200" dirty="0"/>
              <a:t>The amount of money needed for all children in the world </a:t>
            </a:r>
            <a:r>
              <a:rPr lang="en-US" altLang="ja-JP" sz="1200" dirty="0"/>
              <a:t>to complete quality primary and secondary education </a:t>
            </a:r>
          </a:p>
          <a:p>
            <a:endParaRPr lang="ja-JP" altLang="ja-JP" sz="1200" dirty="0"/>
          </a:p>
        </p:txBody>
      </p:sp>
      <p:sp>
        <p:nvSpPr>
          <p:cNvPr id="19" name="テキスト ボックス 18"/>
          <p:cNvSpPr txBox="1"/>
          <p:nvPr/>
        </p:nvSpPr>
        <p:spPr>
          <a:xfrm>
            <a:off x="6741413" y="5631630"/>
            <a:ext cx="1296144" cy="830997"/>
          </a:xfrm>
          <a:prstGeom prst="rect">
            <a:avLst/>
          </a:prstGeom>
          <a:noFill/>
        </p:spPr>
        <p:txBody>
          <a:bodyPr wrap="square" rtlCol="0">
            <a:spAutoFit/>
          </a:bodyPr>
          <a:lstStyle/>
          <a:p>
            <a:r>
              <a:rPr lang="en-US" altLang="ja-JP" sz="1200" dirty="0"/>
              <a:t>Required aid volume is equal to the military funds for 8 days</a:t>
            </a:r>
            <a:endParaRPr lang="ja-JP" altLang="ja-JP"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p:cNvPicPr>
            <a:picLocks noChangeAspect="1" noChangeArrowheads="1"/>
          </p:cNvPicPr>
          <p:nvPr/>
        </p:nvPicPr>
        <p:blipFill>
          <a:blip r:embed="rId3" cstate="print"/>
          <a:srcRect/>
          <a:stretch>
            <a:fillRect/>
          </a:stretch>
        </p:blipFill>
        <p:spPr bwMode="auto">
          <a:xfrm rot="21097532">
            <a:off x="981599" y="3598981"/>
            <a:ext cx="1508329" cy="2225402"/>
          </a:xfrm>
          <a:prstGeom prst="rect">
            <a:avLst/>
          </a:prstGeom>
          <a:noFill/>
          <a:ln w="9525">
            <a:noFill/>
            <a:miter lim="800000"/>
            <a:headEnd/>
            <a:tailEnd/>
          </a:ln>
        </p:spPr>
      </p:pic>
      <p:pic>
        <p:nvPicPr>
          <p:cNvPr id="3" name="Picture 9"/>
          <p:cNvPicPr>
            <a:picLocks noChangeAspect="1" noChangeArrowheads="1"/>
          </p:cNvPicPr>
          <p:nvPr/>
        </p:nvPicPr>
        <p:blipFill>
          <a:blip r:embed="rId4" cstate="print"/>
          <a:srcRect r="27" b="1808"/>
          <a:stretch>
            <a:fillRect/>
          </a:stretch>
        </p:blipFill>
        <p:spPr bwMode="auto">
          <a:xfrm>
            <a:off x="0" y="0"/>
            <a:ext cx="9144000" cy="115888"/>
          </a:xfrm>
          <a:prstGeom prst="rect">
            <a:avLst/>
          </a:prstGeom>
          <a:noFill/>
          <a:ln w="9525">
            <a:noFill/>
            <a:miter lim="800000"/>
            <a:headEnd/>
            <a:tailEnd/>
          </a:ln>
        </p:spPr>
      </p:pic>
      <p:pic>
        <p:nvPicPr>
          <p:cNvPr id="4" name="Picture 10"/>
          <p:cNvPicPr>
            <a:picLocks noChangeAspect="1" noChangeArrowheads="1"/>
          </p:cNvPicPr>
          <p:nvPr/>
        </p:nvPicPr>
        <p:blipFill>
          <a:blip r:embed="rId4" cstate="print"/>
          <a:srcRect r="27" b="1808"/>
          <a:stretch>
            <a:fillRect/>
          </a:stretch>
        </p:blipFill>
        <p:spPr bwMode="auto">
          <a:xfrm>
            <a:off x="0" y="6742113"/>
            <a:ext cx="9144000" cy="115887"/>
          </a:xfrm>
          <a:prstGeom prst="rect">
            <a:avLst/>
          </a:prstGeom>
          <a:noFill/>
          <a:ln w="9525">
            <a:noFill/>
            <a:miter lim="800000"/>
            <a:headEnd/>
            <a:tailEnd/>
          </a:ln>
        </p:spPr>
      </p:pic>
      <p:grpSp>
        <p:nvGrpSpPr>
          <p:cNvPr id="5" name="Group 13"/>
          <p:cNvGrpSpPr>
            <a:grpSpLocks/>
          </p:cNvGrpSpPr>
          <p:nvPr/>
        </p:nvGrpSpPr>
        <p:grpSpPr bwMode="auto">
          <a:xfrm>
            <a:off x="395288" y="188913"/>
            <a:ext cx="1441450" cy="304800"/>
            <a:chOff x="249" y="119"/>
            <a:chExt cx="908" cy="192"/>
          </a:xfrm>
        </p:grpSpPr>
        <p:sp>
          <p:nvSpPr>
            <p:cNvPr id="6"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7"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a:solidFill>
                    <a:schemeClr val="bg2"/>
                  </a:solidFill>
                </a:rPr>
                <a:t>アクティビティ</a:t>
              </a:r>
              <a:r>
                <a:rPr lang="en-US" altLang="ja-JP" sz="1400" dirty="0">
                  <a:solidFill>
                    <a:schemeClr val="bg2"/>
                  </a:solidFill>
                </a:rPr>
                <a:t>3</a:t>
              </a:r>
            </a:p>
          </p:txBody>
        </p:sp>
      </p:grpSp>
      <p:pic>
        <p:nvPicPr>
          <p:cNvPr id="8" name="Picture 8"/>
          <p:cNvPicPr>
            <a:picLocks noChangeAspect="1" noChangeArrowheads="1"/>
          </p:cNvPicPr>
          <p:nvPr/>
        </p:nvPicPr>
        <p:blipFill>
          <a:blip r:embed="rId5" cstate="print"/>
          <a:srcRect/>
          <a:stretch>
            <a:fillRect/>
          </a:stretch>
        </p:blipFill>
        <p:spPr bwMode="auto">
          <a:xfrm>
            <a:off x="6516216" y="4797152"/>
            <a:ext cx="1861457" cy="1772816"/>
          </a:xfrm>
          <a:prstGeom prst="rect">
            <a:avLst/>
          </a:prstGeom>
          <a:noFill/>
          <a:ln w="9525">
            <a:noFill/>
            <a:miter lim="800000"/>
            <a:headEnd/>
            <a:tailEnd/>
          </a:ln>
        </p:spPr>
      </p:pic>
      <p:pic>
        <p:nvPicPr>
          <p:cNvPr id="9" name="Picture 2" descr="http://blog-imgs-45-origin.fc2.com/f/r/o/frogsart/hukidashi4.gif"/>
          <p:cNvPicPr>
            <a:picLocks noChangeAspect="1" noChangeArrowheads="1"/>
          </p:cNvPicPr>
          <p:nvPr/>
        </p:nvPicPr>
        <p:blipFill>
          <a:blip r:embed="rId6" cstate="print"/>
          <a:srcRect/>
          <a:stretch>
            <a:fillRect/>
          </a:stretch>
        </p:blipFill>
        <p:spPr bwMode="auto">
          <a:xfrm>
            <a:off x="-396552" y="404664"/>
            <a:ext cx="6102265" cy="3744416"/>
          </a:xfrm>
          <a:prstGeom prst="rect">
            <a:avLst/>
          </a:prstGeom>
          <a:noFill/>
        </p:spPr>
      </p:pic>
      <p:sp>
        <p:nvSpPr>
          <p:cNvPr id="10" name="テキスト ボックス 9"/>
          <p:cNvSpPr txBox="1"/>
          <p:nvPr/>
        </p:nvSpPr>
        <p:spPr>
          <a:xfrm>
            <a:off x="467544" y="1556792"/>
            <a:ext cx="4248472" cy="1569660"/>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pPr algn="ctr"/>
            <a:r>
              <a:rPr lang="en-US" altLang="ja-JP" sz="2400" dirty="0" smtClean="0">
                <a:solidFill>
                  <a:srgbClr val="00B050"/>
                </a:solidFill>
                <a:latin typeface="Meiryo UI" pitchFamily="50" charset="-128"/>
                <a:ea typeface="Meiryo UI" pitchFamily="50" charset="-128"/>
                <a:cs typeface="Meiryo UI" pitchFamily="50" charset="-128"/>
              </a:rPr>
              <a:t>Although I understood that 4 trillion yen is necessary, how much has it aided yet?</a:t>
            </a:r>
          </a:p>
        </p:txBody>
      </p:sp>
      <p:pic>
        <p:nvPicPr>
          <p:cNvPr id="11" name="図 26" descr="http://blog-imgs-45-origin.fc2.com/f/r/o/frogsart/hukidashi4.gif"/>
          <p:cNvPicPr>
            <a:picLocks noChangeAspect="1" noChangeArrowheads="1"/>
          </p:cNvPicPr>
          <p:nvPr/>
        </p:nvPicPr>
        <p:blipFill>
          <a:blip r:embed="rId7" cstate="print"/>
          <a:srcRect/>
          <a:stretch>
            <a:fillRect/>
          </a:stretch>
        </p:blipFill>
        <p:spPr bwMode="auto">
          <a:xfrm rot="10800000">
            <a:off x="4572000" y="2924944"/>
            <a:ext cx="4176464" cy="2304256"/>
          </a:xfrm>
          <a:prstGeom prst="rect">
            <a:avLst/>
          </a:prstGeom>
          <a:noFill/>
        </p:spPr>
      </p:pic>
      <p:sp>
        <p:nvSpPr>
          <p:cNvPr id="12" name="テキスト ボックス 11"/>
          <p:cNvSpPr txBox="1"/>
          <p:nvPr/>
        </p:nvSpPr>
        <p:spPr>
          <a:xfrm>
            <a:off x="5148064" y="3534107"/>
            <a:ext cx="3229609"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pPr algn="ctr"/>
            <a:r>
              <a:rPr lang="en-US" altLang="ja-JP" sz="2400" dirty="0" smtClean="0">
                <a:solidFill>
                  <a:srgbClr val="0070C0"/>
                </a:solidFill>
                <a:latin typeface="Meiryo UI" pitchFamily="50" charset="-128"/>
                <a:ea typeface="Meiryo UI" pitchFamily="50" charset="-128"/>
                <a:cs typeface="Meiryo UI" pitchFamily="50" charset="-128"/>
              </a:rPr>
              <a:t>It has aided only 620 billion yen.</a:t>
            </a:r>
          </a:p>
        </p:txBody>
      </p:sp>
      <p:sp>
        <p:nvSpPr>
          <p:cNvPr id="13" name="テキスト ボックス 12"/>
          <p:cNvSpPr txBox="1"/>
          <p:nvPr/>
        </p:nvSpPr>
        <p:spPr>
          <a:xfrm>
            <a:off x="1723381" y="5661248"/>
            <a:ext cx="5112568" cy="1077218"/>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pPr algn="ctr"/>
            <a:r>
              <a:rPr lang="en-US" altLang="ja-JP" sz="3200" dirty="0" smtClean="0">
                <a:latin typeface="Meiryo UI" pitchFamily="50" charset="-128"/>
                <a:ea typeface="Meiryo UI" pitchFamily="50" charset="-128"/>
                <a:cs typeface="Meiryo UI" pitchFamily="50" charset="-128"/>
              </a:rPr>
              <a:t>Let’s see the length of the ribbon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2"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3"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76251"/>
            <a:ext cx="8229600" cy="1143000"/>
          </a:xfrm>
        </p:spPr>
        <p:txBody>
          <a:bodyPr/>
          <a:lstStyle/>
          <a:p>
            <a:pPr eaLnBrk="1" hangingPunct="1"/>
            <a:r>
              <a:rPr lang="en-US" altLang="ja-JP" sz="2800" b="1" dirty="0" err="1"/>
              <a:t>Malala</a:t>
            </a:r>
            <a:r>
              <a:rPr lang="en-US" altLang="ja-JP" sz="2800" b="1" dirty="0"/>
              <a:t> </a:t>
            </a:r>
            <a:r>
              <a:rPr lang="en-US" altLang="ja-JP" sz="2800" b="1" dirty="0" err="1"/>
              <a:t>Yousafzai’s</a:t>
            </a:r>
            <a:r>
              <a:rPr lang="en-US" altLang="ja-JP" sz="2800" b="1" dirty="0"/>
              <a:t> speech at </a:t>
            </a:r>
            <a:br>
              <a:rPr lang="en-US" altLang="ja-JP" sz="2800" b="1" dirty="0"/>
            </a:br>
            <a:r>
              <a:rPr lang="en-US" altLang="ja-JP" sz="2800" b="1" dirty="0"/>
              <a:t>the Nobel Peace Prize Award Ceremony</a:t>
            </a:r>
            <a:r>
              <a:rPr lang="ja-JP" altLang="ja-JP" sz="2800" dirty="0"/>
              <a:t/>
            </a:r>
            <a:br>
              <a:rPr lang="ja-JP" altLang="ja-JP" sz="2800" dirty="0"/>
            </a:br>
            <a:r>
              <a:rPr lang="en-US" altLang="ja-JP" sz="2800" b="1" dirty="0"/>
              <a:t>December 10, 2014</a:t>
            </a:r>
            <a:r>
              <a:rPr lang="ja-JP" altLang="ja-JP" sz="3200" dirty="0"/>
              <a:t/>
            </a:r>
            <a:br>
              <a:rPr lang="ja-JP" altLang="ja-JP" sz="3200" dirty="0"/>
            </a:br>
            <a:endParaRPr lang="ja-JP" altLang="en-US" sz="3200" dirty="0" smtClean="0">
              <a:latin typeface="HGP創英角ｺﾞｼｯｸUB" pitchFamily="50" charset="-128"/>
              <a:ea typeface="HGP創英角ｺﾞｼｯｸUB" pitchFamily="50" charset="-128"/>
            </a:endParaRPr>
          </a:p>
        </p:txBody>
      </p:sp>
      <p:sp>
        <p:nvSpPr>
          <p:cNvPr id="17411" name="Rectangle 6"/>
          <p:cNvSpPr>
            <a:spLocks noGrp="1" noChangeArrowheads="1"/>
          </p:cNvSpPr>
          <p:nvPr>
            <p:ph type="body" sz="half" idx="2"/>
          </p:nvPr>
        </p:nvSpPr>
        <p:spPr>
          <a:xfrm>
            <a:off x="4788024" y="1513037"/>
            <a:ext cx="4355976" cy="5229076"/>
          </a:xfrm>
        </p:spPr>
        <p:txBody>
          <a:bodyPr/>
          <a:lstStyle/>
          <a:p>
            <a:pPr marL="0" indent="0">
              <a:buNone/>
            </a:pPr>
            <a:r>
              <a:rPr lang="en-US" altLang="ja-JP" sz="2000" dirty="0"/>
              <a:t>“Let us become the first generation to decide to be the last , let us become the first generation that decides to be the last that sees empty classrooms, lost childhoods, and wasted potentials.</a:t>
            </a:r>
          </a:p>
          <a:p>
            <a:pPr marL="0" indent="0">
              <a:buNone/>
            </a:pPr>
            <a:r>
              <a:rPr lang="en-US" altLang="ja-JP" sz="2000" dirty="0"/>
              <a:t>Let this be the last time that a girl or a boy spends their childhood in a factory.</a:t>
            </a:r>
          </a:p>
          <a:p>
            <a:pPr marL="0" indent="0">
              <a:buNone/>
            </a:pPr>
            <a:r>
              <a:rPr lang="en-US" altLang="ja-JP" sz="2000" dirty="0"/>
              <a:t>Let this be the last time that a girl is forced into early child marriage.”</a:t>
            </a:r>
            <a:r>
              <a:rPr lang="ja-JP" altLang="en-US" sz="2000" dirty="0"/>
              <a:t> </a:t>
            </a:r>
            <a:endParaRPr lang="en-US" altLang="ja-JP" sz="2000" dirty="0"/>
          </a:p>
          <a:p>
            <a:pPr marL="0" indent="0">
              <a:buNone/>
            </a:pPr>
            <a:r>
              <a:rPr lang="en-US" altLang="ja-JP" sz="2000" dirty="0"/>
              <a:t>“Let this be the last time that a child loses life in war.” </a:t>
            </a:r>
          </a:p>
          <a:p>
            <a:pPr marL="0" indent="0">
              <a:buNone/>
            </a:pPr>
            <a:r>
              <a:rPr lang="en-US" altLang="ja-JP" sz="2000" dirty="0"/>
              <a:t>“Let this be the last time that we see a child out of school.” </a:t>
            </a:r>
          </a:p>
        </p:txBody>
      </p:sp>
      <p:sp>
        <p:nvSpPr>
          <p:cNvPr id="17413" name="Text Box 10"/>
          <p:cNvSpPr txBox="1">
            <a:spLocks noChangeArrowheads="1"/>
          </p:cNvSpPr>
          <p:nvPr/>
        </p:nvSpPr>
        <p:spPr bwMode="auto">
          <a:xfrm>
            <a:off x="1547813" y="5157788"/>
            <a:ext cx="3095625" cy="276999"/>
          </a:xfrm>
          <a:prstGeom prst="rect">
            <a:avLst/>
          </a:prstGeom>
          <a:noFill/>
          <a:ln w="9525">
            <a:noFill/>
            <a:miter lim="800000"/>
            <a:headEnd/>
            <a:tailEnd/>
          </a:ln>
          <a:effectLst/>
        </p:spPr>
        <p:txBody>
          <a:bodyPr>
            <a:spAutoFit/>
          </a:bodyPr>
          <a:lstStyle/>
          <a:p>
            <a:pPr algn="r">
              <a:spcBef>
                <a:spcPct val="50000"/>
              </a:spcBef>
            </a:pPr>
            <a:r>
              <a:rPr lang="ja-JP" altLang="en-US" sz="1200" dirty="0"/>
              <a:t>（</a:t>
            </a:r>
            <a:r>
              <a:rPr lang="en-US" altLang="ja-JP" sz="1200" dirty="0" smtClean="0"/>
              <a:t>C</a:t>
            </a:r>
            <a:r>
              <a:rPr lang="ja-JP" altLang="en-US" sz="1200" dirty="0" smtClean="0"/>
              <a:t>）</a:t>
            </a:r>
            <a:r>
              <a:rPr lang="en-US" altLang="ja-JP" sz="1200" dirty="0" smtClean="0"/>
              <a:t>A World at School 2013</a:t>
            </a:r>
            <a:endParaRPr lang="en-US" altLang="ja-JP" dirty="0"/>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11" name="図 10" descr="A World at School 2013.JPG"/>
          <p:cNvPicPr/>
          <p:nvPr/>
        </p:nvPicPr>
        <p:blipFill>
          <a:blip r:embed="rId4" cstate="print"/>
          <a:stretch>
            <a:fillRect/>
          </a:stretch>
        </p:blipFill>
        <p:spPr>
          <a:xfrm>
            <a:off x="0" y="2132856"/>
            <a:ext cx="4572000" cy="2952328"/>
          </a:xfrm>
          <a:prstGeom prst="rect">
            <a:avLst/>
          </a:prstGeom>
        </p:spPr>
      </p:pic>
      <p:grpSp>
        <p:nvGrpSpPr>
          <p:cNvPr id="12" name="Group 13"/>
          <p:cNvGrpSpPr>
            <a:grpSpLocks/>
          </p:cNvGrpSpPr>
          <p:nvPr/>
        </p:nvGrpSpPr>
        <p:grpSpPr bwMode="auto">
          <a:xfrm>
            <a:off x="395288" y="188913"/>
            <a:ext cx="1441450" cy="304800"/>
            <a:chOff x="249" y="119"/>
            <a:chExt cx="908" cy="192"/>
          </a:xfrm>
        </p:grpSpPr>
        <p:sp>
          <p:nvSpPr>
            <p:cNvPr id="13"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en-US" altLang="ja-JP" sz="1400" b="1" dirty="0">
                  <a:solidFill>
                    <a:schemeClr val="bg2"/>
                  </a:solidFill>
                </a:rPr>
                <a:t>Activit</a:t>
              </a:r>
              <a:r>
                <a:rPr lang="en-US" altLang="ja-JP" sz="1400" dirty="0">
                  <a:solidFill>
                    <a:schemeClr val="bg2"/>
                  </a:solidFill>
                </a:rPr>
                <a:t>y 4</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title"/>
          </p:nvPr>
        </p:nvSpPr>
        <p:spPr>
          <a:xfrm>
            <a:off x="0" y="337195"/>
            <a:ext cx="8373289" cy="706437"/>
          </a:xfrm>
        </p:spPr>
        <p:txBody>
          <a:bodyPr/>
          <a:lstStyle/>
          <a:p>
            <a:pPr eaLnBrk="1" hangingPunct="1"/>
            <a:r>
              <a:rPr lang="en-US" altLang="ja-JP" sz="3600" dirty="0"/>
              <a:t>What is The Worlds’ </a:t>
            </a:r>
            <a:r>
              <a:rPr lang="en-US" altLang="ja-JP" sz="3600" dirty="0" smtClean="0"/>
              <a:t>Biggest </a:t>
            </a:r>
            <a:r>
              <a:rPr lang="en-US" altLang="ja-JP" sz="3600" dirty="0"/>
              <a:t>Lesson</a:t>
            </a:r>
            <a:r>
              <a:rPr lang="en-US" altLang="ja-JP" sz="3600" dirty="0" smtClean="0"/>
              <a:t>?</a:t>
            </a:r>
            <a:endParaRPr lang="ja-JP" altLang="en-US" sz="3600" dirty="0" smtClean="0">
              <a:latin typeface="HGP創英角ｺﾞｼｯｸUB" pitchFamily="50" charset="-128"/>
              <a:ea typeface="HGP創英角ｺﾞｼｯｸUB" pitchFamily="50" charset="-128"/>
            </a:endParaRPr>
          </a:p>
        </p:txBody>
      </p:sp>
      <p:sp>
        <p:nvSpPr>
          <p:cNvPr id="3075" name="Rectangle 11"/>
          <p:cNvSpPr>
            <a:spLocks noGrp="1" noChangeArrowheads="1"/>
          </p:cNvSpPr>
          <p:nvPr>
            <p:ph type="body" idx="1"/>
          </p:nvPr>
        </p:nvSpPr>
        <p:spPr>
          <a:xfrm>
            <a:off x="462209" y="1124744"/>
            <a:ext cx="8229600" cy="1008112"/>
          </a:xfrm>
          <a:noFill/>
        </p:spPr>
        <p:txBody>
          <a:bodyPr/>
          <a:lstStyle/>
          <a:p>
            <a:pPr eaLnBrk="1" hangingPunct="1">
              <a:buFont typeface="Wingdings" pitchFamily="2" charset="2"/>
              <a:buChar char="l"/>
            </a:pPr>
            <a:r>
              <a:rPr lang="en-US" altLang="ja-JP" sz="2400" dirty="0"/>
              <a:t>There are still </a:t>
            </a:r>
            <a:r>
              <a:rPr lang="en-US" altLang="ja-JP" sz="2400" b="1" dirty="0" smtClean="0">
                <a:solidFill>
                  <a:srgbClr val="7030A0"/>
                </a:solidFill>
                <a:latin typeface="+mj-lt"/>
              </a:rPr>
              <a:t>57.8</a:t>
            </a:r>
            <a:r>
              <a:rPr lang="ja-JP" altLang="en-US" sz="2400" b="1" dirty="0">
                <a:solidFill>
                  <a:srgbClr val="7030A0"/>
                </a:solidFill>
                <a:latin typeface="+mj-lt"/>
              </a:rPr>
              <a:t> </a:t>
            </a:r>
            <a:r>
              <a:rPr lang="en-US" altLang="ja-JP" sz="2400" b="1" dirty="0" smtClean="0">
                <a:solidFill>
                  <a:srgbClr val="7030A0"/>
                </a:solidFill>
                <a:latin typeface="+mj-lt"/>
              </a:rPr>
              <a:t>million</a:t>
            </a:r>
            <a:r>
              <a:rPr lang="en-US" altLang="ja-JP" sz="2400" dirty="0" smtClean="0"/>
              <a:t> </a:t>
            </a:r>
            <a:r>
              <a:rPr lang="en-US" altLang="ja-JP" sz="2400" dirty="0"/>
              <a:t>children who are not being able to go to school and </a:t>
            </a:r>
            <a:r>
              <a:rPr lang="en-US" altLang="ja-JP" sz="2400" b="1" dirty="0" smtClean="0">
                <a:solidFill>
                  <a:srgbClr val="7030A0"/>
                </a:solidFill>
              </a:rPr>
              <a:t>781 million</a:t>
            </a:r>
            <a:r>
              <a:rPr lang="en-US" altLang="ja-JP" sz="2400" dirty="0" smtClean="0"/>
              <a:t> </a:t>
            </a:r>
            <a:r>
              <a:rPr lang="en-US" altLang="ja-JP" sz="2400" dirty="0"/>
              <a:t>illiterate </a:t>
            </a:r>
            <a:r>
              <a:rPr lang="en-US" altLang="ja-JP" sz="2400" dirty="0" smtClean="0"/>
              <a:t>adults.	</a:t>
            </a:r>
            <a:endParaRPr lang="ja-JP" altLang="en-US" sz="2400" dirty="0" smtClean="0">
              <a:solidFill>
                <a:srgbClr val="7030A0"/>
              </a:solidFill>
            </a:endParaRPr>
          </a:p>
        </p:txBody>
      </p:sp>
      <p:pic>
        <p:nvPicPr>
          <p:cNvPr id="3076" name="Picture 9"/>
          <p:cNvPicPr>
            <a:picLocks noChangeAspect="1" noChangeArrowheads="1"/>
          </p:cNvPicPr>
          <p:nvPr/>
        </p:nvPicPr>
        <p:blipFill>
          <a:blip r:embed="rId2" cstate="print"/>
          <a:srcRect r="27" b="1808"/>
          <a:stretch>
            <a:fillRect/>
          </a:stretch>
        </p:blipFill>
        <p:spPr bwMode="auto">
          <a:xfrm>
            <a:off x="0" y="0"/>
            <a:ext cx="9144000" cy="115888"/>
          </a:xfrm>
          <a:prstGeom prst="rect">
            <a:avLst/>
          </a:prstGeom>
          <a:noFill/>
          <a:ln w="9525">
            <a:noFill/>
            <a:miter lim="800000"/>
            <a:headEnd/>
            <a:tailEnd/>
          </a:ln>
        </p:spPr>
      </p:pic>
      <p:pic>
        <p:nvPicPr>
          <p:cNvPr id="3077" name="Picture 9"/>
          <p:cNvPicPr>
            <a:picLocks noChangeAspect="1" noChangeArrowheads="1"/>
          </p:cNvPicPr>
          <p:nvPr/>
        </p:nvPicPr>
        <p:blipFill>
          <a:blip r:embed="rId2" cstate="print"/>
          <a:srcRect r="27" b="1808"/>
          <a:stretch>
            <a:fillRect/>
          </a:stretch>
        </p:blipFill>
        <p:spPr bwMode="auto">
          <a:xfrm>
            <a:off x="0" y="6742113"/>
            <a:ext cx="9144000" cy="115887"/>
          </a:xfrm>
          <a:prstGeom prst="rect">
            <a:avLst/>
          </a:prstGeom>
          <a:noFill/>
          <a:ln w="9525">
            <a:noFill/>
            <a:miter lim="800000"/>
            <a:headEnd/>
            <a:tailEnd/>
          </a:ln>
        </p:spPr>
      </p:pic>
      <p:pic>
        <p:nvPicPr>
          <p:cNvPr id="8" name="Picture 4" descr="JNNE"/>
          <p:cNvPicPr>
            <a:picLocks noChangeAspect="1" noChangeArrowheads="1"/>
          </p:cNvPicPr>
          <p:nvPr/>
        </p:nvPicPr>
        <p:blipFill>
          <a:blip r:embed="rId3" cstate="print"/>
          <a:srcRect/>
          <a:stretch>
            <a:fillRect/>
          </a:stretch>
        </p:blipFill>
        <p:spPr bwMode="auto">
          <a:xfrm>
            <a:off x="7452320" y="6154758"/>
            <a:ext cx="1038951" cy="370586"/>
          </a:xfrm>
          <a:prstGeom prst="rect">
            <a:avLst/>
          </a:prstGeom>
          <a:noFill/>
          <a:ln w="9525">
            <a:noFill/>
            <a:miter lim="800000"/>
            <a:headEnd/>
            <a:tailEnd/>
          </a:ln>
        </p:spPr>
      </p:pic>
      <p:pic>
        <p:nvPicPr>
          <p:cNvPr id="3080" name="Picture 8"/>
          <p:cNvPicPr>
            <a:picLocks noChangeAspect="1" noChangeArrowheads="1"/>
          </p:cNvPicPr>
          <p:nvPr/>
        </p:nvPicPr>
        <p:blipFill>
          <a:blip r:embed="rId4" cstate="print"/>
          <a:srcRect/>
          <a:stretch>
            <a:fillRect/>
          </a:stretch>
        </p:blipFill>
        <p:spPr bwMode="auto">
          <a:xfrm>
            <a:off x="8086725" y="373183"/>
            <a:ext cx="600075" cy="571500"/>
          </a:xfrm>
          <a:prstGeom prst="rect">
            <a:avLst/>
          </a:prstGeom>
          <a:noFill/>
          <a:ln w="9525">
            <a:noFill/>
            <a:miter lim="800000"/>
            <a:headEnd/>
            <a:tailEnd/>
          </a:ln>
        </p:spPr>
      </p:pic>
      <p:sp>
        <p:nvSpPr>
          <p:cNvPr id="9" name="Rectangle 11"/>
          <p:cNvSpPr txBox="1">
            <a:spLocks noChangeArrowheads="1"/>
          </p:cNvSpPr>
          <p:nvPr/>
        </p:nvSpPr>
        <p:spPr bwMode="auto">
          <a:xfrm>
            <a:off x="457200" y="2204864"/>
            <a:ext cx="8435280" cy="1008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Font typeface="Wingdings" pitchFamily="2" charset="2"/>
              <a:buChar char="l"/>
            </a:pPr>
            <a:r>
              <a:rPr lang="en-US" altLang="ja-JP" sz="2400" dirty="0"/>
              <a:t>T</a:t>
            </a:r>
            <a:r>
              <a:rPr lang="en-US" altLang="ja-JP" sz="2400" dirty="0" smtClean="0"/>
              <a:t>he </a:t>
            </a:r>
            <a:r>
              <a:rPr lang="en-US" altLang="ja-JP" sz="2400" dirty="0" smtClean="0"/>
              <a:t>United Nations adopted </a:t>
            </a:r>
            <a:r>
              <a:rPr lang="en-US" altLang="ja-JP" sz="2400" b="1" dirty="0" smtClean="0">
                <a:solidFill>
                  <a:srgbClr val="7030A0"/>
                </a:solidFill>
              </a:rPr>
              <a:t>“Sustainable Development Goals”</a:t>
            </a:r>
            <a:r>
              <a:rPr lang="en-US" altLang="ja-JP" sz="2400" dirty="0" smtClean="0"/>
              <a:t> and ensure the all children complete pre-school, primary school and secondary school education and adult literacy rate will be radically improved </a:t>
            </a:r>
            <a:r>
              <a:rPr lang="en-US" altLang="ja-JP" sz="2400" b="1" dirty="0" smtClean="0">
                <a:solidFill>
                  <a:srgbClr val="7030A0"/>
                </a:solidFill>
              </a:rPr>
              <a:t>by 2030</a:t>
            </a:r>
            <a:endParaRPr lang="ja-JP" altLang="ja-JP" sz="2400" b="1" dirty="0">
              <a:solidFill>
                <a:srgbClr val="7030A0"/>
              </a:solidFill>
            </a:endParaRPr>
          </a:p>
        </p:txBody>
      </p:sp>
      <p:sp>
        <p:nvSpPr>
          <p:cNvPr id="10" name="Rectangle 11"/>
          <p:cNvSpPr txBox="1">
            <a:spLocks noChangeArrowheads="1"/>
          </p:cNvSpPr>
          <p:nvPr/>
        </p:nvSpPr>
        <p:spPr bwMode="auto">
          <a:xfrm>
            <a:off x="445513" y="3789040"/>
            <a:ext cx="8229600" cy="11521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buFont typeface="Wingdings" pitchFamily="2" charset="2"/>
              <a:buChar char="l"/>
            </a:pPr>
            <a:r>
              <a:rPr lang="en-US" altLang="ja-JP" sz="2400" dirty="0"/>
              <a:t>“The world’s biggest lesson” is an event which holds a lesson </a:t>
            </a:r>
            <a:r>
              <a:rPr lang="en-US" altLang="ja-JP" sz="2400" dirty="0" smtClean="0"/>
              <a:t>all </a:t>
            </a:r>
            <a:r>
              <a:rPr lang="en-US" altLang="ja-JP" sz="2400" dirty="0"/>
              <a:t>over the world at the same </a:t>
            </a:r>
            <a:r>
              <a:rPr lang="en-US" altLang="ja-JP" sz="2400" dirty="0" smtClean="0"/>
              <a:t>time, </a:t>
            </a:r>
            <a:r>
              <a:rPr lang="en-US" altLang="ja-JP" sz="2400" b="1" dirty="0" smtClean="0">
                <a:solidFill>
                  <a:srgbClr val="7030A0"/>
                </a:solidFill>
              </a:rPr>
              <a:t>to </a:t>
            </a:r>
            <a:r>
              <a:rPr lang="en-US" altLang="ja-JP" sz="2400" b="1" dirty="0">
                <a:solidFill>
                  <a:srgbClr val="7030A0"/>
                </a:solidFill>
              </a:rPr>
              <a:t>deliver the </a:t>
            </a:r>
            <a:r>
              <a:rPr lang="en-US" altLang="ja-JP" sz="2400" b="1" dirty="0" smtClean="0">
                <a:solidFill>
                  <a:srgbClr val="7030A0"/>
                </a:solidFill>
              </a:rPr>
              <a:t>participants’ voices </a:t>
            </a:r>
            <a:r>
              <a:rPr lang="en-US" altLang="ja-JP" sz="2400" b="1" dirty="0">
                <a:solidFill>
                  <a:srgbClr val="7030A0"/>
                </a:solidFill>
              </a:rPr>
              <a:t>to the government, hoping that they would reflect them to the education policies</a:t>
            </a:r>
            <a:r>
              <a:rPr lang="en-US" altLang="ja-JP" sz="2400" b="1" dirty="0" smtClean="0">
                <a:solidFill>
                  <a:srgbClr val="7030A0"/>
                </a:solidFill>
              </a:rPr>
              <a:t>.</a:t>
            </a:r>
            <a:endParaRPr kumimoji="1" lang="ja-JP" altLang="en-US" sz="2400" b="0" i="0" u="none" strike="noStrike" kern="0" cap="none" spc="0" normalizeH="0" baseline="0" noProof="0" dirty="0" smtClean="0">
              <a:ln>
                <a:noFill/>
              </a:ln>
              <a:solidFill>
                <a:srgbClr val="7030A0"/>
              </a:solidFill>
              <a:effectLst/>
              <a:uLnTx/>
              <a:uFillTx/>
              <a:latin typeface="+mn-lt"/>
              <a:ea typeface="+mn-ea"/>
              <a:cs typeface="+mn-cs"/>
            </a:endParaRPr>
          </a:p>
        </p:txBody>
      </p:sp>
      <p:sp>
        <p:nvSpPr>
          <p:cNvPr id="11" name="Rectangle 11"/>
          <p:cNvSpPr txBox="1">
            <a:spLocks noChangeArrowheads="1"/>
          </p:cNvSpPr>
          <p:nvPr/>
        </p:nvSpPr>
        <p:spPr bwMode="auto">
          <a:xfrm>
            <a:off x="457200" y="5356093"/>
            <a:ext cx="8229600" cy="1008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Font typeface="Wingdings" pitchFamily="2" charset="2"/>
              <a:buChar char="l"/>
            </a:pPr>
            <a:r>
              <a:rPr lang="en-US" altLang="ja-JP" sz="2400" dirty="0"/>
              <a:t>Let’s think about </a:t>
            </a:r>
            <a:r>
              <a:rPr lang="en-US" altLang="ja-JP" sz="2400" b="1" dirty="0">
                <a:solidFill>
                  <a:srgbClr val="7030A0"/>
                </a:solidFill>
              </a:rPr>
              <a:t>what we can do</a:t>
            </a:r>
            <a:r>
              <a:rPr lang="en-US" altLang="ja-JP" sz="2400" dirty="0"/>
              <a:t> in Japan, by learning the situation of those children who are not </a:t>
            </a:r>
            <a:r>
              <a:rPr lang="en-US" altLang="ja-JP" sz="2400" dirty="0" smtClean="0"/>
              <a:t>able </a:t>
            </a:r>
            <a:r>
              <a:rPr lang="en-US" altLang="ja-JP" sz="2400" dirty="0"/>
              <a:t>to go to school.</a:t>
            </a:r>
            <a:endParaRPr lang="ja-JP" altLang="ja-JP" sz="2400" dirty="0"/>
          </a:p>
          <a:p>
            <a:pPr marL="342900" lvl="0" indent="-342900">
              <a:spcBef>
                <a:spcPct val="20000"/>
              </a:spcBef>
              <a:buFont typeface="Wingdings" pitchFamily="2" charset="2"/>
              <a:buChar char="l"/>
            </a:pPr>
            <a:endParaRPr kumimoji="1" lang="ja-JP" altLang="en-US" sz="2400" b="0" i="0" u="none" strike="noStrike" kern="0" cap="none" spc="0" normalizeH="0" baseline="0" noProof="0" dirty="0" smtClean="0">
              <a:ln>
                <a:noFill/>
              </a:ln>
              <a:solidFill>
                <a:srgbClr val="7030A0"/>
              </a:solidFill>
              <a:effectLst/>
              <a:uLnTx/>
              <a:uFillTx/>
              <a:latin typeface="+mn-lt"/>
              <a:ea typeface="+mn-ea"/>
              <a:cs typeface="+mn-cs"/>
            </a:endParaRPr>
          </a:p>
        </p:txBody>
      </p:sp>
    </p:spTree>
    <p:extLst>
      <p:ext uri="{BB962C8B-B14F-4D97-AF65-F5344CB8AC3E}">
        <p14:creationId xmlns:p14="http://schemas.microsoft.com/office/powerpoint/2010/main" val="33333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41784"/>
            <a:ext cx="8229600" cy="1143000"/>
          </a:xfrm>
        </p:spPr>
        <p:txBody>
          <a:bodyPr/>
          <a:lstStyle/>
          <a:p>
            <a:pPr eaLnBrk="1" hangingPunct="1"/>
            <a:r>
              <a:rPr lang="en-US" altLang="ja-JP" sz="3200" b="1" dirty="0"/>
              <a:t>Children working on children’s issues</a:t>
            </a:r>
            <a:r>
              <a:rPr lang="ja-JP" altLang="ja-JP" sz="3200" dirty="0"/>
              <a:t/>
            </a:r>
            <a:br>
              <a:rPr lang="ja-JP" altLang="ja-JP" sz="3200" dirty="0"/>
            </a:br>
            <a:r>
              <a:rPr lang="en-US" altLang="ja-JP" sz="3200" b="1" dirty="0"/>
              <a:t>The story of the Japanese children</a:t>
            </a:r>
            <a:endParaRPr lang="ja-JP" altLang="en-US" sz="3200" dirty="0" smtClean="0">
              <a:latin typeface="HGP創英角ｺﾞｼｯｸUB" pitchFamily="50" charset="-128"/>
              <a:ea typeface="HGP創英角ｺﾞｼｯｸUB" pitchFamily="50" charset="-128"/>
            </a:endParaRPr>
          </a:p>
        </p:txBody>
      </p:sp>
      <p:pic>
        <p:nvPicPr>
          <p:cNvPr id="18435" name="Picture 10"/>
          <p:cNvPicPr>
            <a:picLocks noGrp="1" noChangeAspect="1" noChangeArrowheads="1"/>
          </p:cNvPicPr>
          <p:nvPr>
            <p:ph type="body" sz="half" idx="1"/>
          </p:nvPr>
        </p:nvPicPr>
        <p:blipFill>
          <a:blip r:embed="rId3" cstate="print"/>
          <a:srcRect r="27" b="1808"/>
          <a:stretch>
            <a:fillRect/>
          </a:stretch>
        </p:blipFill>
        <p:spPr>
          <a:xfrm>
            <a:off x="0" y="0"/>
            <a:ext cx="9144000" cy="115888"/>
          </a:xfrm>
          <a:noFill/>
        </p:spPr>
      </p:pic>
      <p:sp>
        <p:nvSpPr>
          <p:cNvPr id="18436" name="Rectangle 8"/>
          <p:cNvSpPr>
            <a:spLocks noGrp="1" noChangeArrowheads="1"/>
          </p:cNvSpPr>
          <p:nvPr>
            <p:ph type="body" sz="half" idx="2"/>
          </p:nvPr>
        </p:nvSpPr>
        <p:spPr>
          <a:xfrm>
            <a:off x="4139952" y="1600200"/>
            <a:ext cx="4932040" cy="4925144"/>
          </a:xfrm>
        </p:spPr>
        <p:txBody>
          <a:bodyPr/>
          <a:lstStyle/>
          <a:p>
            <a:pPr marL="0" indent="0">
              <a:buNone/>
            </a:pPr>
            <a:r>
              <a:rPr lang="en-US" altLang="ja-JP" sz="2400" dirty="0"/>
              <a:t>Do you know there are teenagers who are playing an active role, wishing to do something to make the world better?</a:t>
            </a:r>
          </a:p>
          <a:p>
            <a:pPr marL="0" indent="0">
              <a:buNone/>
            </a:pPr>
            <a:endParaRPr lang="en-US" altLang="ja-JP" sz="2400" dirty="0"/>
          </a:p>
          <a:p>
            <a:pPr marL="0" indent="0">
              <a:buNone/>
            </a:pPr>
            <a:r>
              <a:rPr lang="en-US" altLang="ja-JP" sz="2400" dirty="0"/>
              <a:t>“Free the Children” is an international NGO that addresses the issues of children </a:t>
            </a:r>
          </a:p>
          <a:p>
            <a:pPr marL="0" indent="0" algn="ctr" eaLnBrk="1" hangingPunct="1">
              <a:spcBef>
                <a:spcPts val="0"/>
              </a:spcBef>
              <a:buFontTx/>
              <a:buNone/>
            </a:pPr>
            <a:r>
              <a:rPr lang="en-US" altLang="ja-JP" sz="2400" dirty="0"/>
              <a:t>An activity that started from one child wishing to do what he can to make the world better continues to spread in Japan and the world. </a:t>
            </a:r>
            <a:endParaRPr lang="ja-JP" altLang="en-US" sz="2400" dirty="0" smtClean="0"/>
          </a:p>
        </p:txBody>
      </p:sp>
      <p:pic>
        <p:nvPicPr>
          <p:cNvPr id="18437"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18439" name="Group 11"/>
          <p:cNvGrpSpPr>
            <a:grpSpLocks/>
          </p:cNvGrpSpPr>
          <p:nvPr/>
        </p:nvGrpSpPr>
        <p:grpSpPr bwMode="auto">
          <a:xfrm>
            <a:off x="395288" y="188913"/>
            <a:ext cx="1441450" cy="304800"/>
            <a:chOff x="249" y="119"/>
            <a:chExt cx="908" cy="192"/>
          </a:xfrm>
        </p:grpSpPr>
        <p:sp>
          <p:nvSpPr>
            <p:cNvPr id="18440" name="AutoShape 12"/>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8441" name="Text Box 13"/>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en-US" altLang="ja-JP" sz="1400" b="1" dirty="0">
                  <a:solidFill>
                    <a:schemeClr val="bg2"/>
                  </a:solidFill>
                </a:rPr>
                <a:t>Activit</a:t>
              </a:r>
              <a:r>
                <a:rPr lang="en-US" altLang="ja-JP" sz="1400" dirty="0">
                  <a:solidFill>
                    <a:schemeClr val="bg2"/>
                  </a:solidFill>
                </a:rPr>
                <a:t>y 4</a:t>
              </a:r>
              <a:endParaRPr lang="en-US" altLang="ja-JP" sz="1400" dirty="0">
                <a:solidFill>
                  <a:schemeClr val="bg2"/>
                </a:solidFill>
              </a:endParaRPr>
            </a:p>
          </p:txBody>
        </p:sp>
      </p:grpSp>
      <p:pic>
        <p:nvPicPr>
          <p:cNvPr id="12" name="図 11" descr="\\ftcj-my.sharepoint.com@SSL\DavWWWRoot\personal\jimukyoku_ftcj_com\Documents\03_国内事業\04_外部ネットワーク\02_JNNE・GCE\2016年教育キャンペーン\f8f722c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75660">
            <a:off x="395536" y="3711416"/>
            <a:ext cx="3600400" cy="2520280"/>
          </a:xfrm>
          <a:prstGeom prst="rect">
            <a:avLst/>
          </a:prstGeom>
          <a:noFill/>
          <a:ln>
            <a:noFill/>
          </a:ln>
        </p:spPr>
      </p:pic>
      <p:pic>
        <p:nvPicPr>
          <p:cNvPr id="10" name="図 9" descr="petition.jpg"/>
          <p:cNvPicPr>
            <a:picLocks noChangeAspect="1"/>
          </p:cNvPicPr>
          <p:nvPr/>
        </p:nvPicPr>
        <p:blipFill>
          <a:blip r:embed="rId5" cstate="print"/>
          <a:stretch>
            <a:fillRect/>
          </a:stretch>
        </p:blipFill>
        <p:spPr>
          <a:xfrm rot="21183727">
            <a:off x="2092526" y="1797707"/>
            <a:ext cx="1754786" cy="248156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34013"/>
            <a:ext cx="8229600" cy="1143000"/>
          </a:xfrm>
        </p:spPr>
        <p:txBody>
          <a:bodyPr/>
          <a:lstStyle/>
          <a:p>
            <a:pPr eaLnBrk="1" hangingPunct="1"/>
            <a:r>
              <a:rPr lang="en-US" altLang="ja-JP" sz="3200" dirty="0">
                <a:latin typeface="HGP創英角ｺﾞｼｯｸUB" pitchFamily="50" charset="-128"/>
                <a:ea typeface="HGP創英角ｺﾞｼｯｸUB" pitchFamily="50" charset="-128"/>
              </a:rPr>
              <a:t>[</a:t>
            </a:r>
            <a:r>
              <a:rPr lang="en-US" altLang="ja-JP" sz="3200" dirty="0" smtClean="0">
                <a:latin typeface="HGP創英角ｺﾞｼｯｸUB" pitchFamily="50" charset="-128"/>
                <a:ea typeface="HGP創英角ｺﾞｼｯｸUB" pitchFamily="50" charset="-128"/>
              </a:rPr>
              <a:t>Movie 1] Visit to Kenya and speech at United Nations</a:t>
            </a:r>
            <a:endParaRPr lang="ja-JP" altLang="en-US" sz="3200" dirty="0" smtClean="0">
              <a:latin typeface="HGP創英角ｺﾞｼｯｸUB" pitchFamily="50" charset="-128"/>
              <a:ea typeface="HGP創英角ｺﾞｼｯｸUB" pitchFamily="50" charset="-128"/>
            </a:endParaRP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3"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en-US" altLang="ja-JP" sz="1400" b="1" dirty="0">
                  <a:solidFill>
                    <a:schemeClr val="bg2"/>
                  </a:solidFill>
                </a:rPr>
                <a:t>Activit</a:t>
              </a:r>
              <a:r>
                <a:rPr lang="en-US" altLang="ja-JP" sz="1400" dirty="0">
                  <a:solidFill>
                    <a:schemeClr val="bg2"/>
                  </a:solidFill>
                </a:rPr>
                <a:t>y 4</a:t>
              </a:r>
              <a:endParaRPr lang="en-US" altLang="ja-JP" sz="1400" dirty="0">
                <a:solidFill>
                  <a:schemeClr val="bg2"/>
                </a:solidFill>
              </a:endParaRPr>
            </a:p>
          </p:txBody>
        </p:sp>
      </p:grpSp>
      <p:graphicFrame>
        <p:nvGraphicFramePr>
          <p:cNvPr id="15" name="表 14"/>
          <p:cNvGraphicFramePr>
            <a:graphicFrameLocks noGrp="1"/>
          </p:cNvGraphicFramePr>
          <p:nvPr>
            <p:extLst>
              <p:ext uri="{D42A27DB-BD31-4B8C-83A1-F6EECF244321}">
                <p14:modId xmlns:p14="http://schemas.microsoft.com/office/powerpoint/2010/main" val="1742625438"/>
              </p:ext>
            </p:extLst>
          </p:nvPr>
        </p:nvGraphicFramePr>
        <p:xfrm>
          <a:off x="287524" y="3648999"/>
          <a:ext cx="8352928" cy="2771760"/>
        </p:xfrm>
        <a:graphic>
          <a:graphicData uri="http://schemas.openxmlformats.org/drawingml/2006/table">
            <a:tbl>
              <a:tblPr/>
              <a:tblGrid>
                <a:gridCol w="3024336"/>
                <a:gridCol w="5328592"/>
              </a:tblGrid>
              <a:tr h="436240">
                <a:tc>
                  <a:txBody>
                    <a:bodyPr/>
                    <a:lstStyle/>
                    <a:p>
                      <a:pPr algn="l">
                        <a:spcAft>
                          <a:spcPts val="0"/>
                        </a:spcAft>
                      </a:pPr>
                      <a:r>
                        <a:rPr lang="en-US" altLang="ja-JP" sz="1600" kern="0" dirty="0" smtClean="0">
                          <a:latin typeface="Arial"/>
                          <a:ea typeface="ＭＳ ゴシック"/>
                          <a:cs typeface="Arial"/>
                        </a:rPr>
                        <a:t>Primary</a:t>
                      </a:r>
                      <a:r>
                        <a:rPr lang="en-US" altLang="ja-JP" sz="1600" kern="0" baseline="0" dirty="0" smtClean="0">
                          <a:latin typeface="Arial"/>
                          <a:ea typeface="ＭＳ ゴシック"/>
                          <a:cs typeface="Arial"/>
                        </a:rPr>
                        <a:t> school enrollment rate</a:t>
                      </a:r>
                      <a:r>
                        <a:rPr lang="ja-JP" sz="1600" kern="0" dirty="0" smtClean="0">
                          <a:latin typeface="Arial"/>
                          <a:ea typeface="ＭＳ ゴシック"/>
                          <a:cs typeface="Arial"/>
                        </a:rPr>
                        <a:t>（</a:t>
                      </a:r>
                      <a:r>
                        <a:rPr lang="en-US" sz="1600" kern="0" dirty="0">
                          <a:latin typeface="Arial"/>
                          <a:ea typeface="ＭＳ ゴシック"/>
                          <a:cs typeface="Century"/>
                        </a:rPr>
                        <a:t>2009-2014</a:t>
                      </a:r>
                      <a:r>
                        <a:rPr lang="ja-JP" sz="1600" kern="0" dirty="0">
                          <a:latin typeface="Arial"/>
                          <a:ea typeface="ＭＳ ゴシック"/>
                          <a:cs typeface="Arial"/>
                        </a:rPr>
                        <a:t>）</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c>
                  <a:txBody>
                    <a:bodyPr/>
                    <a:lstStyle/>
                    <a:p>
                      <a:pPr algn="l">
                        <a:spcAft>
                          <a:spcPts val="0"/>
                        </a:spcAft>
                      </a:pPr>
                      <a:r>
                        <a:rPr lang="en-US" sz="1600" kern="0" dirty="0" smtClean="0">
                          <a:latin typeface="Arial"/>
                          <a:ea typeface="ＭＳ ゴシック"/>
                          <a:cs typeface="Arial"/>
                        </a:rPr>
                        <a:t>Man:</a:t>
                      </a:r>
                      <a:r>
                        <a:rPr lang="en-US" sz="1600" kern="0" dirty="0" smtClean="0">
                          <a:latin typeface="Arial"/>
                          <a:ea typeface="ＭＳ ゴシック"/>
                          <a:cs typeface="Century"/>
                        </a:rPr>
                        <a:t>83</a:t>
                      </a:r>
                      <a:r>
                        <a:rPr lang="ja-JP" sz="1600" kern="0" dirty="0">
                          <a:latin typeface="Arial"/>
                          <a:ea typeface="ＭＳ ゴシック"/>
                          <a:cs typeface="Arial"/>
                        </a:rPr>
                        <a:t>％　</a:t>
                      </a:r>
                      <a:r>
                        <a:rPr lang="en-US" altLang="ja-JP" sz="1600" kern="0" dirty="0" smtClean="0">
                          <a:latin typeface="Arial"/>
                          <a:ea typeface="ＭＳ ゴシック"/>
                          <a:cs typeface="Arial"/>
                        </a:rPr>
                        <a:t>Woman:</a:t>
                      </a:r>
                      <a:r>
                        <a:rPr lang="en-US" sz="1600" kern="0" dirty="0" smtClean="0">
                          <a:latin typeface="Arial"/>
                          <a:ea typeface="ＭＳ ゴシック"/>
                          <a:cs typeface="Century"/>
                        </a:rPr>
                        <a:t>87</a:t>
                      </a:r>
                      <a:r>
                        <a:rPr lang="ja-JP" sz="1600" kern="0" dirty="0">
                          <a:latin typeface="Arial"/>
                          <a:ea typeface="ＭＳ ゴシック"/>
                          <a:cs typeface="Arial"/>
                        </a:rPr>
                        <a:t>％　</a:t>
                      </a:r>
                      <a:r>
                        <a:rPr lang="ja-JP" sz="1600" kern="0" dirty="0" smtClean="0">
                          <a:latin typeface="Arial"/>
                          <a:ea typeface="ＭＳ ゴシック"/>
                          <a:cs typeface="Arial"/>
                        </a:rPr>
                        <a:t>（</a:t>
                      </a:r>
                      <a:r>
                        <a:rPr lang="en-US" altLang="ja-JP" sz="1600" kern="0" dirty="0" smtClean="0">
                          <a:latin typeface="Arial"/>
                          <a:ea typeface="ＭＳ ゴシック"/>
                          <a:cs typeface="Arial"/>
                        </a:rPr>
                        <a:t>Japan</a:t>
                      </a:r>
                      <a:r>
                        <a:rPr lang="ja-JP" sz="1600" kern="0" dirty="0" smtClean="0">
                          <a:latin typeface="Arial"/>
                          <a:ea typeface="ＭＳ ゴシック"/>
                          <a:cs typeface="Arial"/>
                        </a:rPr>
                        <a:t>：</a:t>
                      </a:r>
                      <a:r>
                        <a:rPr lang="en-US" altLang="ja-JP" sz="1600" kern="0" dirty="0" smtClean="0">
                          <a:latin typeface="Arial"/>
                          <a:ea typeface="ＭＳ ゴシック"/>
                          <a:cs typeface="Arial"/>
                        </a:rPr>
                        <a:t>Man:</a:t>
                      </a:r>
                      <a:r>
                        <a:rPr lang="en-US" sz="1600" kern="0" dirty="0" smtClean="0">
                          <a:latin typeface="Arial"/>
                          <a:ea typeface="ＭＳ ゴシック"/>
                          <a:cs typeface="Century"/>
                        </a:rPr>
                        <a:t>100</a:t>
                      </a:r>
                      <a:r>
                        <a:rPr lang="ja-JP" sz="1600" kern="0" dirty="0">
                          <a:latin typeface="Arial"/>
                          <a:ea typeface="ＭＳ ゴシック"/>
                          <a:cs typeface="Arial"/>
                        </a:rPr>
                        <a:t>％　</a:t>
                      </a:r>
                      <a:r>
                        <a:rPr lang="en-US" altLang="ja-JP" sz="1600" kern="0" dirty="0" smtClean="0">
                          <a:latin typeface="Arial"/>
                          <a:ea typeface="ＭＳ ゴシック"/>
                          <a:cs typeface="Arial"/>
                        </a:rPr>
                        <a:t>Woman:</a:t>
                      </a:r>
                      <a:r>
                        <a:rPr lang="en-US" sz="1600" kern="0" dirty="0" smtClean="0">
                          <a:latin typeface="Arial"/>
                          <a:ea typeface="ＭＳ ゴシック"/>
                          <a:cs typeface="Century"/>
                        </a:rPr>
                        <a:t>100</a:t>
                      </a:r>
                      <a:r>
                        <a:rPr lang="ja-JP" sz="1600" kern="0" dirty="0">
                          <a:latin typeface="Arial"/>
                          <a:ea typeface="ＭＳ ゴシック"/>
                          <a:cs typeface="Arial"/>
                        </a:rPr>
                        <a:t>％）</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r>
              <a:tr h="436240">
                <a:tc>
                  <a:txBody>
                    <a:bodyPr/>
                    <a:lstStyle/>
                    <a:p>
                      <a:pPr algn="l">
                        <a:spcAft>
                          <a:spcPts val="0"/>
                        </a:spcAft>
                      </a:pPr>
                      <a:r>
                        <a:rPr lang="en-US" altLang="ja-JP" sz="1600" kern="0" dirty="0" smtClean="0">
                          <a:latin typeface="Arial"/>
                          <a:ea typeface="ＭＳ ゴシック"/>
                          <a:cs typeface="Arial"/>
                        </a:rPr>
                        <a:t>Secondary</a:t>
                      </a:r>
                      <a:r>
                        <a:rPr lang="en-US" altLang="ja-JP" sz="1600" kern="0" baseline="0" dirty="0" smtClean="0">
                          <a:latin typeface="Arial"/>
                          <a:ea typeface="ＭＳ ゴシック"/>
                          <a:cs typeface="Arial"/>
                        </a:rPr>
                        <a:t> school enrollment rate</a:t>
                      </a:r>
                      <a:r>
                        <a:rPr lang="ja-JP" sz="1600" kern="0" dirty="0" smtClean="0">
                          <a:latin typeface="Arial"/>
                          <a:ea typeface="ＭＳ ゴシック"/>
                          <a:cs typeface="Arial"/>
                        </a:rPr>
                        <a:t>（</a:t>
                      </a:r>
                      <a:r>
                        <a:rPr lang="en-US" sz="1600" kern="0" dirty="0">
                          <a:latin typeface="Arial"/>
                          <a:ea typeface="ＭＳ ゴシック"/>
                          <a:cs typeface="Century"/>
                        </a:rPr>
                        <a:t>2009-2014</a:t>
                      </a:r>
                      <a:r>
                        <a:rPr lang="ja-JP" sz="1600" kern="0" dirty="0">
                          <a:latin typeface="Arial"/>
                          <a:ea typeface="ＭＳ ゴシック"/>
                          <a:cs typeface="Arial"/>
                        </a:rPr>
                        <a:t>）</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c>
                  <a:txBody>
                    <a:bodyPr/>
                    <a:lstStyle/>
                    <a:p>
                      <a:pPr algn="l">
                        <a:spcAft>
                          <a:spcPts val="0"/>
                        </a:spcAft>
                      </a:pPr>
                      <a:r>
                        <a:rPr lang="en-US" sz="1600" kern="0" dirty="0" smtClean="0">
                          <a:latin typeface="Arial"/>
                          <a:ea typeface="ＭＳ ゴシック"/>
                          <a:cs typeface="Arial"/>
                        </a:rPr>
                        <a:t>Man:</a:t>
                      </a:r>
                      <a:r>
                        <a:rPr lang="en-US" sz="1600" kern="0" dirty="0" smtClean="0">
                          <a:latin typeface="Arial"/>
                          <a:ea typeface="ＭＳ ゴシック"/>
                          <a:cs typeface="Century"/>
                        </a:rPr>
                        <a:t>57</a:t>
                      </a:r>
                      <a:r>
                        <a:rPr lang="ja-JP" sz="1600" kern="0" dirty="0">
                          <a:latin typeface="Arial"/>
                          <a:ea typeface="ＭＳ ゴシック"/>
                          <a:cs typeface="Arial"/>
                        </a:rPr>
                        <a:t>％　</a:t>
                      </a:r>
                      <a:r>
                        <a:rPr lang="en-US" altLang="ja-JP" sz="1600" kern="0" dirty="0" smtClean="0">
                          <a:latin typeface="Arial"/>
                          <a:ea typeface="ＭＳ ゴシック"/>
                          <a:cs typeface="Arial"/>
                        </a:rPr>
                        <a:t>Woman:</a:t>
                      </a:r>
                      <a:r>
                        <a:rPr lang="en-US" sz="1600" kern="0" dirty="0" smtClean="0">
                          <a:latin typeface="Arial"/>
                          <a:ea typeface="ＭＳ ゴシック"/>
                          <a:cs typeface="Century"/>
                        </a:rPr>
                        <a:t>55</a:t>
                      </a:r>
                      <a:r>
                        <a:rPr lang="ja-JP" sz="1600" kern="0" dirty="0">
                          <a:latin typeface="Arial"/>
                          <a:ea typeface="ＭＳ ゴシック"/>
                          <a:cs typeface="Arial"/>
                        </a:rPr>
                        <a:t>％　</a:t>
                      </a:r>
                      <a:r>
                        <a:rPr lang="ja-JP" sz="1600" kern="0" dirty="0" smtClean="0">
                          <a:latin typeface="Arial"/>
                          <a:ea typeface="ＭＳ ゴシック"/>
                          <a:cs typeface="Arial"/>
                        </a:rPr>
                        <a:t>（</a:t>
                      </a:r>
                      <a:r>
                        <a:rPr lang="en-US" altLang="ja-JP" sz="1600" kern="0" dirty="0" smtClean="0">
                          <a:latin typeface="Arial"/>
                          <a:ea typeface="ＭＳ ゴシック"/>
                          <a:cs typeface="Arial"/>
                        </a:rPr>
                        <a:t>Japan</a:t>
                      </a:r>
                      <a:r>
                        <a:rPr lang="ja-JP" sz="1600" kern="0" dirty="0" smtClean="0">
                          <a:latin typeface="Arial"/>
                          <a:ea typeface="ＭＳ ゴシック"/>
                          <a:cs typeface="Arial"/>
                        </a:rPr>
                        <a:t>：</a:t>
                      </a:r>
                      <a:r>
                        <a:rPr lang="en-US" altLang="ja-JP" sz="1600" kern="0" dirty="0" smtClean="0">
                          <a:latin typeface="Arial"/>
                          <a:ea typeface="ＭＳ ゴシック"/>
                          <a:cs typeface="Arial"/>
                        </a:rPr>
                        <a:t>Man:</a:t>
                      </a:r>
                      <a:r>
                        <a:rPr lang="en-US" sz="1600" kern="0" dirty="0" smtClean="0">
                          <a:latin typeface="Arial"/>
                          <a:ea typeface="ＭＳ ゴシック"/>
                          <a:cs typeface="Century"/>
                        </a:rPr>
                        <a:t>99</a:t>
                      </a:r>
                      <a:r>
                        <a:rPr lang="ja-JP" sz="1600" kern="0" dirty="0">
                          <a:latin typeface="Arial"/>
                          <a:ea typeface="ＭＳ ゴシック"/>
                          <a:cs typeface="Arial"/>
                        </a:rPr>
                        <a:t>％　</a:t>
                      </a:r>
                      <a:r>
                        <a:rPr lang="en-US" altLang="ja-JP" sz="1600" kern="0" dirty="0" smtClean="0">
                          <a:latin typeface="Arial"/>
                          <a:ea typeface="ＭＳ ゴシック"/>
                          <a:cs typeface="Arial"/>
                        </a:rPr>
                        <a:t>Woman:</a:t>
                      </a:r>
                      <a:r>
                        <a:rPr lang="en-US" sz="1600" kern="0" dirty="0" smtClean="0">
                          <a:latin typeface="Arial"/>
                          <a:ea typeface="ＭＳ ゴシック"/>
                          <a:cs typeface="Century"/>
                        </a:rPr>
                        <a:t>100</a:t>
                      </a:r>
                      <a:r>
                        <a:rPr lang="ja-JP" sz="1600" kern="0" dirty="0">
                          <a:latin typeface="Arial"/>
                          <a:ea typeface="ＭＳ ゴシック"/>
                          <a:cs typeface="Arial"/>
                        </a:rPr>
                        <a:t>％）</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r>
              <a:tr h="436240">
                <a:tc>
                  <a:txBody>
                    <a:bodyPr/>
                    <a:lstStyle/>
                    <a:p>
                      <a:pPr algn="l">
                        <a:spcAft>
                          <a:spcPts val="0"/>
                        </a:spcAft>
                      </a:pPr>
                      <a:r>
                        <a:rPr lang="en-US" altLang="ja-JP" sz="1600" kern="0" dirty="0" smtClean="0">
                          <a:latin typeface="Arial"/>
                          <a:ea typeface="ＭＳ ゴシック"/>
                          <a:cs typeface="Arial"/>
                        </a:rPr>
                        <a:t>Adult</a:t>
                      </a:r>
                      <a:r>
                        <a:rPr lang="en-US" altLang="ja-JP" sz="1600" kern="0" baseline="0" dirty="0" smtClean="0">
                          <a:latin typeface="Arial"/>
                          <a:ea typeface="ＭＳ ゴシック"/>
                          <a:cs typeface="Arial"/>
                        </a:rPr>
                        <a:t> literacy rate</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c>
                  <a:txBody>
                    <a:bodyPr/>
                    <a:lstStyle/>
                    <a:p>
                      <a:pPr algn="l">
                        <a:spcAft>
                          <a:spcPts val="0"/>
                        </a:spcAft>
                      </a:pPr>
                      <a:r>
                        <a:rPr lang="en-US" sz="1600" kern="0" dirty="0">
                          <a:latin typeface="Arial"/>
                          <a:ea typeface="ＭＳ ゴシック"/>
                          <a:cs typeface="Century"/>
                        </a:rPr>
                        <a:t>72</a:t>
                      </a:r>
                      <a:r>
                        <a:rPr lang="ja-JP" sz="1600" kern="0" dirty="0">
                          <a:latin typeface="Arial"/>
                          <a:ea typeface="ＭＳ ゴシック"/>
                          <a:cs typeface="Arial"/>
                        </a:rPr>
                        <a:t>％</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r>
              <a:tr h="436240">
                <a:tc>
                  <a:txBody>
                    <a:bodyPr/>
                    <a:lstStyle/>
                    <a:p>
                      <a:pPr algn="l">
                        <a:spcAft>
                          <a:spcPts val="0"/>
                        </a:spcAft>
                      </a:pPr>
                      <a:r>
                        <a:rPr lang="en-US" altLang="ja-JP" sz="1600" kern="0" dirty="0" smtClean="0">
                          <a:latin typeface="Arial"/>
                          <a:ea typeface="ＭＳ ゴシック"/>
                          <a:cs typeface="Arial"/>
                        </a:rPr>
                        <a:t>Population</a:t>
                      </a:r>
                      <a:r>
                        <a:rPr lang="ja-JP" sz="1600" kern="0" dirty="0" smtClean="0">
                          <a:latin typeface="Arial"/>
                          <a:ea typeface="ＭＳ ゴシック"/>
                          <a:cs typeface="Arial"/>
                        </a:rPr>
                        <a:t>（</a:t>
                      </a:r>
                      <a:r>
                        <a:rPr lang="en-US" sz="1600" kern="0" dirty="0">
                          <a:latin typeface="Arial"/>
                          <a:ea typeface="ＭＳ ゴシック"/>
                          <a:cs typeface="Century"/>
                        </a:rPr>
                        <a:t>2015</a:t>
                      </a:r>
                      <a:r>
                        <a:rPr lang="ja-JP" sz="1600" kern="0" dirty="0">
                          <a:latin typeface="Arial"/>
                          <a:ea typeface="ＭＳ ゴシック"/>
                          <a:cs typeface="Arial"/>
                        </a:rPr>
                        <a:t>）</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c>
                  <a:txBody>
                    <a:bodyPr/>
                    <a:lstStyle/>
                    <a:p>
                      <a:pPr algn="l">
                        <a:spcAft>
                          <a:spcPts val="0"/>
                        </a:spcAft>
                      </a:pPr>
                      <a:r>
                        <a:rPr lang="en-US" sz="1600" kern="0" dirty="0" smtClean="0">
                          <a:latin typeface="Arial"/>
                          <a:ea typeface="ＭＳ ゴシック"/>
                          <a:cs typeface="Century"/>
                        </a:rPr>
                        <a:t>46</a:t>
                      </a:r>
                      <a:r>
                        <a:rPr lang="en-US" sz="1600" kern="0" baseline="0" dirty="0" smtClean="0">
                          <a:latin typeface="Arial"/>
                          <a:ea typeface="ＭＳ ゴシック"/>
                          <a:cs typeface="Century"/>
                        </a:rPr>
                        <a:t> million people</a:t>
                      </a:r>
                      <a:r>
                        <a:rPr lang="ja-JP" sz="1600" kern="0" dirty="0" smtClean="0">
                          <a:latin typeface="Arial"/>
                          <a:ea typeface="ＭＳ ゴシック"/>
                          <a:cs typeface="Arial"/>
                        </a:rPr>
                        <a:t>（</a:t>
                      </a:r>
                      <a:r>
                        <a:rPr lang="en-US" altLang="ja-JP" sz="1600" kern="0" dirty="0" smtClean="0">
                          <a:latin typeface="Arial"/>
                          <a:ea typeface="ＭＳ ゴシック"/>
                          <a:cs typeface="Arial"/>
                        </a:rPr>
                        <a:t>Japan</a:t>
                      </a:r>
                      <a:r>
                        <a:rPr lang="ja-JP" sz="1600" kern="0" dirty="0" smtClean="0">
                          <a:latin typeface="Arial"/>
                          <a:ea typeface="ＭＳ ゴシック"/>
                          <a:cs typeface="Arial"/>
                        </a:rPr>
                        <a:t>：</a:t>
                      </a:r>
                      <a:r>
                        <a:rPr lang="en-US" altLang="ja-JP" sz="1600" kern="0" dirty="0" smtClean="0">
                          <a:latin typeface="Arial"/>
                          <a:ea typeface="ＭＳ ゴシック"/>
                          <a:cs typeface="Arial"/>
                        </a:rPr>
                        <a:t>126</a:t>
                      </a:r>
                      <a:r>
                        <a:rPr lang="en-US" altLang="ja-JP" sz="1600" kern="0" baseline="0" dirty="0" smtClean="0">
                          <a:latin typeface="Arial"/>
                          <a:ea typeface="ＭＳ ゴシック"/>
                          <a:cs typeface="Arial"/>
                        </a:rPr>
                        <a:t> million people</a:t>
                      </a:r>
                      <a:r>
                        <a:rPr lang="ja-JP" sz="1600" kern="0" dirty="0" smtClean="0">
                          <a:latin typeface="Arial"/>
                          <a:ea typeface="ＭＳ ゴシック"/>
                          <a:cs typeface="Arial"/>
                        </a:rPr>
                        <a:t>）</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r>
              <a:tr h="436240">
                <a:tc>
                  <a:txBody>
                    <a:bodyPr/>
                    <a:lstStyle/>
                    <a:p>
                      <a:pPr algn="l">
                        <a:spcAft>
                          <a:spcPts val="0"/>
                        </a:spcAft>
                      </a:pPr>
                      <a:r>
                        <a:rPr lang="en-US" altLang="ja-JP" sz="1600" kern="0" dirty="0" smtClean="0">
                          <a:latin typeface="Arial"/>
                          <a:ea typeface="ＭＳ ゴシック"/>
                          <a:cs typeface="Arial"/>
                        </a:rPr>
                        <a:t>Portion</a:t>
                      </a:r>
                      <a:r>
                        <a:rPr lang="en-US" altLang="ja-JP" sz="1600" kern="0" baseline="0" dirty="0" smtClean="0">
                          <a:latin typeface="Arial"/>
                          <a:ea typeface="ＭＳ ゴシック"/>
                          <a:cs typeface="Arial"/>
                        </a:rPr>
                        <a:t> of population aged 15-24</a:t>
                      </a:r>
                      <a:r>
                        <a:rPr lang="ja-JP" sz="1600" kern="0" dirty="0" smtClean="0">
                          <a:latin typeface="Arial"/>
                          <a:ea typeface="ＭＳ ゴシック"/>
                          <a:cs typeface="Arial"/>
                        </a:rPr>
                        <a:t>（</a:t>
                      </a:r>
                      <a:r>
                        <a:rPr lang="en-US" sz="1600" kern="0" dirty="0">
                          <a:latin typeface="Arial"/>
                          <a:ea typeface="ＭＳ ゴシック"/>
                          <a:cs typeface="Century"/>
                        </a:rPr>
                        <a:t>2015</a:t>
                      </a:r>
                      <a:r>
                        <a:rPr lang="ja-JP" sz="1600" kern="0" dirty="0">
                          <a:latin typeface="Arial"/>
                          <a:ea typeface="ＭＳ ゴシック"/>
                          <a:cs typeface="Arial"/>
                        </a:rPr>
                        <a:t>）</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c>
                  <a:txBody>
                    <a:bodyPr/>
                    <a:lstStyle/>
                    <a:p>
                      <a:pPr algn="l">
                        <a:spcAft>
                          <a:spcPts val="0"/>
                        </a:spcAft>
                      </a:pPr>
                      <a:r>
                        <a:rPr lang="en-US" sz="1600" kern="0" dirty="0">
                          <a:latin typeface="Arial"/>
                          <a:ea typeface="ＭＳ ゴシック"/>
                          <a:cs typeface="Century"/>
                        </a:rPr>
                        <a:t>32</a:t>
                      </a:r>
                      <a:r>
                        <a:rPr lang="ja-JP" sz="1600" kern="0" dirty="0">
                          <a:latin typeface="Arial"/>
                          <a:ea typeface="ＭＳ ゴシック"/>
                          <a:cs typeface="Arial"/>
                        </a:rPr>
                        <a:t>％</a:t>
                      </a:r>
                      <a:r>
                        <a:rPr lang="ja-JP" sz="1600" kern="0" dirty="0">
                          <a:latin typeface="Century"/>
                          <a:ea typeface="Arial"/>
                          <a:cs typeface="Century"/>
                        </a:rPr>
                        <a:t> </a:t>
                      </a:r>
                      <a:r>
                        <a:rPr lang="ja-JP" sz="1600" kern="0" dirty="0" smtClean="0">
                          <a:latin typeface="Arial"/>
                          <a:ea typeface="ＭＳ ゴシック"/>
                          <a:cs typeface="Arial"/>
                        </a:rPr>
                        <a:t>（</a:t>
                      </a:r>
                      <a:r>
                        <a:rPr lang="en-US" altLang="ja-JP" sz="1600" kern="0" dirty="0" smtClean="0">
                          <a:latin typeface="Arial"/>
                          <a:ea typeface="ＭＳ ゴシック"/>
                          <a:cs typeface="Arial"/>
                        </a:rPr>
                        <a:t>Japan</a:t>
                      </a:r>
                      <a:r>
                        <a:rPr lang="ja-JP" sz="1600" kern="0" dirty="0" smtClean="0">
                          <a:latin typeface="Arial"/>
                          <a:ea typeface="ＭＳ ゴシック"/>
                          <a:cs typeface="Arial"/>
                        </a:rPr>
                        <a:t>：</a:t>
                      </a:r>
                      <a:r>
                        <a:rPr lang="en-US" sz="1600" kern="0" dirty="0">
                          <a:latin typeface="Arial"/>
                          <a:ea typeface="ＭＳ ゴシック"/>
                          <a:cs typeface="Century"/>
                        </a:rPr>
                        <a:t>14</a:t>
                      </a:r>
                      <a:r>
                        <a:rPr lang="ja-JP" sz="1600" kern="0" dirty="0">
                          <a:latin typeface="Arial"/>
                          <a:ea typeface="ＭＳ ゴシック"/>
                          <a:cs typeface="Arial"/>
                        </a:rPr>
                        <a:t>％）</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r>
              <a:tr h="436240">
                <a:tc>
                  <a:txBody>
                    <a:bodyPr/>
                    <a:lstStyle/>
                    <a:p>
                      <a:pPr algn="l">
                        <a:spcAft>
                          <a:spcPts val="0"/>
                        </a:spcAft>
                      </a:pPr>
                      <a:r>
                        <a:rPr lang="en-US" altLang="ja-JP" sz="1600" kern="0" dirty="0" smtClean="0">
                          <a:latin typeface="Arial"/>
                          <a:ea typeface="ＭＳ ゴシック"/>
                          <a:cs typeface="Arial"/>
                        </a:rPr>
                        <a:t>Portion</a:t>
                      </a:r>
                      <a:r>
                        <a:rPr lang="en-US" altLang="ja-JP" sz="1600" kern="0" baseline="0" dirty="0" smtClean="0">
                          <a:latin typeface="Arial"/>
                          <a:ea typeface="ＭＳ ゴシック"/>
                          <a:cs typeface="Arial"/>
                        </a:rPr>
                        <a:t> of child labor</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c>
                  <a:txBody>
                    <a:bodyPr/>
                    <a:lstStyle/>
                    <a:p>
                      <a:pPr algn="l">
                        <a:spcAft>
                          <a:spcPts val="0"/>
                        </a:spcAft>
                      </a:pPr>
                      <a:r>
                        <a:rPr lang="en-US" altLang="ja-JP" sz="1600" kern="0" dirty="0" smtClean="0">
                          <a:latin typeface="Arial"/>
                          <a:ea typeface="ＭＳ ゴシック"/>
                          <a:cs typeface="Arial"/>
                        </a:rPr>
                        <a:t>Man:</a:t>
                      </a:r>
                      <a:r>
                        <a:rPr lang="en-US" sz="1600" kern="0" dirty="0" smtClean="0">
                          <a:latin typeface="Arial"/>
                          <a:ea typeface="ＭＳ ゴシック"/>
                          <a:cs typeface="Century"/>
                        </a:rPr>
                        <a:t>27</a:t>
                      </a:r>
                      <a:r>
                        <a:rPr lang="ja-JP" sz="1600" kern="0" dirty="0">
                          <a:latin typeface="Arial"/>
                          <a:ea typeface="ＭＳ ゴシック"/>
                          <a:cs typeface="Arial"/>
                        </a:rPr>
                        <a:t>％　</a:t>
                      </a:r>
                      <a:r>
                        <a:rPr lang="en-US" altLang="ja-JP" sz="1600" kern="0" dirty="0" smtClean="0">
                          <a:latin typeface="Arial"/>
                          <a:ea typeface="ＭＳ ゴシック"/>
                          <a:cs typeface="Arial"/>
                        </a:rPr>
                        <a:t>Woman:</a:t>
                      </a:r>
                      <a:r>
                        <a:rPr lang="en-US" sz="1600" kern="0" dirty="0" smtClean="0">
                          <a:latin typeface="Arial"/>
                          <a:ea typeface="ＭＳ ゴシック"/>
                          <a:cs typeface="Century"/>
                        </a:rPr>
                        <a:t>25</a:t>
                      </a:r>
                      <a:r>
                        <a:rPr lang="ja-JP" sz="1600" kern="0" dirty="0">
                          <a:latin typeface="Arial"/>
                          <a:ea typeface="ＭＳ ゴシック"/>
                          <a:cs typeface="Arial"/>
                        </a:rPr>
                        <a:t>％</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r>
            </a:tbl>
          </a:graphicData>
        </a:graphic>
      </p:graphicFrame>
      <p:sp>
        <p:nvSpPr>
          <p:cNvPr id="16" name="テキスト ボックス 15"/>
          <p:cNvSpPr txBox="1"/>
          <p:nvPr/>
        </p:nvSpPr>
        <p:spPr>
          <a:xfrm>
            <a:off x="2123728" y="6392361"/>
            <a:ext cx="6660232" cy="461665"/>
          </a:xfrm>
          <a:prstGeom prst="rect">
            <a:avLst/>
          </a:prstGeom>
          <a:noFill/>
        </p:spPr>
        <p:txBody>
          <a:bodyPr wrap="square" rtlCol="0">
            <a:spAutoFit/>
          </a:bodyPr>
          <a:lstStyle/>
          <a:p>
            <a:pPr algn="r"/>
            <a:r>
              <a:rPr lang="en-US" altLang="ja-JP" sz="1200" dirty="0" smtClean="0"/>
              <a:t>Resource</a:t>
            </a:r>
            <a:r>
              <a:rPr lang="ja-JP" altLang="ja-JP" sz="1200" dirty="0" smtClean="0"/>
              <a:t>：</a:t>
            </a:r>
            <a:r>
              <a:rPr lang="en-US" altLang="ja-JP" sz="1200" dirty="0" smtClean="0"/>
              <a:t>State of World Population2015</a:t>
            </a:r>
            <a:r>
              <a:rPr lang="ja-JP" altLang="ja-JP" sz="1200" dirty="0" smtClean="0"/>
              <a:t>（</a:t>
            </a:r>
            <a:r>
              <a:rPr lang="en-US" altLang="ja-JP" sz="1200" dirty="0" smtClean="0"/>
              <a:t>UNFPA</a:t>
            </a:r>
            <a:r>
              <a:rPr lang="ja-JP" altLang="ja-JP" sz="1200" dirty="0" smtClean="0"/>
              <a:t>）、</a:t>
            </a:r>
            <a:r>
              <a:rPr lang="en-US" altLang="ja-JP" sz="1200" dirty="0" smtClean="0"/>
              <a:t>The State of the world’s children2015</a:t>
            </a:r>
            <a:r>
              <a:rPr lang="ja-JP" altLang="ja-JP" sz="1200" dirty="0" smtClean="0"/>
              <a:t>（</a:t>
            </a:r>
            <a:r>
              <a:rPr lang="en-US" altLang="ja-JP" sz="1200" dirty="0" smtClean="0"/>
              <a:t>UNICEF</a:t>
            </a:r>
            <a:r>
              <a:rPr lang="ja-JP" altLang="ja-JP" sz="1200" dirty="0" smtClean="0"/>
              <a:t>）</a:t>
            </a:r>
            <a:endParaRPr kumimoji="1" lang="ja-JP" altLang="en-US" sz="1200" dirty="0"/>
          </a:p>
        </p:txBody>
      </p:sp>
      <p:sp>
        <p:nvSpPr>
          <p:cNvPr id="10" name="テキスト ボックス 9"/>
          <p:cNvSpPr txBox="1"/>
          <p:nvPr/>
        </p:nvSpPr>
        <p:spPr>
          <a:xfrm>
            <a:off x="2339752" y="3302277"/>
            <a:ext cx="4248472" cy="400110"/>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pPr algn="ctr"/>
            <a:r>
              <a:rPr lang="en-US" altLang="ja-JP" sz="2000" dirty="0" smtClean="0">
                <a:latin typeface="+mj-ea"/>
                <a:ea typeface="+mj-ea"/>
                <a:cs typeface="Meiryo UI" pitchFamily="50" charset="-128"/>
              </a:rPr>
              <a:t>Educational conditions in Kenya</a:t>
            </a:r>
          </a:p>
        </p:txBody>
      </p:sp>
      <p:pic>
        <p:nvPicPr>
          <p:cNvPr id="1026" name="Picture 2"/>
          <p:cNvPicPr>
            <a:picLocks noChangeAspect="1" noChangeArrowheads="1"/>
          </p:cNvPicPr>
          <p:nvPr/>
        </p:nvPicPr>
        <p:blipFill>
          <a:blip r:embed="rId4" cstate="print">
            <a:lum bright="10000"/>
          </a:blip>
          <a:srcRect t="3409"/>
          <a:stretch>
            <a:fillRect/>
          </a:stretch>
        </p:blipFill>
        <p:spPr bwMode="auto">
          <a:xfrm>
            <a:off x="575556" y="1392008"/>
            <a:ext cx="3528392" cy="1917062"/>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lum bright="10000"/>
          </a:blip>
          <a:srcRect t="3452"/>
          <a:stretch>
            <a:fillRect/>
          </a:stretch>
        </p:blipFill>
        <p:spPr bwMode="auto">
          <a:xfrm>
            <a:off x="5004048" y="1392871"/>
            <a:ext cx="3528392" cy="1916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ja-JP" sz="3200" dirty="0" smtClean="0">
                <a:latin typeface="HGP創英角ｺﾞｼｯｸUB" pitchFamily="50" charset="-128"/>
                <a:ea typeface="HGP創英角ｺﾞｼｯｸUB" pitchFamily="50" charset="-128"/>
              </a:rPr>
              <a:t>[Movie 2]”I am </a:t>
            </a:r>
            <a:r>
              <a:rPr lang="en-US" altLang="ja-JP" sz="3200" dirty="0" err="1" smtClean="0">
                <a:latin typeface="HGP創英角ｺﾞｼｯｸUB" pitchFamily="50" charset="-128"/>
                <a:ea typeface="HGP創英角ｺﾞｼｯｸUB" pitchFamily="50" charset="-128"/>
              </a:rPr>
              <a:t>Malala</a:t>
            </a:r>
            <a:r>
              <a:rPr lang="en-US" altLang="ja-JP" sz="3200" dirty="0" smtClean="0">
                <a:latin typeface="HGP創英角ｺﾞｼｯｸUB" pitchFamily="50" charset="-128"/>
                <a:ea typeface="HGP創英角ｺﾞｼｯｸUB" pitchFamily="50" charset="-128"/>
              </a:rPr>
              <a:t>” trailer</a:t>
            </a:r>
            <a:endParaRPr lang="ja-JP" altLang="en-US" sz="3200" dirty="0" smtClean="0">
              <a:latin typeface="HGP創英角ｺﾞｼｯｸUB" pitchFamily="50" charset="-128"/>
              <a:ea typeface="HGP創英角ｺﾞｼｯｸUB" pitchFamily="50" charset="-128"/>
            </a:endParaRP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3"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en-US" altLang="ja-JP" sz="1400" b="1" dirty="0">
                  <a:solidFill>
                    <a:schemeClr val="bg2"/>
                  </a:solidFill>
                </a:rPr>
                <a:t>Activit</a:t>
              </a:r>
              <a:r>
                <a:rPr lang="en-US" altLang="ja-JP" sz="1400" dirty="0">
                  <a:solidFill>
                    <a:schemeClr val="bg2"/>
                  </a:solidFill>
                </a:rPr>
                <a:t>y 4</a:t>
              </a:r>
              <a:endParaRPr lang="en-US" altLang="ja-JP" sz="1400" dirty="0">
                <a:solidFill>
                  <a:schemeClr val="bg2"/>
                </a:solidFill>
              </a:endParaRPr>
            </a:p>
          </p:txBody>
        </p:sp>
      </p:grpSp>
      <p:graphicFrame>
        <p:nvGraphicFramePr>
          <p:cNvPr id="10" name="表 9"/>
          <p:cNvGraphicFramePr>
            <a:graphicFrameLocks noGrp="1"/>
          </p:cNvGraphicFramePr>
          <p:nvPr>
            <p:extLst>
              <p:ext uri="{D42A27DB-BD31-4B8C-83A1-F6EECF244321}">
                <p14:modId xmlns:p14="http://schemas.microsoft.com/office/powerpoint/2010/main" val="1472453968"/>
              </p:ext>
            </p:extLst>
          </p:nvPr>
        </p:nvGraphicFramePr>
        <p:xfrm>
          <a:off x="179512" y="3789040"/>
          <a:ext cx="8784976" cy="2791937"/>
        </p:xfrm>
        <a:graphic>
          <a:graphicData uri="http://schemas.openxmlformats.org/drawingml/2006/table">
            <a:tbl>
              <a:tblPr/>
              <a:tblGrid>
                <a:gridCol w="2468506"/>
                <a:gridCol w="6316470"/>
              </a:tblGrid>
              <a:tr h="432049">
                <a:tc>
                  <a:txBody>
                    <a:bodyPr/>
                    <a:lstStyle/>
                    <a:p>
                      <a:pPr algn="l">
                        <a:spcAft>
                          <a:spcPts val="0"/>
                        </a:spcAft>
                      </a:pPr>
                      <a:r>
                        <a:rPr lang="en-US" sz="1600" kern="0" dirty="0">
                          <a:latin typeface="Arial"/>
                          <a:ea typeface="ＭＳ ゴシック"/>
                          <a:cs typeface="Century"/>
                        </a:rPr>
                        <a:t>1997</a:t>
                      </a:r>
                      <a:r>
                        <a:rPr lang="ja-JP" sz="1600" kern="0" dirty="0">
                          <a:latin typeface="Arial"/>
                          <a:ea typeface="ＭＳ ゴシック"/>
                          <a:cs typeface="Arial"/>
                        </a:rPr>
                        <a:t>年</a:t>
                      </a:r>
                      <a:r>
                        <a:rPr lang="en-US" sz="1600" kern="0" dirty="0">
                          <a:latin typeface="Arial"/>
                          <a:ea typeface="ＭＳ ゴシック"/>
                          <a:cs typeface="Century"/>
                        </a:rPr>
                        <a:t>7</a:t>
                      </a:r>
                      <a:r>
                        <a:rPr lang="ja-JP" sz="1600" kern="0" dirty="0">
                          <a:latin typeface="Arial"/>
                          <a:ea typeface="ＭＳ ゴシック"/>
                          <a:cs typeface="Arial"/>
                        </a:rPr>
                        <a:t>月</a:t>
                      </a:r>
                      <a:r>
                        <a:rPr lang="en-US" sz="1600" kern="0" dirty="0">
                          <a:latin typeface="Arial"/>
                          <a:ea typeface="ＭＳ ゴシック"/>
                          <a:cs typeface="Century"/>
                        </a:rPr>
                        <a:t>12</a:t>
                      </a:r>
                      <a:r>
                        <a:rPr lang="ja-JP" sz="1600" kern="0" dirty="0">
                          <a:latin typeface="Arial"/>
                          <a:ea typeface="ＭＳ ゴシック"/>
                          <a:cs typeface="Arial"/>
                        </a:rPr>
                        <a:t>日</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a:spcAft>
                          <a:spcPts val="0"/>
                        </a:spcAft>
                      </a:pPr>
                      <a:r>
                        <a:rPr lang="en-US" altLang="ja-JP" sz="1600" kern="0" dirty="0" smtClean="0">
                          <a:latin typeface="Arial"/>
                          <a:ea typeface="ＭＳ ゴシック"/>
                          <a:cs typeface="Arial"/>
                        </a:rPr>
                        <a:t>Born in Swat valley,</a:t>
                      </a:r>
                      <a:r>
                        <a:rPr lang="en-US" altLang="ja-JP" sz="1600" kern="0" baseline="0" dirty="0" smtClean="0">
                          <a:latin typeface="Arial"/>
                          <a:ea typeface="ＭＳ ゴシック"/>
                          <a:cs typeface="Arial"/>
                        </a:rPr>
                        <a:t> which is </a:t>
                      </a:r>
                      <a:r>
                        <a:rPr lang="en-US" altLang="ja-JP" sz="1600" kern="0" dirty="0" smtClean="0">
                          <a:latin typeface="+mn-lt"/>
                          <a:ea typeface="ＭＳ ゴシック"/>
                          <a:cs typeface="Arial"/>
                        </a:rPr>
                        <a:t>north mountain region of</a:t>
                      </a:r>
                      <a:r>
                        <a:rPr lang="en-US" altLang="ja-JP" sz="1600" kern="0" baseline="0" dirty="0" smtClean="0">
                          <a:latin typeface="+mn-lt"/>
                          <a:ea typeface="ＭＳ ゴシック"/>
                          <a:cs typeface="Arial"/>
                        </a:rPr>
                        <a:t> Pakistan.</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432048">
                <a:tc>
                  <a:txBody>
                    <a:bodyPr/>
                    <a:lstStyle/>
                    <a:p>
                      <a:pPr algn="l">
                        <a:spcAft>
                          <a:spcPts val="0"/>
                        </a:spcAft>
                      </a:pPr>
                      <a:r>
                        <a:rPr lang="en-US" sz="1600" kern="0" dirty="0">
                          <a:latin typeface="Arial"/>
                          <a:ea typeface="ＭＳ ゴシック"/>
                          <a:cs typeface="Century"/>
                        </a:rPr>
                        <a:t>2009</a:t>
                      </a:r>
                      <a:r>
                        <a:rPr lang="ja-JP" sz="1600" kern="0" dirty="0">
                          <a:latin typeface="Arial"/>
                          <a:ea typeface="ＭＳ ゴシック"/>
                          <a:cs typeface="Arial"/>
                        </a:rPr>
                        <a:t>年（</a:t>
                      </a:r>
                      <a:r>
                        <a:rPr lang="en-US" sz="1600" kern="0" dirty="0" smtClean="0">
                          <a:latin typeface="Arial"/>
                          <a:ea typeface="ＭＳ ゴシック"/>
                          <a:cs typeface="Century"/>
                        </a:rPr>
                        <a:t>11</a:t>
                      </a:r>
                      <a:r>
                        <a:rPr lang="ja-JP" sz="1600" kern="0" dirty="0" smtClean="0">
                          <a:latin typeface="Arial"/>
                          <a:ea typeface="ＭＳ ゴシック"/>
                          <a:cs typeface="Arial"/>
                        </a:rPr>
                        <a:t>）</a:t>
                      </a:r>
                      <a:r>
                        <a:rPr lang="ja-JP" sz="1600" kern="0" dirty="0">
                          <a:latin typeface="Arial"/>
                          <a:ea typeface="ＭＳ ゴシック"/>
                          <a:cs typeface="Arial"/>
                        </a:rPr>
                        <a:t>～</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a:spcAft>
                          <a:spcPts val="0"/>
                        </a:spcAft>
                      </a:pPr>
                      <a:r>
                        <a:rPr lang="en-US" altLang="ja-JP" sz="1600" kern="0" dirty="0" smtClean="0">
                          <a:latin typeface="Arial"/>
                          <a:ea typeface="ＭＳ ゴシック"/>
                          <a:cs typeface="Arial"/>
                        </a:rPr>
                        <a:t>Posted a blog</a:t>
                      </a:r>
                      <a:r>
                        <a:rPr lang="en-US" altLang="ja-JP" sz="1600" kern="0" baseline="0" dirty="0" smtClean="0">
                          <a:latin typeface="Arial"/>
                          <a:ea typeface="ＭＳ ゴシック"/>
                          <a:cs typeface="Arial"/>
                        </a:rPr>
                        <a:t> that told the fact girls could not go to school using a pen name.</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432048">
                <a:tc>
                  <a:txBody>
                    <a:bodyPr/>
                    <a:lstStyle/>
                    <a:p>
                      <a:pPr algn="l">
                        <a:spcAft>
                          <a:spcPts val="0"/>
                        </a:spcAft>
                      </a:pPr>
                      <a:r>
                        <a:rPr lang="en-US" sz="1600" kern="0" dirty="0">
                          <a:latin typeface="Arial"/>
                          <a:ea typeface="ＭＳ ゴシック"/>
                          <a:cs typeface="Century"/>
                        </a:rPr>
                        <a:t>2011</a:t>
                      </a:r>
                      <a:r>
                        <a:rPr lang="ja-JP" sz="1600" kern="0" dirty="0">
                          <a:latin typeface="Arial"/>
                          <a:ea typeface="ＭＳ ゴシック"/>
                          <a:cs typeface="Arial"/>
                        </a:rPr>
                        <a:t>年（</a:t>
                      </a:r>
                      <a:r>
                        <a:rPr lang="en-US" sz="1600" kern="0" dirty="0" smtClean="0">
                          <a:latin typeface="Arial"/>
                          <a:ea typeface="ＭＳ ゴシック"/>
                          <a:cs typeface="Century"/>
                        </a:rPr>
                        <a:t>13</a:t>
                      </a:r>
                      <a:r>
                        <a:rPr lang="ja-JP" sz="1600" kern="0" dirty="0" smtClean="0">
                          <a:latin typeface="Arial"/>
                          <a:ea typeface="ＭＳ ゴシック"/>
                          <a:cs typeface="Arial"/>
                        </a:rPr>
                        <a:t>）</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a:spcAft>
                          <a:spcPts val="0"/>
                        </a:spcAft>
                      </a:pPr>
                      <a:r>
                        <a:rPr lang="en-US" altLang="ja-JP" sz="1600" kern="0" baseline="0" dirty="0" smtClean="0">
                          <a:latin typeface="Arial"/>
                          <a:ea typeface="ＭＳ ゴシック"/>
                          <a:cs typeface="Arial"/>
                        </a:rPr>
                        <a:t>Commended  as “a girl with brave” by Pakistani government.</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689396">
                <a:tc>
                  <a:txBody>
                    <a:bodyPr/>
                    <a:lstStyle/>
                    <a:p>
                      <a:pPr algn="l">
                        <a:spcAft>
                          <a:spcPts val="0"/>
                        </a:spcAft>
                      </a:pPr>
                      <a:r>
                        <a:rPr lang="en-US" sz="1600" kern="0" dirty="0">
                          <a:latin typeface="Arial"/>
                          <a:ea typeface="ＭＳ ゴシック"/>
                          <a:cs typeface="Century"/>
                        </a:rPr>
                        <a:t>2012</a:t>
                      </a:r>
                      <a:r>
                        <a:rPr lang="ja-JP" sz="1600" kern="0" dirty="0">
                          <a:latin typeface="Arial"/>
                          <a:ea typeface="ＭＳ ゴシック"/>
                          <a:cs typeface="Arial"/>
                        </a:rPr>
                        <a:t>年（</a:t>
                      </a:r>
                      <a:r>
                        <a:rPr lang="en-US" sz="1600" kern="0" dirty="0" smtClean="0">
                          <a:latin typeface="Arial"/>
                          <a:ea typeface="ＭＳ ゴシック"/>
                          <a:cs typeface="Century"/>
                        </a:rPr>
                        <a:t>15</a:t>
                      </a:r>
                      <a:r>
                        <a:rPr lang="ja-JP" sz="1600" kern="0" dirty="0" smtClean="0">
                          <a:latin typeface="Arial"/>
                          <a:ea typeface="ＭＳ ゴシック"/>
                          <a:cs typeface="Arial"/>
                        </a:rPr>
                        <a:t>）</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a:spcAft>
                          <a:spcPts val="0"/>
                        </a:spcAft>
                      </a:pPr>
                      <a:r>
                        <a:rPr lang="en-US" altLang="ja-JP" sz="1600" kern="0" dirty="0" smtClean="0">
                          <a:latin typeface="Arial"/>
                          <a:ea typeface="ＭＳ ゴシック"/>
                          <a:cs typeface="Arial"/>
                        </a:rPr>
                        <a:t>Shot by Taliban</a:t>
                      </a:r>
                      <a:r>
                        <a:rPr lang="en-US" altLang="ja-JP" sz="1600" kern="0" baseline="0" dirty="0" smtClean="0">
                          <a:latin typeface="Arial"/>
                          <a:ea typeface="ＭＳ ゴシック"/>
                          <a:cs typeface="Arial"/>
                        </a:rPr>
                        <a:t> </a:t>
                      </a:r>
                      <a:r>
                        <a:rPr lang="en-US" altLang="ja-JP" sz="1600" kern="0" dirty="0" smtClean="0">
                          <a:latin typeface="Arial"/>
                          <a:ea typeface="ＭＳ ゴシック"/>
                          <a:cs typeface="Arial"/>
                        </a:rPr>
                        <a:t>on</a:t>
                      </a:r>
                      <a:r>
                        <a:rPr lang="en-US" altLang="ja-JP" sz="1600" kern="0" baseline="0" dirty="0" smtClean="0">
                          <a:latin typeface="Arial"/>
                          <a:ea typeface="ＭＳ ゴシック"/>
                          <a:cs typeface="Arial"/>
                        </a:rPr>
                        <a:t> her way back to home.</a:t>
                      </a:r>
                    </a:p>
                    <a:p>
                      <a:pPr algn="l">
                        <a:spcAft>
                          <a:spcPts val="0"/>
                        </a:spcAft>
                      </a:pPr>
                      <a:r>
                        <a:rPr lang="en-US" altLang="ja-JP" sz="1600" kern="0" baseline="0" dirty="0" smtClean="0">
                          <a:latin typeface="Arial"/>
                          <a:ea typeface="ＭＳ ゴシック"/>
                          <a:cs typeface="Arial"/>
                        </a:rPr>
                        <a:t>Moved to England with her family to get treatment.</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390724">
                <a:tc>
                  <a:txBody>
                    <a:bodyPr/>
                    <a:lstStyle/>
                    <a:p>
                      <a:pPr algn="l">
                        <a:spcAft>
                          <a:spcPts val="0"/>
                        </a:spcAft>
                      </a:pPr>
                      <a:r>
                        <a:rPr lang="en-US" sz="1600" kern="0" dirty="0">
                          <a:latin typeface="Arial"/>
                          <a:ea typeface="ＭＳ ゴシック"/>
                          <a:cs typeface="Century"/>
                        </a:rPr>
                        <a:t>2013</a:t>
                      </a:r>
                      <a:r>
                        <a:rPr lang="ja-JP" sz="1600" kern="0" dirty="0">
                          <a:latin typeface="Arial"/>
                          <a:ea typeface="ＭＳ ゴシック"/>
                          <a:cs typeface="Arial"/>
                        </a:rPr>
                        <a:t>年</a:t>
                      </a:r>
                      <a:r>
                        <a:rPr lang="en-US" sz="1600" kern="0" dirty="0">
                          <a:latin typeface="Arial"/>
                          <a:ea typeface="ＭＳ ゴシック"/>
                          <a:cs typeface="Century"/>
                        </a:rPr>
                        <a:t>7</a:t>
                      </a:r>
                      <a:r>
                        <a:rPr lang="ja-JP" sz="1600" kern="0" dirty="0">
                          <a:latin typeface="Arial"/>
                          <a:ea typeface="ＭＳ ゴシック"/>
                          <a:cs typeface="Arial"/>
                        </a:rPr>
                        <a:t>月</a:t>
                      </a:r>
                      <a:r>
                        <a:rPr lang="en-US" sz="1600" kern="0" dirty="0">
                          <a:latin typeface="Arial"/>
                          <a:ea typeface="ＭＳ ゴシック"/>
                          <a:cs typeface="Century"/>
                        </a:rPr>
                        <a:t>12</a:t>
                      </a:r>
                      <a:r>
                        <a:rPr lang="ja-JP" sz="1600" kern="0" dirty="0">
                          <a:latin typeface="Arial"/>
                          <a:ea typeface="ＭＳ ゴシック"/>
                          <a:cs typeface="Arial"/>
                        </a:rPr>
                        <a:t>日（</a:t>
                      </a:r>
                      <a:r>
                        <a:rPr lang="en-US" sz="1600" kern="0" dirty="0" smtClean="0">
                          <a:latin typeface="Arial"/>
                          <a:ea typeface="ＭＳ ゴシック"/>
                          <a:cs typeface="Century"/>
                        </a:rPr>
                        <a:t>16</a:t>
                      </a:r>
                      <a:r>
                        <a:rPr lang="ja-JP" sz="1600" kern="0" dirty="0" smtClean="0">
                          <a:latin typeface="Arial"/>
                          <a:ea typeface="ＭＳ ゴシック"/>
                          <a:cs typeface="Arial"/>
                        </a:rPr>
                        <a:t>）</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a:spcAft>
                          <a:spcPts val="0"/>
                        </a:spcAft>
                      </a:pPr>
                      <a:r>
                        <a:rPr lang="en-US" altLang="ja-JP" sz="1600" kern="0" dirty="0" smtClean="0">
                          <a:latin typeface="Arial"/>
                          <a:ea typeface="ＭＳ ゴシック"/>
                          <a:cs typeface="Arial"/>
                        </a:rPr>
                        <a:t>United</a:t>
                      </a:r>
                      <a:r>
                        <a:rPr lang="en-US" altLang="ja-JP" sz="1600" kern="0" baseline="0" dirty="0" smtClean="0">
                          <a:latin typeface="Arial"/>
                          <a:ea typeface="ＭＳ ゴシック"/>
                          <a:cs typeface="Arial"/>
                        </a:rPr>
                        <a:t> Nations named </a:t>
                      </a:r>
                      <a:r>
                        <a:rPr lang="en-US" altLang="ja-JP" sz="1600" kern="0" baseline="0" dirty="0" err="1" smtClean="0">
                          <a:latin typeface="Arial"/>
                          <a:ea typeface="ＭＳ ゴシック"/>
                          <a:cs typeface="Arial"/>
                        </a:rPr>
                        <a:t>Malala’s</a:t>
                      </a:r>
                      <a:r>
                        <a:rPr lang="en-US" altLang="ja-JP" sz="1600" kern="0" baseline="0" dirty="0" smtClean="0">
                          <a:latin typeface="Arial"/>
                          <a:ea typeface="ＭＳ ゴシック"/>
                          <a:cs typeface="Arial"/>
                        </a:rPr>
                        <a:t> birth day as “</a:t>
                      </a:r>
                      <a:r>
                        <a:rPr lang="en-US" altLang="ja-JP" sz="1600" kern="0" baseline="0" dirty="0" err="1" smtClean="0">
                          <a:latin typeface="Arial"/>
                          <a:ea typeface="ＭＳ ゴシック"/>
                          <a:cs typeface="Arial"/>
                        </a:rPr>
                        <a:t>Malala</a:t>
                      </a:r>
                      <a:r>
                        <a:rPr lang="en-US" altLang="ja-JP" sz="1600" kern="0" baseline="0" dirty="0" smtClean="0">
                          <a:latin typeface="Arial"/>
                          <a:ea typeface="ＭＳ ゴシック"/>
                          <a:cs typeface="Arial"/>
                        </a:rPr>
                        <a:t> day”</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360040">
                <a:tc>
                  <a:txBody>
                    <a:bodyPr/>
                    <a:lstStyle/>
                    <a:p>
                      <a:pPr algn="l">
                        <a:spcAft>
                          <a:spcPts val="0"/>
                        </a:spcAft>
                      </a:pPr>
                      <a:r>
                        <a:rPr lang="en-US" sz="1600" kern="0" dirty="0">
                          <a:latin typeface="Arial"/>
                          <a:ea typeface="ＭＳ ゴシック"/>
                          <a:cs typeface="Century"/>
                        </a:rPr>
                        <a:t>2014</a:t>
                      </a:r>
                      <a:r>
                        <a:rPr lang="ja-JP" sz="1600" kern="0" dirty="0">
                          <a:latin typeface="Arial"/>
                          <a:ea typeface="ＭＳ ゴシック"/>
                          <a:cs typeface="Arial"/>
                        </a:rPr>
                        <a:t>年</a:t>
                      </a:r>
                      <a:r>
                        <a:rPr lang="en-US" sz="1600" kern="0" dirty="0">
                          <a:latin typeface="Arial"/>
                          <a:ea typeface="ＭＳ ゴシック"/>
                          <a:cs typeface="Century"/>
                        </a:rPr>
                        <a:t>12</a:t>
                      </a:r>
                      <a:r>
                        <a:rPr lang="ja-JP" sz="1600" kern="0" dirty="0">
                          <a:latin typeface="Arial"/>
                          <a:ea typeface="ＭＳ ゴシック"/>
                          <a:cs typeface="Arial"/>
                        </a:rPr>
                        <a:t>月（</a:t>
                      </a:r>
                      <a:r>
                        <a:rPr lang="en-US" sz="1600" kern="0" dirty="0" smtClean="0">
                          <a:latin typeface="Arial"/>
                          <a:ea typeface="ＭＳ ゴシック"/>
                          <a:cs typeface="Century"/>
                        </a:rPr>
                        <a:t>17</a:t>
                      </a:r>
                      <a:r>
                        <a:rPr lang="ja-JP" sz="1600" kern="0" dirty="0" smtClean="0">
                          <a:latin typeface="Arial"/>
                          <a:ea typeface="ＭＳ ゴシック"/>
                          <a:cs typeface="Arial"/>
                        </a:rPr>
                        <a:t>）</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a:spcAft>
                          <a:spcPts val="0"/>
                        </a:spcAft>
                      </a:pPr>
                      <a:r>
                        <a:rPr lang="en-US" altLang="ja-JP" sz="1600" kern="0" dirty="0" smtClean="0">
                          <a:latin typeface="Arial"/>
                          <a:ea typeface="ＭＳ ゴシック"/>
                          <a:cs typeface="Arial"/>
                        </a:rPr>
                        <a:t>Won</a:t>
                      </a:r>
                      <a:r>
                        <a:rPr lang="en-US" altLang="ja-JP" sz="1600" kern="0" baseline="0" dirty="0" smtClean="0">
                          <a:latin typeface="Arial"/>
                          <a:ea typeface="ＭＳ ゴシック"/>
                          <a:cs typeface="Arial"/>
                        </a:rPr>
                        <a:t> the Nobel Peace Prize</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bl>
          </a:graphicData>
        </a:graphic>
      </p:graphicFrame>
      <p:sp>
        <p:nvSpPr>
          <p:cNvPr id="9" name="テキスト ボックス 8"/>
          <p:cNvSpPr txBox="1"/>
          <p:nvPr/>
        </p:nvSpPr>
        <p:spPr>
          <a:xfrm>
            <a:off x="2339752" y="3388930"/>
            <a:ext cx="4248472" cy="400110"/>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pPr algn="ctr"/>
            <a:r>
              <a:rPr lang="en-US" altLang="ja-JP" sz="2000" dirty="0" err="1" smtClean="0">
                <a:latin typeface="+mj-ea"/>
                <a:ea typeface="+mj-ea"/>
                <a:cs typeface="Meiryo UI" pitchFamily="50" charset="-128"/>
              </a:rPr>
              <a:t>Malala’s</a:t>
            </a:r>
            <a:r>
              <a:rPr lang="en-US" altLang="ja-JP" sz="2000" dirty="0" smtClean="0">
                <a:latin typeface="+mj-ea"/>
                <a:ea typeface="+mj-ea"/>
                <a:cs typeface="Meiryo UI" pitchFamily="50" charset="-128"/>
              </a:rPr>
              <a:t> brief personal history</a:t>
            </a:r>
          </a:p>
        </p:txBody>
      </p:sp>
      <p:pic>
        <p:nvPicPr>
          <p:cNvPr id="2050" name="Picture 2"/>
          <p:cNvPicPr>
            <a:picLocks noChangeAspect="1" noChangeArrowheads="1"/>
          </p:cNvPicPr>
          <p:nvPr/>
        </p:nvPicPr>
        <p:blipFill>
          <a:blip r:embed="rId4" cstate="print">
            <a:lum contrast="10000"/>
          </a:blip>
          <a:srcRect t="3881"/>
          <a:stretch>
            <a:fillRect/>
          </a:stretch>
        </p:blipFill>
        <p:spPr bwMode="auto">
          <a:xfrm>
            <a:off x="467544" y="1268760"/>
            <a:ext cx="3862289" cy="2088232"/>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lum bright="10000"/>
          </a:blip>
          <a:srcRect t="2961"/>
          <a:stretch>
            <a:fillRect/>
          </a:stretch>
        </p:blipFill>
        <p:spPr bwMode="auto">
          <a:xfrm>
            <a:off x="4850779" y="1268760"/>
            <a:ext cx="3825677"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en-US" altLang="ja-JP" sz="3200" b="1" dirty="0"/>
              <a:t>How I am feeling now…</a:t>
            </a:r>
            <a:endParaRPr lang="en-US" altLang="ja-JP" sz="3200" dirty="0" smtClean="0">
              <a:latin typeface="HGP創英角ｺﾞｼｯｸUB" pitchFamily="50" charset="-128"/>
              <a:ea typeface="HGP創英角ｺﾞｼｯｸUB" pitchFamily="50" charset="-128"/>
            </a:endParaRPr>
          </a:p>
        </p:txBody>
      </p:sp>
      <p:pic>
        <p:nvPicPr>
          <p:cNvPr id="1945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19460" name="Picture 10"/>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graphicFrame>
        <p:nvGraphicFramePr>
          <p:cNvPr id="40998" name="Group 38"/>
          <p:cNvGraphicFramePr>
            <a:graphicFrameLocks noGrp="1"/>
          </p:cNvGraphicFramePr>
          <p:nvPr>
            <p:ph sz="half" idx="2"/>
            <p:extLst>
              <p:ext uri="{D42A27DB-BD31-4B8C-83A1-F6EECF244321}">
                <p14:modId xmlns:p14="http://schemas.microsoft.com/office/powerpoint/2010/main" val="3244079240"/>
              </p:ext>
            </p:extLst>
          </p:nvPr>
        </p:nvGraphicFramePr>
        <p:xfrm>
          <a:off x="1908174" y="1268413"/>
          <a:ext cx="5472137" cy="4824883"/>
        </p:xfrm>
        <a:graphic>
          <a:graphicData uri="http://schemas.openxmlformats.org/drawingml/2006/table">
            <a:tbl>
              <a:tblPr/>
              <a:tblGrid>
                <a:gridCol w="1823480"/>
                <a:gridCol w="1825178"/>
                <a:gridCol w="1823479"/>
              </a:tblGrid>
              <a:tr h="1446429">
                <a:tc>
                  <a:txBody>
                    <a:bodyPr/>
                    <a:lstStyle/>
                    <a:p>
                      <a:pPr algn="ctr">
                        <a:lnSpc>
                          <a:spcPts val="2500"/>
                        </a:lnSpc>
                        <a:spcAft>
                          <a:spcPts val="0"/>
                        </a:spcAft>
                      </a:pPr>
                      <a:r>
                        <a:rPr lang="en-US" sz="2800" b="1" kern="100" dirty="0" smtClean="0">
                          <a:solidFill>
                            <a:srgbClr val="000000"/>
                          </a:solidFill>
                          <a:effectLst/>
                          <a:latin typeface="Arial"/>
                          <a:ea typeface="ＭＳ ゴシック"/>
                          <a:cs typeface="Century"/>
                        </a:rPr>
                        <a:t>Surprised</a:t>
                      </a:r>
                      <a:endParaRPr lang="ja-JP" sz="2800" kern="100" dirty="0">
                        <a:effectLst/>
                        <a:latin typeface="Century"/>
                        <a:ea typeface="ＭＳ 明朝"/>
                        <a:cs typeface="Century"/>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ts val="2500"/>
                        </a:lnSpc>
                        <a:spcAft>
                          <a:spcPts val="0"/>
                        </a:spcAft>
                      </a:pPr>
                      <a:r>
                        <a:rPr lang="en-US" sz="2800" b="1" kern="100" dirty="0" smtClean="0">
                          <a:solidFill>
                            <a:srgbClr val="000000"/>
                          </a:solidFill>
                          <a:effectLst/>
                          <a:latin typeface="Arial"/>
                          <a:ea typeface="ＭＳ ゴシック"/>
                          <a:cs typeface="Century"/>
                        </a:rPr>
                        <a:t>Amazed</a:t>
                      </a:r>
                      <a:endParaRPr lang="ja-JP" sz="2800" kern="100" dirty="0">
                        <a:effectLst/>
                        <a:latin typeface="Century"/>
                        <a:ea typeface="ＭＳ 明朝"/>
                        <a:cs typeface="Century"/>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ts val="2500"/>
                        </a:lnSpc>
                        <a:spcAft>
                          <a:spcPts val="0"/>
                        </a:spcAft>
                      </a:pPr>
                      <a:r>
                        <a:rPr lang="en-US" sz="2800" b="1" kern="100" dirty="0">
                          <a:solidFill>
                            <a:srgbClr val="000000"/>
                          </a:solidFill>
                          <a:effectLst/>
                          <a:latin typeface="Arial"/>
                          <a:ea typeface="ＭＳ ゴシック"/>
                          <a:cs typeface="Century"/>
                        </a:rPr>
                        <a:t>How </a:t>
                      </a:r>
                      <a:r>
                        <a:rPr lang="en-US" sz="2800" b="1" kern="100" dirty="0" smtClean="0">
                          <a:solidFill>
                            <a:srgbClr val="000000"/>
                          </a:solidFill>
                          <a:effectLst/>
                          <a:latin typeface="Arial"/>
                          <a:ea typeface="ＭＳ ゴシック"/>
                          <a:cs typeface="Century"/>
                        </a:rPr>
                        <a:t>sad</a:t>
                      </a:r>
                      <a:endParaRPr lang="ja-JP" sz="2800" kern="100" dirty="0">
                        <a:effectLst/>
                        <a:latin typeface="Century"/>
                        <a:ea typeface="ＭＳ 明朝"/>
                        <a:cs typeface="Century"/>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1158">
                <a:tc>
                  <a:txBody>
                    <a:bodyPr/>
                    <a:lstStyle/>
                    <a:p>
                      <a:pPr algn="ctr">
                        <a:lnSpc>
                          <a:spcPts val="2500"/>
                        </a:lnSpc>
                        <a:spcAft>
                          <a:spcPts val="0"/>
                        </a:spcAft>
                      </a:pPr>
                      <a:r>
                        <a:rPr lang="en-US" sz="2800" b="1" kern="100" dirty="0" smtClean="0">
                          <a:solidFill>
                            <a:srgbClr val="000000"/>
                          </a:solidFill>
                          <a:effectLst/>
                          <a:latin typeface="Arial"/>
                          <a:ea typeface="ＭＳ ゴシック"/>
                          <a:cs typeface="Century"/>
                        </a:rPr>
                        <a:t>Angry</a:t>
                      </a:r>
                      <a:endParaRPr lang="ja-JP" sz="2800" kern="100" dirty="0">
                        <a:effectLst/>
                        <a:latin typeface="Century"/>
                        <a:ea typeface="ＭＳ 明朝"/>
                        <a:cs typeface="Century"/>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ts val="2500"/>
                        </a:lnSpc>
                        <a:spcAft>
                          <a:spcPts val="0"/>
                        </a:spcAft>
                      </a:pPr>
                      <a:r>
                        <a:rPr lang="en-US" sz="2800" b="1" kern="100" dirty="0" smtClean="0">
                          <a:solidFill>
                            <a:srgbClr val="000000"/>
                          </a:solidFill>
                          <a:effectLst/>
                          <a:latin typeface="Arial"/>
                          <a:ea typeface="ＭＳ ゴシック"/>
                          <a:cs typeface="Century"/>
                        </a:rPr>
                        <a:t>Lost</a:t>
                      </a:r>
                      <a:endParaRPr lang="ja-JP" sz="2800" kern="100" dirty="0">
                        <a:effectLst/>
                        <a:latin typeface="Century"/>
                        <a:ea typeface="ＭＳ 明朝"/>
                        <a:cs typeface="Century"/>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ts val="2500"/>
                        </a:lnSpc>
                        <a:spcAft>
                          <a:spcPts val="0"/>
                        </a:spcAft>
                      </a:pPr>
                      <a:r>
                        <a:rPr lang="en-US" sz="2800" b="1" kern="100" dirty="0" smtClean="0">
                          <a:solidFill>
                            <a:srgbClr val="000000"/>
                          </a:solidFill>
                          <a:effectLst/>
                          <a:latin typeface="Arial"/>
                          <a:ea typeface="ＭＳ ゴシック"/>
                          <a:cs typeface="Century"/>
                        </a:rPr>
                        <a:t>Worried</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7296">
                <a:tc>
                  <a:txBody>
                    <a:bodyPr/>
                    <a:lstStyle/>
                    <a:p>
                      <a:pPr algn="ctr">
                        <a:lnSpc>
                          <a:spcPts val="2500"/>
                        </a:lnSpc>
                        <a:spcAft>
                          <a:spcPts val="0"/>
                        </a:spcAft>
                      </a:pPr>
                      <a:r>
                        <a:rPr lang="en-US" sz="2800" b="1" kern="100" dirty="0">
                          <a:solidFill>
                            <a:srgbClr val="000000"/>
                          </a:solidFill>
                          <a:effectLst/>
                          <a:latin typeface="Arial"/>
                          <a:ea typeface="ＭＳ ゴシック"/>
                          <a:cs typeface="Century"/>
                        </a:rPr>
                        <a:t>Not my </a:t>
                      </a:r>
                      <a:endParaRPr lang="ja-JP" sz="2800" kern="100" dirty="0">
                        <a:effectLst/>
                        <a:latin typeface="Century"/>
                        <a:ea typeface="ＭＳ 明朝"/>
                        <a:cs typeface="Century"/>
                      </a:endParaRPr>
                    </a:p>
                    <a:p>
                      <a:pPr algn="ctr">
                        <a:lnSpc>
                          <a:spcPts val="2500"/>
                        </a:lnSpc>
                        <a:spcAft>
                          <a:spcPts val="0"/>
                        </a:spcAft>
                      </a:pPr>
                      <a:r>
                        <a:rPr lang="en-US" sz="2800" b="1" kern="100" dirty="0" smtClean="0">
                          <a:solidFill>
                            <a:srgbClr val="000000"/>
                          </a:solidFill>
                          <a:effectLst/>
                          <a:latin typeface="Arial"/>
                          <a:ea typeface="ＭＳ ゴシック"/>
                          <a:cs typeface="Century"/>
                        </a:rPr>
                        <a:t>concern</a:t>
                      </a:r>
                      <a:endParaRPr lang="ja-JP" sz="2800" kern="100" dirty="0">
                        <a:effectLst/>
                        <a:latin typeface="Century"/>
                        <a:ea typeface="ＭＳ 明朝"/>
                        <a:cs typeface="Century"/>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ts val="2500"/>
                        </a:lnSpc>
                        <a:spcAft>
                          <a:spcPts val="0"/>
                        </a:spcAft>
                      </a:pPr>
                      <a:r>
                        <a:rPr lang="en-US" sz="2800" b="1" kern="100" dirty="0" smtClean="0">
                          <a:solidFill>
                            <a:srgbClr val="000000"/>
                          </a:solidFill>
                          <a:effectLst/>
                          <a:latin typeface="Arial"/>
                          <a:ea typeface="ＭＳ ゴシック"/>
                          <a:cs typeface="Century"/>
                        </a:rPr>
                        <a:t>Unconvinced</a:t>
                      </a:r>
                      <a:endParaRPr lang="ja-JP" sz="2800" kern="100" dirty="0">
                        <a:effectLst/>
                        <a:latin typeface="Century"/>
                        <a:ea typeface="ＭＳ 明朝"/>
                        <a:cs typeface="Century"/>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ts val="2500"/>
                        </a:lnSpc>
                        <a:spcAft>
                          <a:spcPts val="0"/>
                        </a:spcAft>
                      </a:pPr>
                      <a:r>
                        <a:rPr lang="en-US" sz="2800" b="1" kern="100" dirty="0" smtClean="0">
                          <a:solidFill>
                            <a:srgbClr val="000000"/>
                          </a:solidFill>
                          <a:effectLst/>
                          <a:latin typeface="Arial"/>
                          <a:ea typeface="ＭＳ ゴシック"/>
                          <a:cs typeface="Century"/>
                        </a:rPr>
                        <a:t>Excited</a:t>
                      </a:r>
                      <a:endParaRPr lang="ja-JP" sz="2800" kern="100" dirty="0">
                        <a:effectLst/>
                        <a:latin typeface="Century"/>
                        <a:ea typeface="ＭＳ 明朝"/>
                        <a:cs typeface="Century"/>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9479" name="Group 39"/>
          <p:cNvGrpSpPr>
            <a:grpSpLocks/>
          </p:cNvGrpSpPr>
          <p:nvPr/>
        </p:nvGrpSpPr>
        <p:grpSpPr bwMode="auto">
          <a:xfrm>
            <a:off x="395288" y="188913"/>
            <a:ext cx="1441450" cy="304800"/>
            <a:chOff x="249" y="119"/>
            <a:chExt cx="908" cy="192"/>
          </a:xfrm>
        </p:grpSpPr>
        <p:sp>
          <p:nvSpPr>
            <p:cNvPr id="19480" name="AutoShape 40"/>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9481" name="Text Box 41"/>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en-US" altLang="ja-JP" sz="1400" b="1" dirty="0">
                  <a:solidFill>
                    <a:schemeClr val="bg2"/>
                  </a:solidFill>
                </a:rPr>
                <a:t>Activit</a:t>
              </a:r>
              <a:r>
                <a:rPr lang="en-US" altLang="ja-JP" sz="1400" dirty="0">
                  <a:solidFill>
                    <a:schemeClr val="bg2"/>
                  </a:solidFill>
                </a:rPr>
                <a:t>y 4</a:t>
              </a:r>
              <a:endParaRPr lang="en-US" altLang="ja-JP" sz="1400" dirty="0">
                <a:solidFill>
                  <a:schemeClr val="bg2"/>
                </a:solidFill>
              </a:endParaRPr>
            </a:p>
          </p:txBody>
        </p:sp>
      </p:grpSp>
      <p:pic>
        <p:nvPicPr>
          <p:cNvPr id="9" name="Picture 16"/>
          <p:cNvPicPr>
            <a:picLocks noChangeAspect="1" noChangeArrowheads="1"/>
          </p:cNvPicPr>
          <p:nvPr/>
        </p:nvPicPr>
        <p:blipFill>
          <a:blip r:embed="rId4" cstate="print"/>
          <a:srcRect/>
          <a:stretch>
            <a:fillRect/>
          </a:stretch>
        </p:blipFill>
        <p:spPr bwMode="auto">
          <a:xfrm>
            <a:off x="971600" y="5085184"/>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5" y="188640"/>
            <a:ext cx="5796992" cy="1296144"/>
          </a:xfrm>
        </p:spPr>
        <p:txBody>
          <a:bodyPr/>
          <a:lstStyle/>
          <a:p>
            <a:pPr eaLnBrk="1" hangingPunct="1">
              <a:lnSpc>
                <a:spcPct val="80000"/>
              </a:lnSpc>
              <a:buFontTx/>
              <a:buNone/>
            </a:pPr>
            <a:r>
              <a:rPr lang="ja-JP" altLang="en-US" sz="3200" dirty="0" smtClean="0">
                <a:latin typeface="HGP創英角ｺﾞｼｯｸUB" pitchFamily="50" charset="-128"/>
                <a:ea typeface="HGP創英角ｺﾞｼｯｸUB" pitchFamily="50" charset="-128"/>
              </a:rPr>
              <a:t>　</a:t>
            </a:r>
          </a:p>
          <a:p>
            <a:pPr marL="0" indent="0" eaLnBrk="1" hangingPunct="1">
              <a:lnSpc>
                <a:spcPct val="80000"/>
              </a:lnSpc>
              <a:buFontTx/>
              <a:buNone/>
            </a:pPr>
            <a:r>
              <a:rPr lang="en-US" altLang="ja-JP" sz="3200" b="1" dirty="0"/>
              <a:t>Today we are going to discuss educational assistance for country C</a:t>
            </a: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en-US" altLang="ja-JP" sz="1400" b="1" dirty="0">
                  <a:solidFill>
                    <a:schemeClr val="bg2"/>
                  </a:solidFill>
                </a:rPr>
                <a:t>Activit</a:t>
              </a:r>
              <a:r>
                <a:rPr lang="en-US" altLang="ja-JP" sz="1400" dirty="0">
                  <a:solidFill>
                    <a:schemeClr val="bg2"/>
                  </a:solidFill>
                </a:rPr>
                <a:t>y 5</a:t>
              </a:r>
              <a:endParaRPr lang="en-US" altLang="ja-JP" sz="1400" dirty="0">
                <a:solidFill>
                  <a:schemeClr val="bg2"/>
                </a:solidFill>
              </a:endParaRPr>
            </a:p>
          </p:txBody>
        </p:sp>
      </p:grpSp>
      <p:sp>
        <p:nvSpPr>
          <p:cNvPr id="10" name="Rectangle 6"/>
          <p:cNvSpPr txBox="1">
            <a:spLocks noChangeArrowheads="1"/>
          </p:cNvSpPr>
          <p:nvPr/>
        </p:nvSpPr>
        <p:spPr bwMode="auto">
          <a:xfrm>
            <a:off x="466849" y="1916832"/>
            <a:ext cx="8425631" cy="39604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altLang="ja-JP" sz="2800" dirty="0"/>
              <a:t>Here are the 6 members </a:t>
            </a:r>
            <a:r>
              <a:rPr lang="en-US" altLang="ja-JP" sz="2800" dirty="0" smtClean="0"/>
              <a:t>attending</a:t>
            </a:r>
          </a:p>
          <a:p>
            <a:r>
              <a:rPr lang="en-US" altLang="ja-JP" sz="2800" dirty="0" smtClean="0"/>
              <a:t> </a:t>
            </a:r>
            <a:r>
              <a:rPr lang="en-US" altLang="ja-JP" sz="2800" dirty="0"/>
              <a:t>this conference</a:t>
            </a:r>
          </a:p>
          <a:p>
            <a:r>
              <a:rPr lang="ja-JP" altLang="en-US" sz="2800" dirty="0"/>
              <a:t>（</a:t>
            </a:r>
            <a:r>
              <a:rPr lang="en-US" altLang="ja-JP" sz="2800" dirty="0"/>
              <a:t>1</a:t>
            </a:r>
            <a:r>
              <a:rPr lang="ja-JP" altLang="en-US" sz="2800" dirty="0"/>
              <a:t>）</a:t>
            </a:r>
            <a:r>
              <a:rPr lang="en-US" altLang="ja-JP" sz="2400" dirty="0"/>
              <a:t>Provider of assistance, the government of county A</a:t>
            </a:r>
          </a:p>
          <a:p>
            <a:r>
              <a:rPr lang="ja-JP" altLang="en-US" sz="2800" dirty="0"/>
              <a:t>（</a:t>
            </a:r>
            <a:r>
              <a:rPr lang="en-US" altLang="ja-JP" sz="2800" dirty="0"/>
              <a:t>2</a:t>
            </a:r>
            <a:r>
              <a:rPr lang="ja-JP" altLang="en-US" sz="2800" dirty="0"/>
              <a:t>）</a:t>
            </a:r>
            <a:r>
              <a:rPr lang="en-US" altLang="ja-JP" sz="2400" dirty="0"/>
              <a:t>Citizen of country A</a:t>
            </a:r>
          </a:p>
          <a:p>
            <a:r>
              <a:rPr lang="ja-JP" altLang="en-US" sz="2800" dirty="0"/>
              <a:t>（</a:t>
            </a:r>
            <a:r>
              <a:rPr lang="en-US" altLang="ja-JP" sz="2800" dirty="0"/>
              <a:t>3</a:t>
            </a:r>
            <a:r>
              <a:rPr lang="ja-JP" altLang="en-US" sz="2800" dirty="0"/>
              <a:t>）</a:t>
            </a:r>
            <a:r>
              <a:rPr lang="en-US" altLang="ja-JP" sz="2400" dirty="0"/>
              <a:t>Provider of assistance, the government of country B</a:t>
            </a:r>
          </a:p>
          <a:p>
            <a:r>
              <a:rPr lang="ja-JP" altLang="en-US" sz="2800" dirty="0"/>
              <a:t>（</a:t>
            </a:r>
            <a:r>
              <a:rPr lang="en-US" altLang="ja-JP" sz="2800" dirty="0"/>
              <a:t>4</a:t>
            </a:r>
            <a:r>
              <a:rPr lang="ja-JP" altLang="en-US" sz="2800" dirty="0"/>
              <a:t>）</a:t>
            </a:r>
            <a:r>
              <a:rPr lang="en-US" altLang="ja-JP" sz="2400" dirty="0"/>
              <a:t>Recipient of assistance, the government of country C</a:t>
            </a:r>
            <a:endParaRPr lang="ja-JP" altLang="en-US" sz="2400" dirty="0"/>
          </a:p>
          <a:p>
            <a:r>
              <a:rPr lang="ja-JP" altLang="en-US" sz="2800" dirty="0"/>
              <a:t>（</a:t>
            </a:r>
            <a:r>
              <a:rPr lang="en-US" altLang="ja-JP" sz="2800" dirty="0"/>
              <a:t>5</a:t>
            </a:r>
            <a:r>
              <a:rPr lang="ja-JP" altLang="en-US" sz="2800" dirty="0"/>
              <a:t>）</a:t>
            </a:r>
            <a:r>
              <a:rPr lang="en-US" altLang="ja-JP" sz="2400" dirty="0"/>
              <a:t>The headmaster of a primary school in country C</a:t>
            </a:r>
          </a:p>
          <a:p>
            <a:r>
              <a:rPr lang="ja-JP" altLang="en-US" sz="2800" dirty="0"/>
              <a:t>（</a:t>
            </a:r>
            <a:r>
              <a:rPr lang="en-US" altLang="ja-JP" sz="2800" dirty="0"/>
              <a:t>6</a:t>
            </a:r>
            <a:r>
              <a:rPr lang="ja-JP" altLang="en-US" sz="2800" dirty="0"/>
              <a:t>）</a:t>
            </a:r>
            <a:r>
              <a:rPr lang="en-US" altLang="ja-JP" sz="2400" dirty="0"/>
              <a:t>NGO staff</a:t>
            </a:r>
          </a:p>
          <a:p>
            <a:r>
              <a:rPr lang="en-US" altLang="ja-JP" sz="2400" dirty="0"/>
              <a:t> There are also some people coming from country of C</a:t>
            </a:r>
          </a:p>
          <a:p>
            <a:r>
              <a:rPr lang="ja-JP" altLang="en-US" sz="2400" dirty="0" smtClean="0"/>
              <a:t>・</a:t>
            </a:r>
            <a:r>
              <a:rPr lang="en-US" altLang="ja-JP" sz="2400" dirty="0"/>
              <a:t>The rest of the students stay outside of the conference as observers and take notes while the conference has held</a:t>
            </a:r>
            <a:endParaRPr lang="ja-JP" altLang="en-US" sz="2400" dirty="0"/>
          </a:p>
          <a:p>
            <a:endParaRPr lang="ja-JP" altLang="en-US" sz="2400" dirty="0" smtClean="0"/>
          </a:p>
        </p:txBody>
      </p:sp>
      <p:pic>
        <p:nvPicPr>
          <p:cNvPr id="11" name="図 10" descr="C:\Users\dear02\AppData\Local\Microsoft\Windows\Temporary Internet Files\Content.IE5\1I11TE0N\lgi01a201312281400[1].jpg"/>
          <p:cNvPicPr/>
          <p:nvPr/>
        </p:nvPicPr>
        <p:blipFill>
          <a:blip r:embed="rId4" cstate="print"/>
          <a:srcRect/>
          <a:stretch>
            <a:fillRect/>
          </a:stretch>
        </p:blipFill>
        <p:spPr bwMode="auto">
          <a:xfrm>
            <a:off x="6156176" y="620688"/>
            <a:ext cx="2386955"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188640"/>
            <a:ext cx="8425631" cy="1296144"/>
          </a:xfrm>
        </p:spPr>
        <p:txBody>
          <a:bodyPr/>
          <a:lstStyle/>
          <a:p>
            <a:pPr eaLnBrk="1" hangingPunct="1">
              <a:lnSpc>
                <a:spcPct val="80000"/>
              </a:lnSpc>
              <a:buFontTx/>
              <a:buNone/>
            </a:pPr>
            <a:r>
              <a:rPr lang="ja-JP" altLang="en-US" sz="3200" dirty="0" smtClean="0">
                <a:latin typeface="HGP創英角ｺﾞｼｯｸUB" pitchFamily="50" charset="-128"/>
                <a:ea typeface="HGP創英角ｺﾞｼｯｸUB" pitchFamily="50" charset="-128"/>
              </a:rPr>
              <a:t>　</a:t>
            </a:r>
          </a:p>
          <a:p>
            <a:pPr marL="0" indent="0" algn="ctr" eaLnBrk="1" hangingPunct="1">
              <a:lnSpc>
                <a:spcPct val="80000"/>
              </a:lnSpc>
              <a:buFontTx/>
              <a:buNone/>
            </a:pPr>
            <a:r>
              <a:rPr lang="en-US" altLang="ja-JP" sz="2400" dirty="0">
                <a:latin typeface="HGP創英角ｺﾞｼｯｸUB" pitchFamily="50" charset="-128"/>
                <a:ea typeface="HGP創英角ｺﾞｼｯｸUB" pitchFamily="50" charset="-128"/>
              </a:rPr>
              <a:t> </a:t>
            </a:r>
            <a:r>
              <a:rPr lang="en-US" altLang="ja-JP" sz="3200" b="1" dirty="0"/>
              <a:t>What is country C like?</a:t>
            </a:r>
            <a:endParaRPr lang="ja-JP" altLang="en-US" sz="3200" dirty="0" smtClean="0">
              <a:latin typeface="HGP創英角ｺﾞｼｯｸUB" pitchFamily="50" charset="-128"/>
              <a:ea typeface="HGP創英角ｺﾞｼｯｸUB" pitchFamily="50" charset="-128"/>
            </a:endParaRP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en-US" altLang="ja-JP" sz="1400" b="1" dirty="0">
                  <a:solidFill>
                    <a:schemeClr val="bg2"/>
                  </a:solidFill>
                </a:rPr>
                <a:t>Activit</a:t>
              </a:r>
              <a:r>
                <a:rPr lang="en-US" altLang="ja-JP" sz="1400" dirty="0">
                  <a:solidFill>
                    <a:schemeClr val="bg2"/>
                  </a:solidFill>
                </a:rPr>
                <a:t>y 5</a:t>
              </a:r>
              <a:endParaRPr lang="en-US" altLang="ja-JP" sz="1400" dirty="0">
                <a:solidFill>
                  <a:schemeClr val="bg2"/>
                </a:solidFill>
              </a:endParaRPr>
            </a:p>
          </p:txBody>
        </p:sp>
      </p:grpSp>
      <p:pic>
        <p:nvPicPr>
          <p:cNvPr id="12" name="Picture 16"/>
          <p:cNvPicPr>
            <a:picLocks noChangeAspect="1" noChangeArrowheads="1"/>
          </p:cNvPicPr>
          <p:nvPr/>
        </p:nvPicPr>
        <p:blipFill>
          <a:blip r:embed="rId4" cstate="print"/>
          <a:srcRect/>
          <a:stretch>
            <a:fillRect/>
          </a:stretch>
        </p:blipFill>
        <p:spPr bwMode="auto">
          <a:xfrm>
            <a:off x="7668344" y="620688"/>
            <a:ext cx="678636" cy="1001266"/>
          </a:xfrm>
          <a:prstGeom prst="rect">
            <a:avLst/>
          </a:prstGeom>
          <a:noFill/>
          <a:ln w="9525">
            <a:noFill/>
            <a:miter lim="800000"/>
            <a:headEnd/>
            <a:tailEnd/>
          </a:ln>
        </p:spPr>
      </p:pic>
      <p:sp>
        <p:nvSpPr>
          <p:cNvPr id="10" name="Rectangle 6"/>
          <p:cNvSpPr txBox="1">
            <a:spLocks noChangeArrowheads="1"/>
          </p:cNvSpPr>
          <p:nvPr/>
        </p:nvSpPr>
        <p:spPr bwMode="auto">
          <a:xfrm>
            <a:off x="359184" y="2060848"/>
            <a:ext cx="8425631" cy="39604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altLang="ja-JP" sz="2400" b="1" dirty="0"/>
              <a:t>Country C is so-called “developing country”. </a:t>
            </a:r>
          </a:p>
          <a:p>
            <a:r>
              <a:rPr lang="ja-JP" altLang="en-US" sz="2400" dirty="0"/>
              <a:t>・</a:t>
            </a:r>
            <a:r>
              <a:rPr lang="en-US" altLang="ja-JP" sz="2400" dirty="0"/>
              <a:t>It doesn’t have resources such as oil, natural gases, minerals, and it doesn’t develop industrially. </a:t>
            </a:r>
          </a:p>
          <a:p>
            <a:r>
              <a:rPr lang="ja-JP" altLang="en-US" sz="2400" dirty="0"/>
              <a:t>・</a:t>
            </a:r>
            <a:r>
              <a:rPr lang="en-US" altLang="ja-JP" sz="2400" dirty="0"/>
              <a:t>This country has been independent for 30 years ago but civil wars have still continued. </a:t>
            </a:r>
            <a:endParaRPr lang="ja-JP" altLang="ja-JP" sz="2400" dirty="0"/>
          </a:p>
          <a:p>
            <a:r>
              <a:rPr lang="en-US" altLang="ja-JP" sz="2400" dirty="0"/>
              <a:t>80% of citizens live by farming, but it can hardly be said their lives are rich because grounds go wild and crops wither in the dry season.</a:t>
            </a:r>
          </a:p>
          <a:p>
            <a:r>
              <a:rPr lang="ja-JP" altLang="en-US" sz="2400" dirty="0"/>
              <a:t>・</a:t>
            </a:r>
            <a:r>
              <a:rPr lang="en-US" altLang="ja-JP" sz="2400" dirty="0"/>
              <a:t>The literary rate is low at 60% and there are many educational problems.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en-US" altLang="ja-JP" sz="1400" b="1" dirty="0">
                  <a:solidFill>
                    <a:schemeClr val="bg2"/>
                  </a:solidFill>
                </a:rPr>
                <a:t>Activit</a:t>
              </a:r>
              <a:r>
                <a:rPr lang="en-US" altLang="ja-JP" sz="1400" dirty="0">
                  <a:solidFill>
                    <a:schemeClr val="bg2"/>
                  </a:solidFill>
                </a:rPr>
                <a:t>y 5</a:t>
              </a:r>
              <a:endParaRPr lang="en-US" altLang="ja-JP" sz="1400" dirty="0">
                <a:solidFill>
                  <a:schemeClr val="bg2"/>
                </a:solidFill>
              </a:endParaRPr>
            </a:p>
          </p:txBody>
        </p:sp>
      </p:grpSp>
      <p:graphicFrame>
        <p:nvGraphicFramePr>
          <p:cNvPr id="13" name="コンテンツ プレースホルダ 12"/>
          <p:cNvGraphicFramePr>
            <a:graphicFrameLocks noGrp="1"/>
          </p:cNvGraphicFramePr>
          <p:nvPr>
            <p:ph sz="half" idx="2"/>
            <p:extLst>
              <p:ext uri="{D42A27DB-BD31-4B8C-83A1-F6EECF244321}">
                <p14:modId xmlns:p14="http://schemas.microsoft.com/office/powerpoint/2010/main" val="152607867"/>
              </p:ext>
            </p:extLst>
          </p:nvPr>
        </p:nvGraphicFramePr>
        <p:xfrm>
          <a:off x="395288" y="692696"/>
          <a:ext cx="8496944" cy="5933947"/>
        </p:xfrm>
        <a:graphic>
          <a:graphicData uri="http://schemas.openxmlformats.org/drawingml/2006/table">
            <a:tbl>
              <a:tblPr firstRow="1" bandRow="1">
                <a:tableStyleId>{21E4AEA4-8DFA-4A89-87EB-49C32662AFE0}</a:tableStyleId>
              </a:tblPr>
              <a:tblGrid>
                <a:gridCol w="4248472"/>
                <a:gridCol w="4248472"/>
              </a:tblGrid>
              <a:tr h="547261">
                <a:tc>
                  <a:txBody>
                    <a:bodyPr/>
                    <a:lstStyle/>
                    <a:p>
                      <a:pPr algn="ctr"/>
                      <a:r>
                        <a:rPr kumimoji="1" lang="en-US" altLang="ja-JP" dirty="0" smtClean="0"/>
                        <a:t>The aid</a:t>
                      </a:r>
                      <a:r>
                        <a:rPr kumimoji="1" lang="en-US" altLang="ja-JP" baseline="0" dirty="0" smtClean="0"/>
                        <a:t> </a:t>
                      </a:r>
                      <a:r>
                        <a:rPr kumimoji="1" lang="en-US" altLang="ja-JP" dirty="0" smtClean="0"/>
                        <a:t>the provider country wants to</a:t>
                      </a:r>
                      <a:r>
                        <a:rPr kumimoji="1" lang="en-US" altLang="ja-JP" baseline="0" dirty="0" smtClean="0"/>
                        <a:t> give</a:t>
                      </a:r>
                      <a:endParaRPr kumimoji="1" lang="en-US" altLang="ja-JP" dirty="0" smtClean="0"/>
                    </a:p>
                  </a:txBody>
                  <a:tcPr anchor="ctr"/>
                </a:tc>
                <a:tc>
                  <a:txBody>
                    <a:bodyPr/>
                    <a:lstStyle/>
                    <a:p>
                      <a:pPr algn="ctr"/>
                      <a:r>
                        <a:rPr kumimoji="1" lang="en-US" altLang="ja-JP" dirty="0" smtClean="0"/>
                        <a:t>The aid</a:t>
                      </a:r>
                      <a:r>
                        <a:rPr kumimoji="1" lang="en-US" altLang="ja-JP" baseline="0" dirty="0" smtClean="0"/>
                        <a:t> of the recipient country wants</a:t>
                      </a:r>
                      <a:endParaRPr kumimoji="1" lang="ja-JP" altLang="en-US" dirty="0"/>
                    </a:p>
                  </a:txBody>
                  <a:tcPr anchor="ctr"/>
                </a:tc>
              </a:tr>
              <a:tr h="547261">
                <a:tc>
                  <a:txBody>
                    <a:bodyPr/>
                    <a:lstStyle/>
                    <a:p>
                      <a:pPr algn="ctr"/>
                      <a:r>
                        <a:rPr kumimoji="1" lang="en-US" altLang="ja-JP" sz="1400" dirty="0" smtClean="0"/>
                        <a:t>Higher</a:t>
                      </a:r>
                      <a:r>
                        <a:rPr kumimoji="1" lang="en-US" altLang="ja-JP" sz="1400" baseline="0" dirty="0" smtClean="0"/>
                        <a:t> Education (the government of A)</a:t>
                      </a:r>
                      <a:endParaRPr kumimoji="1" lang="ja-JP" alt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kern="1200" dirty="0" smtClean="0">
                          <a:solidFill>
                            <a:schemeClr val="dk1"/>
                          </a:solidFill>
                          <a:effectLst/>
                          <a:latin typeface="+mj-lt"/>
                          <a:ea typeface="+mn-ea"/>
                          <a:cs typeface="+mn-cs"/>
                        </a:rPr>
                        <a:t>Budget for education</a:t>
                      </a:r>
                      <a:endParaRPr kumimoji="1" lang="ja-JP" altLang="ja-JP" sz="1400" b="0" kern="1200" dirty="0" smtClean="0">
                        <a:solidFill>
                          <a:schemeClr val="dk1"/>
                        </a:solidFill>
                        <a:effectLst/>
                        <a:latin typeface="+mj-lt"/>
                        <a:ea typeface="+mn-ea"/>
                        <a:cs typeface="+mn-cs"/>
                      </a:endParaRPr>
                    </a:p>
                    <a:p>
                      <a:pPr algn="ctr"/>
                      <a:r>
                        <a:rPr kumimoji="1" lang="ja-JP" altLang="en-US" sz="1400" b="0" dirty="0" smtClean="0">
                          <a:latin typeface="+mj-lt"/>
                        </a:rPr>
                        <a:t>（</a:t>
                      </a:r>
                      <a:r>
                        <a:rPr kumimoji="1" lang="en-US" altLang="ja-JP" sz="1400" b="0" kern="1200" dirty="0" smtClean="0">
                          <a:solidFill>
                            <a:schemeClr val="dk1"/>
                          </a:solidFill>
                          <a:effectLst/>
                          <a:latin typeface="+mj-lt"/>
                          <a:ea typeface="+mn-ea"/>
                          <a:cs typeface="+mn-cs"/>
                        </a:rPr>
                        <a:t>the government of country C</a:t>
                      </a:r>
                      <a:r>
                        <a:rPr kumimoji="1" lang="ja-JP" altLang="en-US" sz="1400" b="0" dirty="0" smtClean="0">
                          <a:latin typeface="+mj-lt"/>
                        </a:rPr>
                        <a:t>）</a:t>
                      </a:r>
                      <a:endParaRPr kumimoji="1" lang="ja-JP" altLang="en-US" sz="1400" b="0" dirty="0">
                        <a:latin typeface="+mj-lt"/>
                      </a:endParaRPr>
                    </a:p>
                  </a:txBody>
                  <a:tcPr anchor="ctr"/>
                </a:tc>
              </a:tr>
              <a:tr h="547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dk1"/>
                          </a:solidFill>
                          <a:effectLst/>
                          <a:latin typeface="+mj-lt"/>
                          <a:ea typeface="+mn-ea"/>
                          <a:cs typeface="+mn-cs"/>
                        </a:rPr>
                        <a:t>Accept 100 foreign students to universities</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baseline="0" dirty="0" smtClean="0">
                          <a:latin typeface="+mj-lt"/>
                        </a:rPr>
                        <a:t>(the government of A)</a:t>
                      </a:r>
                      <a:endParaRPr kumimoji="1" lang="ja-JP" altLang="en-US" sz="1400" b="0" dirty="0" smtClean="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dk1"/>
                          </a:solidFill>
                          <a:effectLst/>
                          <a:latin typeface="+mn-lt"/>
                          <a:ea typeface="+mn-ea"/>
                          <a:cs typeface="+mn-cs"/>
                        </a:rPr>
                        <a:t>Teachers</a:t>
                      </a:r>
                      <a:r>
                        <a:rPr kumimoji="1" lang="ja-JP" altLang="ja-JP" sz="1400" kern="1200" dirty="0" smtClean="0">
                          <a:solidFill>
                            <a:schemeClr val="dk1"/>
                          </a:solidFill>
                          <a:effectLst/>
                          <a:latin typeface="+mn-lt"/>
                          <a:ea typeface="+mn-ea"/>
                          <a:cs typeface="+mn-cs"/>
                        </a:rPr>
                        <a:t>・</a:t>
                      </a:r>
                      <a:r>
                        <a:rPr kumimoji="1" lang="en-US" altLang="ja-JP" sz="1400" kern="1200" dirty="0" smtClean="0">
                          <a:solidFill>
                            <a:schemeClr val="dk1"/>
                          </a:solidFill>
                          <a:effectLst/>
                          <a:latin typeface="+mn-lt"/>
                          <a:ea typeface="+mn-ea"/>
                          <a:cs typeface="+mn-cs"/>
                        </a:rPr>
                        <a:t>materials</a:t>
                      </a:r>
                      <a:endParaRPr kumimoji="1" lang="ja-JP" altLang="ja-JP" sz="1400" kern="1200" dirty="0" smtClean="0">
                        <a:solidFill>
                          <a:schemeClr val="dk1"/>
                        </a:solidFill>
                        <a:effectLst/>
                        <a:latin typeface="+mn-lt"/>
                        <a:ea typeface="+mn-ea"/>
                        <a:cs typeface="+mn-cs"/>
                      </a:endParaRPr>
                    </a:p>
                    <a:p>
                      <a:pPr algn="ctr"/>
                      <a:r>
                        <a:rPr kumimoji="1" lang="ja-JP" altLang="en-US" sz="1400" dirty="0" smtClean="0"/>
                        <a:t>（</a:t>
                      </a:r>
                      <a:r>
                        <a:rPr kumimoji="1" lang="en-US" altLang="ja-JP" sz="1400" dirty="0" smtClean="0"/>
                        <a:t>Headmaster</a:t>
                      </a:r>
                      <a:r>
                        <a:rPr kumimoji="1" lang="en-US" altLang="ja-JP" sz="1400" baseline="0" dirty="0" smtClean="0"/>
                        <a:t> in country C</a:t>
                      </a:r>
                      <a:r>
                        <a:rPr kumimoji="1" lang="ja-JP" altLang="en-US" sz="1400" dirty="0" smtClean="0"/>
                        <a:t>）</a:t>
                      </a:r>
                      <a:endParaRPr kumimoji="1" lang="ja-JP" altLang="en-US" sz="1400" dirty="0"/>
                    </a:p>
                  </a:txBody>
                  <a:tcPr anchor="ctr"/>
                </a:tc>
              </a:tr>
              <a:tr h="547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dk1"/>
                          </a:solidFill>
                          <a:effectLst/>
                          <a:latin typeface="+mj-lt"/>
                          <a:ea typeface="+mn-ea"/>
                          <a:cs typeface="+mn-cs"/>
                        </a:rPr>
                        <a:t>300</a:t>
                      </a:r>
                      <a:r>
                        <a:rPr kumimoji="1" lang="en-US" altLang="ja-JP" sz="1400" kern="1200" baseline="0" dirty="0" smtClean="0">
                          <a:solidFill>
                            <a:schemeClr val="dk1"/>
                          </a:solidFill>
                          <a:effectLst/>
                          <a:latin typeface="+mj-lt"/>
                          <a:ea typeface="+mn-ea"/>
                          <a:cs typeface="+mn-cs"/>
                        </a:rPr>
                        <a:t> used</a:t>
                      </a:r>
                      <a:r>
                        <a:rPr kumimoji="1" lang="en-US" altLang="ja-JP" sz="1400" kern="1200" dirty="0" smtClean="0">
                          <a:solidFill>
                            <a:schemeClr val="dk1"/>
                          </a:solidFill>
                          <a:effectLst/>
                          <a:latin typeface="+mj-lt"/>
                          <a:ea typeface="+mn-ea"/>
                          <a:cs typeface="+mn-cs"/>
                        </a:rPr>
                        <a:t> pencils </a:t>
                      </a:r>
                      <a:r>
                        <a:rPr kumimoji="1" lang="en-US" altLang="ja-JP" sz="1400" dirty="0" smtClean="0">
                          <a:latin typeface="+mj-lt"/>
                        </a:rPr>
                        <a:t>(Citizen</a:t>
                      </a:r>
                      <a:r>
                        <a:rPr kumimoji="1" lang="en-US" altLang="ja-JP" sz="1400" baseline="0" dirty="0" smtClean="0">
                          <a:latin typeface="+mj-lt"/>
                        </a:rPr>
                        <a:t> of A</a:t>
                      </a:r>
                      <a:r>
                        <a:rPr kumimoji="1" lang="ja-JP" altLang="en-US" sz="1400" dirty="0" smtClean="0">
                          <a:latin typeface="+mj-lt"/>
                        </a:rPr>
                        <a:t>）</a:t>
                      </a:r>
                    </a:p>
                  </a:txBody>
                  <a:tcPr anchor="ctr"/>
                </a:tc>
                <a:tc>
                  <a:txBody>
                    <a:bodyPr/>
                    <a:lstStyle/>
                    <a:p>
                      <a:pPr algn="ctr"/>
                      <a:r>
                        <a:rPr kumimoji="1" lang="en-US" altLang="ja-JP" sz="1400" kern="1200" dirty="0" smtClean="0">
                          <a:solidFill>
                            <a:schemeClr val="dk1"/>
                          </a:solidFill>
                          <a:effectLst/>
                          <a:latin typeface="+mn-lt"/>
                          <a:ea typeface="+mn-ea"/>
                          <a:cs typeface="+mn-cs"/>
                        </a:rPr>
                        <a:t>Increasing</a:t>
                      </a:r>
                      <a:r>
                        <a:rPr kumimoji="1" lang="en-US" altLang="ja-JP" sz="1400" kern="1200" baseline="0" dirty="0" smtClean="0">
                          <a:solidFill>
                            <a:schemeClr val="dk1"/>
                          </a:solidFill>
                          <a:effectLst/>
                          <a:latin typeface="+mn-lt"/>
                          <a:ea typeface="+mn-ea"/>
                          <a:cs typeface="+mn-cs"/>
                        </a:rPr>
                        <a:t> </a:t>
                      </a:r>
                      <a:r>
                        <a:rPr kumimoji="1" lang="en-US" altLang="ja-JP" sz="1400" kern="1200" dirty="0" smtClean="0">
                          <a:solidFill>
                            <a:schemeClr val="dk1"/>
                          </a:solidFill>
                          <a:effectLst/>
                          <a:latin typeface="+mn-lt"/>
                          <a:ea typeface="+mn-ea"/>
                          <a:cs typeface="+mn-cs"/>
                        </a:rPr>
                        <a:t>teachers’ salary</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a:t>
                      </a:r>
                      <a:r>
                        <a:rPr kumimoji="1" lang="en-US" altLang="ja-JP" sz="1400" dirty="0" smtClean="0"/>
                        <a:t>Headmaster</a:t>
                      </a:r>
                      <a:r>
                        <a:rPr kumimoji="1" lang="en-US" altLang="ja-JP" sz="1400" baseline="0" dirty="0" smtClean="0"/>
                        <a:t> in country C</a:t>
                      </a:r>
                      <a:r>
                        <a:rPr kumimoji="1" lang="ja-JP" altLang="en-US" sz="1400" dirty="0" smtClean="0"/>
                        <a:t>）</a:t>
                      </a:r>
                    </a:p>
                  </a:txBody>
                  <a:tcPr anchor="ctr"/>
                </a:tc>
              </a:tr>
              <a:tr h="547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j-lt"/>
                        </a:rPr>
                        <a:t>Basic</a:t>
                      </a:r>
                      <a:r>
                        <a:rPr kumimoji="1" lang="en-US" altLang="ja-JP" sz="1400" baseline="0" dirty="0" smtClean="0">
                          <a:latin typeface="+mj-lt"/>
                        </a:rPr>
                        <a:t> Education (</a:t>
                      </a:r>
                      <a:r>
                        <a:rPr kumimoji="1" lang="en-US" altLang="ja-JP" sz="1400" dirty="0" smtClean="0">
                          <a:latin typeface="+mj-lt"/>
                        </a:rPr>
                        <a:t>the</a:t>
                      </a:r>
                      <a:r>
                        <a:rPr kumimoji="1" lang="en-US" altLang="ja-JP" sz="1400" baseline="0" dirty="0" smtClean="0">
                          <a:latin typeface="+mj-lt"/>
                        </a:rPr>
                        <a:t> government of B)</a:t>
                      </a:r>
                      <a:endParaRPr kumimoji="1" lang="ja-JP" altLang="en-US" sz="1400" dirty="0" smtClean="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Teacher</a:t>
                      </a:r>
                      <a:r>
                        <a:rPr kumimoji="1" lang="en-US" altLang="ja-JP" sz="1400" baseline="0" dirty="0" smtClean="0"/>
                        <a:t> Training</a:t>
                      </a:r>
                      <a:r>
                        <a:rPr kumimoji="1" lang="ja-JP" altLang="en-US" sz="1400" dirty="0" smtClean="0"/>
                        <a:t>（</a:t>
                      </a:r>
                      <a:r>
                        <a:rPr kumimoji="1" lang="en-US" altLang="ja-JP" sz="1400" dirty="0" smtClean="0"/>
                        <a:t>A Teacher</a:t>
                      </a:r>
                      <a:r>
                        <a:rPr kumimoji="1" lang="en-US" altLang="ja-JP" sz="1400" baseline="0" dirty="0" smtClean="0"/>
                        <a:t> in country C</a:t>
                      </a:r>
                      <a:r>
                        <a:rPr kumimoji="1" lang="ja-JP" altLang="en-US" sz="1400" dirty="0" smtClean="0"/>
                        <a:t>）</a:t>
                      </a:r>
                    </a:p>
                  </a:txBody>
                  <a:tcPr anchor="ctr"/>
                </a:tc>
              </a:tr>
              <a:tr h="547261">
                <a:tc>
                  <a:txBody>
                    <a:bodyPr/>
                    <a:lstStyle/>
                    <a:p>
                      <a:pPr algn="ctr"/>
                      <a:endParaRPr kumimoji="1" lang="ja-JP" altLang="en-US" dirty="0"/>
                    </a:p>
                  </a:txBody>
                  <a:tcPr anchor="ctr"/>
                </a:tc>
                <a:tc>
                  <a:txBody>
                    <a:bodyPr/>
                    <a:lstStyle/>
                    <a:p>
                      <a:pPr algn="ctr"/>
                      <a:r>
                        <a:rPr kumimoji="1" lang="en-US" altLang="ja-JP" sz="1400" dirty="0" smtClean="0"/>
                        <a:t>A</a:t>
                      </a:r>
                      <a:r>
                        <a:rPr kumimoji="1" lang="en-US" altLang="ja-JP" sz="1400" baseline="0" dirty="0" smtClean="0"/>
                        <a:t> teacher good at teaching</a:t>
                      </a:r>
                    </a:p>
                    <a:p>
                      <a:pPr algn="ctr"/>
                      <a:r>
                        <a:rPr kumimoji="1" lang="ja-JP" altLang="en-US" sz="1400" dirty="0" smtClean="0"/>
                        <a:t>（</a:t>
                      </a:r>
                      <a:r>
                        <a:rPr kumimoji="1" lang="en-US" altLang="ja-JP" sz="1400" dirty="0" smtClean="0"/>
                        <a:t>A</a:t>
                      </a:r>
                      <a:r>
                        <a:rPr kumimoji="1" lang="en-US" altLang="ja-JP" sz="1400" baseline="0" dirty="0" smtClean="0"/>
                        <a:t> boy in country C</a:t>
                      </a:r>
                      <a:r>
                        <a:rPr kumimoji="1" lang="ja-JP" altLang="en-US" sz="1400" dirty="0" smtClean="0"/>
                        <a:t>）</a:t>
                      </a:r>
                      <a:endParaRPr kumimoji="1" lang="ja-JP" altLang="en-US" sz="1400" dirty="0"/>
                    </a:p>
                  </a:txBody>
                  <a:tcPr anchor="ctr"/>
                </a:tc>
              </a:tr>
              <a:tr h="547261">
                <a:tc>
                  <a:txBody>
                    <a:bodyPr/>
                    <a:lstStyle/>
                    <a:p>
                      <a:pPr algn="ctr"/>
                      <a:endParaRPr kumimoji="1" lang="ja-JP" altLang="en-US" dirty="0"/>
                    </a:p>
                  </a:txBody>
                  <a:tcPr anchor="ctr"/>
                </a:tc>
                <a:tc>
                  <a:txBody>
                    <a:bodyPr/>
                    <a:lstStyle/>
                    <a:p>
                      <a:pPr algn="ctr"/>
                      <a:r>
                        <a:rPr kumimoji="1" lang="en-US" altLang="ja-JP" sz="1400" b="0" kern="1200" dirty="0" smtClean="0">
                          <a:solidFill>
                            <a:schemeClr val="dk1"/>
                          </a:solidFill>
                          <a:effectLst/>
                          <a:latin typeface="+mn-lt"/>
                          <a:ea typeface="+mn-ea"/>
                          <a:cs typeface="+mn-cs"/>
                        </a:rPr>
                        <a:t>Abolition of child labor</a:t>
                      </a:r>
                      <a:endParaRPr kumimoji="1" lang="ja-JP" altLang="ja-JP" sz="1400" b="0" kern="1200" dirty="0" smtClean="0">
                        <a:solidFill>
                          <a:schemeClr val="dk1"/>
                        </a:solidFill>
                        <a:effectLst/>
                        <a:latin typeface="+mn-lt"/>
                        <a:ea typeface="+mn-ea"/>
                        <a:cs typeface="+mn-cs"/>
                      </a:endParaRPr>
                    </a:p>
                    <a:p>
                      <a:pPr algn="ctr"/>
                      <a:r>
                        <a:rPr kumimoji="1" lang="en-US" altLang="ja-JP" sz="1400" b="0" kern="1200" dirty="0" smtClean="0">
                          <a:solidFill>
                            <a:schemeClr val="dk1"/>
                          </a:solidFill>
                          <a:effectLst/>
                          <a:latin typeface="+mn-lt"/>
                          <a:ea typeface="+mn-ea"/>
                          <a:cs typeface="+mn-cs"/>
                        </a:rPr>
                        <a:t>Education opportunity for girls</a:t>
                      </a:r>
                      <a:endParaRPr kumimoji="1" lang="ja-JP" altLang="ja-JP" sz="14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t>(A</a:t>
                      </a:r>
                      <a:r>
                        <a:rPr kumimoji="1" lang="en-US" altLang="ja-JP" sz="1400" b="0" baseline="0" dirty="0" smtClean="0"/>
                        <a:t> Girl in country C)</a:t>
                      </a:r>
                      <a:endParaRPr kumimoji="1" lang="ja-JP" altLang="en-US" sz="1400" b="0" dirty="0" smtClean="0"/>
                    </a:p>
                  </a:txBody>
                  <a:tcPr anchor="ctr"/>
                </a:tc>
              </a:tr>
              <a:tr h="547261">
                <a:tc>
                  <a:txBody>
                    <a:bodyPr/>
                    <a:lstStyle/>
                    <a:p>
                      <a:pPr algn="ctr"/>
                      <a:endParaRPr kumimoji="1" lang="ja-JP"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kern="1200" dirty="0" smtClean="0">
                          <a:solidFill>
                            <a:schemeClr val="dk1"/>
                          </a:solidFill>
                          <a:effectLst/>
                          <a:latin typeface="+mn-lt"/>
                          <a:ea typeface="+mn-ea"/>
                          <a:cs typeface="+mn-cs"/>
                        </a:rPr>
                        <a:t>Prohibition of military use of educational facilities</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t>（</a:t>
                      </a:r>
                      <a:r>
                        <a:rPr kumimoji="1" lang="en-US" altLang="ja-JP" sz="1400" b="0" dirty="0" smtClean="0"/>
                        <a:t>A</a:t>
                      </a:r>
                      <a:r>
                        <a:rPr kumimoji="1" lang="en-US" altLang="ja-JP" sz="1400" b="0" baseline="0" dirty="0" smtClean="0"/>
                        <a:t> boy in country C</a:t>
                      </a:r>
                      <a:r>
                        <a:rPr kumimoji="1" lang="ja-JP" altLang="en-US" sz="1400" b="0" dirty="0" smtClean="0"/>
                        <a:t>）</a:t>
                      </a:r>
                    </a:p>
                  </a:txBody>
                  <a:tcPr anchor="ctr"/>
                </a:tc>
              </a:tr>
              <a:tr h="547261">
                <a:tc>
                  <a:txBody>
                    <a:bodyPr/>
                    <a:lstStyle/>
                    <a:p>
                      <a:pPr algn="ctr"/>
                      <a:endParaRPr kumimoji="1" lang="ja-JP"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kern="1200" dirty="0" smtClean="0">
                          <a:solidFill>
                            <a:schemeClr val="dk1"/>
                          </a:solidFill>
                          <a:effectLst/>
                          <a:latin typeface="+mn-lt"/>
                          <a:ea typeface="+mn-ea"/>
                          <a:cs typeface="+mn-cs"/>
                        </a:rPr>
                        <a:t>Sufficient number of teachers</a:t>
                      </a:r>
                      <a:endParaRPr kumimoji="1" lang="ja-JP" altLang="ja-JP" sz="1400" b="0" kern="1200" dirty="0" smtClean="0">
                        <a:solidFill>
                          <a:schemeClr val="dk1"/>
                        </a:solidFill>
                        <a:effectLst/>
                        <a:latin typeface="+mn-lt"/>
                        <a:ea typeface="+mn-ea"/>
                        <a:cs typeface="+mn-cs"/>
                      </a:endParaRPr>
                    </a:p>
                    <a:p>
                      <a:pPr algn="ctr"/>
                      <a:r>
                        <a:rPr kumimoji="1" lang="ja-JP" altLang="en-US" sz="1400" b="0" dirty="0" smtClean="0"/>
                        <a:t>（</a:t>
                      </a:r>
                      <a:r>
                        <a:rPr kumimoji="1" lang="en-US" altLang="ja-JP" sz="1400" b="0" dirty="0" smtClean="0"/>
                        <a:t>A</a:t>
                      </a:r>
                      <a:r>
                        <a:rPr kumimoji="1" lang="en-US" altLang="ja-JP" sz="1400" b="0" baseline="0" dirty="0" smtClean="0"/>
                        <a:t> Girl in country C</a:t>
                      </a:r>
                      <a:r>
                        <a:rPr kumimoji="1" lang="ja-JP" altLang="en-US" sz="1400" b="0" dirty="0" smtClean="0"/>
                        <a:t>）</a:t>
                      </a:r>
                      <a:endParaRPr kumimoji="1" lang="ja-JP" altLang="en-US" sz="1400" b="0" dirty="0"/>
                    </a:p>
                  </a:txBody>
                  <a:tcPr anchor="ctr"/>
                </a:tc>
              </a:tr>
              <a:tr h="547261">
                <a:tc>
                  <a:txBody>
                    <a:bodyPr/>
                    <a:lstStyle/>
                    <a:p>
                      <a:pPr algn="ctr"/>
                      <a:endParaRPr kumimoji="1" lang="ja-JP" altLang="en-US" dirty="0"/>
                    </a:p>
                  </a:txBody>
                  <a:tcPr anchor="ctr"/>
                </a:tc>
                <a:tc>
                  <a:txBody>
                    <a:bodyPr/>
                    <a:lstStyle/>
                    <a:p>
                      <a:pPr algn="ctr"/>
                      <a:r>
                        <a:rPr kumimoji="1" lang="en-US" altLang="ja-JP" sz="1400" b="0" kern="1200" dirty="0" smtClean="0">
                          <a:solidFill>
                            <a:schemeClr val="dk1"/>
                          </a:solidFill>
                          <a:effectLst/>
                          <a:latin typeface="+mn-lt"/>
                          <a:ea typeface="+mn-ea"/>
                          <a:cs typeface="+mn-cs"/>
                        </a:rPr>
                        <a:t>Education opportunity</a:t>
                      </a:r>
                      <a:endParaRPr kumimoji="1" lang="ja-JP" altLang="ja-JP" sz="1400" b="0" kern="1200" dirty="0" smtClean="0">
                        <a:solidFill>
                          <a:schemeClr val="dk1"/>
                        </a:solidFill>
                        <a:effectLst/>
                        <a:latin typeface="+mn-lt"/>
                        <a:ea typeface="+mn-ea"/>
                        <a:cs typeface="+mn-cs"/>
                      </a:endParaRPr>
                    </a:p>
                    <a:p>
                      <a:pPr algn="ctr"/>
                      <a:r>
                        <a:rPr kumimoji="1" lang="en-US" altLang="ja-JP" sz="1400" b="0" kern="1200" dirty="0" smtClean="0">
                          <a:solidFill>
                            <a:schemeClr val="dk1"/>
                          </a:solidFill>
                          <a:effectLst/>
                          <a:latin typeface="+mn-lt"/>
                          <a:ea typeface="+mn-ea"/>
                          <a:cs typeface="+mn-cs"/>
                        </a:rPr>
                        <a:t>for handicapped children</a:t>
                      </a:r>
                      <a:endParaRPr kumimoji="1" lang="ja-JP" altLang="ja-JP" sz="1400" b="0" kern="1200" dirty="0" smtClean="0">
                        <a:solidFill>
                          <a:schemeClr val="dk1"/>
                        </a:solidFill>
                        <a:effectLst/>
                        <a:latin typeface="+mn-lt"/>
                        <a:ea typeface="+mn-ea"/>
                        <a:cs typeface="+mn-cs"/>
                      </a:endParaRPr>
                    </a:p>
                    <a:p>
                      <a:pPr algn="ctr"/>
                      <a:r>
                        <a:rPr kumimoji="1" lang="ja-JP" altLang="en-US" sz="1400" b="0" dirty="0" smtClean="0"/>
                        <a:t>（</a:t>
                      </a:r>
                      <a:r>
                        <a:rPr kumimoji="1" lang="en-US" altLang="ja-JP" sz="1400" b="0" dirty="0" smtClean="0"/>
                        <a:t>A</a:t>
                      </a:r>
                      <a:r>
                        <a:rPr kumimoji="1" lang="en-US" altLang="ja-JP" sz="1400" b="0" baseline="0" dirty="0" smtClean="0"/>
                        <a:t> boy in country C</a:t>
                      </a:r>
                      <a:r>
                        <a:rPr kumimoji="1" lang="ja-JP" altLang="en-US" sz="1400" dirty="0" smtClean="0"/>
                        <a:t>）</a:t>
                      </a:r>
                      <a:endParaRPr kumimoji="1" lang="ja-JP" altLang="en-US" sz="1400" dirty="0"/>
                    </a:p>
                  </a:txBody>
                  <a:tcPr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980728"/>
            <a:ext cx="8425631" cy="648072"/>
          </a:xfrm>
        </p:spPr>
        <p:txBody>
          <a:bodyPr/>
          <a:lstStyle/>
          <a:p>
            <a:pPr algn="ctr" eaLnBrk="1" hangingPunct="1">
              <a:buFontTx/>
              <a:buNone/>
            </a:pPr>
            <a:r>
              <a:rPr lang="ja-JP" altLang="en-US" sz="3200" dirty="0" smtClean="0">
                <a:latin typeface="HGP創英角ｺﾞｼｯｸUB" pitchFamily="50" charset="-128"/>
                <a:ea typeface="HGP創英角ｺﾞｼｯｸUB" pitchFamily="50" charset="-128"/>
              </a:rPr>
              <a:t>　</a:t>
            </a:r>
            <a:r>
              <a:rPr lang="en-US" altLang="ja-JP" sz="3200" dirty="0">
                <a:latin typeface="HGP創英角ｺﾞｼｯｸUB" pitchFamily="50" charset="-128"/>
                <a:ea typeface="HGP創英角ｺﾞｼｯｸUB" pitchFamily="50" charset="-128"/>
              </a:rPr>
              <a:t>What can we see from the educational aid ?</a:t>
            </a:r>
            <a:endParaRPr lang="ja-JP" altLang="en-US" sz="3200" dirty="0">
              <a:latin typeface="HGP創英角ｺﾞｼｯｸUB" pitchFamily="50" charset="-128"/>
              <a:ea typeface="HGP創英角ｺﾞｼｯｸUB" pitchFamily="50" charset="-128"/>
            </a:endParaRP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en-US" altLang="ja-JP" sz="1400" b="1" dirty="0">
                  <a:solidFill>
                    <a:schemeClr val="bg2"/>
                  </a:solidFill>
                </a:rPr>
                <a:t>Activit</a:t>
              </a:r>
              <a:r>
                <a:rPr lang="en-US" altLang="ja-JP" sz="1400" dirty="0">
                  <a:solidFill>
                    <a:schemeClr val="bg2"/>
                  </a:solidFill>
                </a:rPr>
                <a:t>y 5</a:t>
              </a:r>
              <a:endParaRPr lang="en-US" altLang="ja-JP" sz="1400" dirty="0">
                <a:solidFill>
                  <a:schemeClr val="bg2"/>
                </a:solidFill>
              </a:endParaRPr>
            </a:p>
          </p:txBody>
        </p:sp>
      </p:grpSp>
      <p:sp>
        <p:nvSpPr>
          <p:cNvPr id="13" name="テキスト ボックス 12"/>
          <p:cNvSpPr txBox="1"/>
          <p:nvPr/>
        </p:nvSpPr>
        <p:spPr>
          <a:xfrm>
            <a:off x="539552" y="2348880"/>
            <a:ext cx="8280920" cy="2677656"/>
          </a:xfrm>
          <a:prstGeom prst="rect">
            <a:avLst/>
          </a:prstGeom>
          <a:noFill/>
        </p:spPr>
        <p:txBody>
          <a:bodyPr wrap="square" rtlCol="0">
            <a:spAutoFit/>
          </a:bodyPr>
          <a:lstStyle/>
          <a:p>
            <a:pPr lvl="0"/>
            <a:r>
              <a:rPr lang="en-US" altLang="ja-JP" sz="2400" dirty="0"/>
              <a:t>1. The allocation to middle income countries (such as Asia) is bigger than the low income countries (such as Sub-Saharan Africa).</a:t>
            </a:r>
            <a:endParaRPr lang="ja-JP" altLang="ja-JP" sz="2400" dirty="0"/>
          </a:p>
          <a:p>
            <a:pPr lvl="0"/>
            <a:r>
              <a:rPr lang="en-US" altLang="ja-JP" sz="2400" dirty="0"/>
              <a:t>2. The allocation to higher education (specifically to scholarships for international students) is bigger, while that to basic education is smaller.</a:t>
            </a:r>
            <a:endParaRPr lang="ja-JP" altLang="ja-JP" sz="2400" dirty="0"/>
          </a:p>
          <a:p>
            <a:pPr marL="457200" lvl="0" indent="-457200">
              <a:buFont typeface="+mj-lt"/>
              <a:buAutoNum type="arabicPeriod"/>
            </a:pPr>
            <a:endParaRPr lang="en-US" altLang="ja-JP" sz="2400" dirty="0" smtClean="0">
              <a:latin typeface="+mn-lt"/>
              <a:ea typeface="ＭＳ ゴシック" pitchFamily="49" charset="-128"/>
            </a:endParaRPr>
          </a:p>
        </p:txBody>
      </p:sp>
      <p:sp>
        <p:nvSpPr>
          <p:cNvPr id="33" name="テキスト ボックス 32"/>
          <p:cNvSpPr txBox="1"/>
          <p:nvPr/>
        </p:nvSpPr>
        <p:spPr>
          <a:xfrm>
            <a:off x="4427984" y="6413266"/>
            <a:ext cx="4201791" cy="400110"/>
          </a:xfrm>
          <a:prstGeom prst="rect">
            <a:avLst/>
          </a:prstGeom>
          <a:noFill/>
        </p:spPr>
        <p:txBody>
          <a:bodyPr wrap="square" rtlCol="0">
            <a:spAutoFit/>
          </a:bodyPr>
          <a:lstStyle/>
          <a:p>
            <a:r>
              <a:rPr lang="en-US" altLang="ja-JP" sz="1000" dirty="0" smtClean="0"/>
              <a:t>※</a:t>
            </a:r>
            <a:r>
              <a:rPr lang="ja-JP" altLang="ja-JP" sz="1000" dirty="0" smtClean="0"/>
              <a:t>出典：</a:t>
            </a:r>
            <a:r>
              <a:rPr lang="en-US" altLang="ja-JP" sz="1000" dirty="0" smtClean="0"/>
              <a:t>OECD Creditor reporting system 2013</a:t>
            </a:r>
            <a:r>
              <a:rPr lang="ja-JP" altLang="ja-JP" sz="1000" dirty="0" smtClean="0"/>
              <a:t>年の二国間援助支出総額</a:t>
            </a:r>
          </a:p>
          <a:p>
            <a:endParaRPr kumimoji="1" lang="ja-JP" altLang="en-US"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548680"/>
            <a:ext cx="8425631" cy="648072"/>
          </a:xfrm>
        </p:spPr>
        <p:txBody>
          <a:bodyPr/>
          <a:lstStyle/>
          <a:p>
            <a:pPr algn="ctr" eaLnBrk="1" hangingPunct="1">
              <a:buNone/>
            </a:pPr>
            <a:r>
              <a:rPr lang="ja-JP" altLang="en-US" sz="3200" dirty="0" smtClean="0">
                <a:latin typeface="HGP創英角ｺﾞｼｯｸUB" pitchFamily="50" charset="-128"/>
                <a:ea typeface="HGP創英角ｺﾞｼｯｸUB" pitchFamily="50" charset="-128"/>
              </a:rPr>
              <a:t>　</a:t>
            </a:r>
            <a:r>
              <a:rPr lang="en-US" altLang="ja-JP" sz="3200" b="1" dirty="0"/>
              <a:t>Four recommendations for Japan’s aid to basic education by NGOs</a:t>
            </a:r>
            <a:endParaRPr lang="ja-JP" altLang="en-US" sz="3200" b="1" dirty="0">
              <a:latin typeface="HGP創英角ｺﾞｼｯｸUB" pitchFamily="50" charset="-128"/>
              <a:ea typeface="HGP創英角ｺﾞｼｯｸUB" pitchFamily="50" charset="-128"/>
            </a:endParaRP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en-US" altLang="ja-JP" sz="1400" b="1" dirty="0">
                  <a:solidFill>
                    <a:schemeClr val="bg2"/>
                  </a:solidFill>
                </a:rPr>
                <a:t>Activit</a:t>
              </a:r>
              <a:r>
                <a:rPr lang="en-US" altLang="ja-JP" sz="1400" dirty="0">
                  <a:solidFill>
                    <a:schemeClr val="bg2"/>
                  </a:solidFill>
                </a:rPr>
                <a:t>y 5</a:t>
              </a:r>
              <a:endParaRPr lang="en-US" altLang="ja-JP" sz="1400" dirty="0">
                <a:solidFill>
                  <a:schemeClr val="bg2"/>
                </a:solidFill>
              </a:endParaRPr>
            </a:p>
          </p:txBody>
        </p:sp>
      </p:grpSp>
      <p:graphicFrame>
        <p:nvGraphicFramePr>
          <p:cNvPr id="12" name="グラフ 11"/>
          <p:cNvGraphicFramePr/>
          <p:nvPr/>
        </p:nvGraphicFramePr>
        <p:xfrm>
          <a:off x="323528" y="1628800"/>
          <a:ext cx="4248472" cy="4158580"/>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p:cNvSpPr txBox="1"/>
          <p:nvPr/>
        </p:nvSpPr>
        <p:spPr>
          <a:xfrm>
            <a:off x="611560" y="1700808"/>
            <a:ext cx="8208912" cy="5139869"/>
          </a:xfrm>
          <a:prstGeom prst="rect">
            <a:avLst/>
          </a:prstGeom>
          <a:noFill/>
        </p:spPr>
        <p:txBody>
          <a:bodyPr wrap="square" rtlCol="0">
            <a:spAutoFit/>
          </a:bodyPr>
          <a:lstStyle/>
          <a:p>
            <a:pPr algn="ctr">
              <a:defRPr/>
            </a:pPr>
            <a:r>
              <a:rPr lang="en-US" altLang="ja-JP" sz="2400" dirty="0"/>
              <a:t>JNNE, Japanese NGO </a:t>
            </a:r>
            <a:r>
              <a:rPr lang="en-US" altLang="ja-JP" sz="2400" dirty="0" smtClean="0"/>
              <a:t>Network for Education, </a:t>
            </a:r>
            <a:r>
              <a:rPr lang="en-US" altLang="ja-JP" sz="2400" dirty="0"/>
              <a:t>which is working for education strongly urges the Japanese government to:</a:t>
            </a:r>
            <a:endParaRPr lang="ja-JP" altLang="ja-JP" sz="2400" dirty="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ja-JP" altLang="ja-JP" sz="2400" dirty="0" smtClean="0"/>
          </a:p>
          <a:p>
            <a:r>
              <a:rPr lang="en-US" altLang="ja-JP" sz="2400" dirty="0" smtClean="0"/>
              <a:t> </a:t>
            </a:r>
            <a:r>
              <a:rPr lang="en-US" altLang="ja-JP" sz="1600" dirty="0" smtClean="0"/>
              <a:t>※</a:t>
            </a:r>
            <a:r>
              <a:rPr lang="en-US" altLang="ja-JP" sz="1600" dirty="0"/>
              <a:t>GPE Fund is an international organization to increase the volume and efficiency of funds devoted to education and to ensure that every child can go to school and learn. </a:t>
            </a:r>
            <a:endParaRPr lang="ja-JP" altLang="ja-JP" sz="2400" dirty="0" smtClean="0"/>
          </a:p>
        </p:txBody>
      </p:sp>
      <p:pic>
        <p:nvPicPr>
          <p:cNvPr id="14" name="Picture 16"/>
          <p:cNvPicPr>
            <a:picLocks noChangeAspect="1" noChangeArrowheads="1"/>
          </p:cNvPicPr>
          <p:nvPr/>
        </p:nvPicPr>
        <p:blipFill>
          <a:blip r:embed="rId5" cstate="print"/>
          <a:srcRect/>
          <a:stretch>
            <a:fillRect/>
          </a:stretch>
        </p:blipFill>
        <p:spPr bwMode="auto">
          <a:xfrm>
            <a:off x="272242" y="1484784"/>
            <a:ext cx="678636" cy="1001266"/>
          </a:xfrm>
          <a:prstGeom prst="rect">
            <a:avLst/>
          </a:prstGeom>
          <a:noFill/>
          <a:ln w="9525">
            <a:noFill/>
            <a:miter lim="800000"/>
            <a:headEnd/>
            <a:tailEnd/>
          </a:ln>
        </p:spPr>
      </p:pic>
      <p:sp>
        <p:nvSpPr>
          <p:cNvPr id="11" name="テキスト ボックス 10"/>
          <p:cNvSpPr txBox="1"/>
          <p:nvPr/>
        </p:nvSpPr>
        <p:spPr>
          <a:xfrm>
            <a:off x="392042" y="3068960"/>
            <a:ext cx="8568952" cy="1938992"/>
          </a:xfrm>
          <a:prstGeom prst="rect">
            <a:avLst/>
          </a:prstGeom>
          <a:solidFill>
            <a:srgbClr val="B4DE86"/>
          </a:solidFill>
        </p:spPr>
        <p:txBody>
          <a:bodyPr wrap="square" rtlCol="0">
            <a:spAutoFit/>
          </a:bodyPr>
          <a:lstStyle/>
          <a:p>
            <a:pPr>
              <a:defRPr/>
            </a:pPr>
            <a:r>
              <a:rPr lang="en-US" altLang="ja-JP" sz="2400" dirty="0"/>
              <a:t>1.  Increase allocation of ODA to basic education.</a:t>
            </a:r>
          </a:p>
          <a:p>
            <a:pPr marL="457200" indent="-457200">
              <a:buAutoNum type="arabicPeriod" startAt="2"/>
              <a:defRPr/>
            </a:pPr>
            <a:r>
              <a:rPr lang="en-US" altLang="ja-JP" sz="2400" dirty="0"/>
              <a:t>Prioritize low income countries and fragile states.</a:t>
            </a:r>
          </a:p>
          <a:p>
            <a:pPr marL="457200" indent="-457200">
              <a:buAutoNum type="arabicPeriod" startAt="2"/>
              <a:defRPr/>
            </a:pPr>
            <a:r>
              <a:rPr lang="en-US" altLang="ja-JP" sz="2400" dirty="0"/>
              <a:t>Expand both technical cooperation and financial support.</a:t>
            </a:r>
          </a:p>
          <a:p>
            <a:pPr marL="457200" indent="-457200">
              <a:buAutoNum type="arabicPeriod" startAt="2"/>
              <a:defRPr/>
            </a:pPr>
            <a:r>
              <a:rPr lang="en-US" altLang="ja-JP" sz="2400" dirty="0"/>
              <a:t>Contribute more to the Global Partnership for Education Fund (GPE fund).</a:t>
            </a:r>
            <a:endParaRPr lang="ja-JP" altLang="ja-JP"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7"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0" name="Text Box 15"/>
          <p:cNvSpPr txBox="1">
            <a:spLocks noChangeArrowheads="1"/>
          </p:cNvSpPr>
          <p:nvPr/>
        </p:nvSpPr>
        <p:spPr bwMode="auto">
          <a:xfrm>
            <a:off x="468313" y="188913"/>
            <a:ext cx="1368425" cy="304800"/>
          </a:xfrm>
          <a:prstGeom prst="rect">
            <a:avLst/>
          </a:prstGeom>
          <a:noFill/>
          <a:ln w="9525">
            <a:noFill/>
            <a:miter lim="800000"/>
            <a:headEnd/>
            <a:tailEnd/>
          </a:ln>
          <a:effectLst/>
        </p:spPr>
        <p:txBody>
          <a:bodyPr>
            <a:spAutoFit/>
          </a:bodyPr>
          <a:lstStyle/>
          <a:p>
            <a:pPr>
              <a:spcBef>
                <a:spcPct val="50000"/>
              </a:spcBef>
            </a:pPr>
            <a:r>
              <a:rPr lang="en-US" altLang="ja-JP" sz="1400" b="1" dirty="0">
                <a:solidFill>
                  <a:schemeClr val="bg2"/>
                </a:solidFill>
              </a:rPr>
              <a:t>Activit</a:t>
            </a:r>
            <a:r>
              <a:rPr lang="en-US" altLang="ja-JP" sz="1400" dirty="0">
                <a:solidFill>
                  <a:schemeClr val="bg2"/>
                </a:solidFill>
              </a:rPr>
              <a:t>y 5</a:t>
            </a:r>
            <a:endParaRPr lang="en-US" altLang="ja-JP" sz="1400" dirty="0">
              <a:solidFill>
                <a:schemeClr val="bg2"/>
              </a:solidFill>
            </a:endParaRPr>
          </a:p>
        </p:txBody>
      </p:sp>
      <p:sp>
        <p:nvSpPr>
          <p:cNvPr id="11" name="Rectangle 6"/>
          <p:cNvSpPr txBox="1">
            <a:spLocks noChangeArrowheads="1"/>
          </p:cNvSpPr>
          <p:nvPr/>
        </p:nvSpPr>
        <p:spPr bwMode="auto">
          <a:xfrm>
            <a:off x="359184" y="548680"/>
            <a:ext cx="8425631" cy="936104"/>
          </a:xfrm>
          <a:prstGeom prst="rect">
            <a:avLst/>
          </a:prstGeom>
          <a:solidFill>
            <a:srgbClr val="B4DE86"/>
          </a:solidFill>
          <a:ln w="9525">
            <a:noFill/>
            <a:miter lim="800000"/>
            <a:headEnd/>
            <a:tailEnd/>
          </a:ln>
          <a:effectLst/>
        </p:spPr>
        <p:txBody>
          <a:bodyPr vert="horz" wrap="square" lIns="91440" tIns="45720" rIns="91440" bIns="45720" numCol="1" anchor="t" anchorCtr="0" compatLnSpc="1">
            <a:prstTxWarp prst="textNoShape">
              <a:avLst/>
            </a:prstTxWarp>
          </a:bodyPr>
          <a:lstStyle/>
          <a:p>
            <a:pPr algn="ctr"/>
            <a:r>
              <a:rPr kumimoji="1" lang="ja-JP" altLang="en-US" sz="32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rPr>
              <a:t>　</a:t>
            </a:r>
            <a:r>
              <a:rPr lang="ja-JP" altLang="ja-JP" sz="2400" b="1" dirty="0" smtClean="0"/>
              <a:t>［</a:t>
            </a:r>
            <a:r>
              <a:rPr lang="en-US" altLang="ja-JP" sz="2400" b="1" dirty="0" smtClean="0"/>
              <a:t>Proposal 1</a:t>
            </a:r>
            <a:r>
              <a:rPr lang="ja-JP" altLang="ja-JP" sz="2400" b="1" dirty="0" smtClean="0"/>
              <a:t>］</a:t>
            </a:r>
            <a:r>
              <a:rPr lang="en-US" altLang="ja-JP" sz="2400" b="1" dirty="0" smtClean="0"/>
              <a:t>Increase allocation of ODA to basic education</a:t>
            </a:r>
            <a:endParaRPr lang="ja-JP" altLang="ja-JP" sz="2400" b="1" dirty="0" smtClean="0"/>
          </a:p>
          <a:p>
            <a:pPr algn="ctr"/>
            <a:r>
              <a:rPr lang="en-US" altLang="ja-JP" sz="2000" b="1" dirty="0" smtClean="0"/>
              <a:t>Allocation of Bilateral Official Development Assistance (ODA)</a:t>
            </a:r>
            <a:endParaRPr lang="ja-JP" altLang="ja-JP" sz="2000" b="1" dirty="0" smtClean="0"/>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1" lang="ja-JP" altLang="en-US" sz="24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endParaRPr>
          </a:p>
        </p:txBody>
      </p:sp>
      <p:graphicFrame>
        <p:nvGraphicFramePr>
          <p:cNvPr id="12" name="グラフ 11"/>
          <p:cNvGraphicFramePr/>
          <p:nvPr>
            <p:extLst>
              <p:ext uri="{D42A27DB-BD31-4B8C-83A1-F6EECF244321}">
                <p14:modId xmlns:p14="http://schemas.microsoft.com/office/powerpoint/2010/main" val="1852715257"/>
              </p:ext>
            </p:extLst>
          </p:nvPr>
        </p:nvGraphicFramePr>
        <p:xfrm>
          <a:off x="323528" y="2276872"/>
          <a:ext cx="4248472" cy="42484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p:cNvGraphicFramePr/>
          <p:nvPr>
            <p:extLst>
              <p:ext uri="{D42A27DB-BD31-4B8C-83A1-F6EECF244321}">
                <p14:modId xmlns:p14="http://schemas.microsoft.com/office/powerpoint/2010/main" val="1195304820"/>
              </p:ext>
            </p:extLst>
          </p:nvPr>
        </p:nvGraphicFramePr>
        <p:xfrm>
          <a:off x="4355976" y="2348880"/>
          <a:ext cx="4464496" cy="4248472"/>
        </p:xfrm>
        <a:graphic>
          <a:graphicData uri="http://schemas.openxmlformats.org/drawingml/2006/chart">
            <c:chart xmlns:c="http://schemas.openxmlformats.org/drawingml/2006/chart" xmlns:r="http://schemas.openxmlformats.org/officeDocument/2006/relationships" r:id="rId5"/>
          </a:graphicData>
        </a:graphic>
      </p:graphicFrame>
      <p:pic>
        <p:nvPicPr>
          <p:cNvPr id="14" name="図 13" descr="もっと.gif"/>
          <p:cNvPicPr/>
          <p:nvPr/>
        </p:nvPicPr>
        <p:blipFill>
          <a:blip r:embed="rId6" cstate="print"/>
          <a:stretch>
            <a:fillRect/>
          </a:stretch>
        </p:blipFill>
        <p:spPr>
          <a:xfrm rot="508395">
            <a:off x="7187128" y="1153934"/>
            <a:ext cx="1477071" cy="1396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157" y="274638"/>
            <a:ext cx="9036843" cy="1143000"/>
          </a:xfrm>
        </p:spPr>
        <p:txBody>
          <a:bodyPr/>
          <a:lstStyle/>
          <a:p>
            <a:pPr eaLnBrk="1" hangingPunct="1"/>
            <a:r>
              <a:rPr lang="en-US" altLang="ja-JP" sz="3200" b="1" dirty="0"/>
              <a:t>Let’s try! “The World’s Biggest Lesson” Quiz</a:t>
            </a:r>
            <a:r>
              <a:rPr lang="en-US" altLang="ja-JP" sz="3200" b="1" dirty="0" smtClean="0"/>
              <a:t>!</a:t>
            </a:r>
            <a:endParaRPr lang="ja-JP" altLang="en-US" sz="3200" b="1" dirty="0" smtClean="0">
              <a:latin typeface="HGP創英角ｺﾞｼｯｸUB" pitchFamily="50" charset="-128"/>
              <a:ea typeface="HGP創英角ｺﾞｼｯｸUB" pitchFamily="50" charset="-128"/>
            </a:endParaRPr>
          </a:p>
        </p:txBody>
      </p:sp>
      <p:sp>
        <p:nvSpPr>
          <p:cNvPr id="4099" name="Rectangle 3"/>
          <p:cNvSpPr>
            <a:spLocks noGrp="1" noChangeArrowheads="1"/>
          </p:cNvSpPr>
          <p:nvPr>
            <p:ph type="body" idx="1"/>
          </p:nvPr>
        </p:nvSpPr>
        <p:spPr>
          <a:xfrm>
            <a:off x="204578" y="1468350"/>
            <a:ext cx="8964488" cy="4785395"/>
          </a:xfrm>
        </p:spPr>
        <p:txBody>
          <a:bodyPr/>
          <a:lstStyle/>
          <a:p>
            <a:pPr eaLnBrk="1" hangingPunct="1">
              <a:buFontTx/>
              <a:buNone/>
            </a:pPr>
            <a:r>
              <a:rPr lang="en-US" altLang="ja-JP" sz="4000" b="1" dirty="0" smtClean="0"/>
              <a:t>Q1	</a:t>
            </a:r>
            <a:r>
              <a:rPr lang="ja-JP" altLang="ja-JP" dirty="0"/>
              <a:t> </a:t>
            </a:r>
            <a:r>
              <a:rPr lang="en-US" altLang="ja-JP" dirty="0"/>
              <a:t>How many children in the world do not attend primary school</a:t>
            </a:r>
            <a:r>
              <a:rPr lang="en-US" altLang="ja-JP" dirty="0" smtClean="0"/>
              <a:t>?</a:t>
            </a:r>
          </a:p>
          <a:p>
            <a:pPr eaLnBrk="1" hangingPunct="1">
              <a:buFontTx/>
              <a:buNone/>
            </a:pPr>
            <a:endParaRPr lang="ja-JP" altLang="en-US" dirty="0" smtClean="0"/>
          </a:p>
          <a:p>
            <a:pPr marL="0" indent="0">
              <a:buNone/>
            </a:pPr>
            <a:endParaRPr lang="en-US" altLang="ja-JP" sz="2800" dirty="0" smtClean="0"/>
          </a:p>
          <a:p>
            <a:pPr marL="0" indent="0">
              <a:buNone/>
            </a:pPr>
            <a:r>
              <a:rPr lang="en-US" altLang="ja-JP" sz="2800" dirty="0" smtClean="0"/>
              <a:t>A</a:t>
            </a:r>
            <a:r>
              <a:rPr lang="ja-JP" altLang="ja-JP" sz="2800" dirty="0" err="1"/>
              <a:t>．</a:t>
            </a:r>
            <a:r>
              <a:rPr lang="en-US" altLang="ja-JP" sz="2800" dirty="0"/>
              <a:t>One out of five </a:t>
            </a:r>
            <a:r>
              <a:rPr lang="en-US" altLang="ja-JP" sz="2400" dirty="0"/>
              <a:t>(Approximately </a:t>
            </a:r>
            <a:r>
              <a:rPr lang="en-US" altLang="ja-JP" sz="2400" dirty="0" smtClean="0"/>
              <a:t>140 million</a:t>
            </a:r>
            <a:r>
              <a:rPr lang="en-US" altLang="ja-JP" sz="2400" dirty="0"/>
              <a:t>)</a:t>
            </a:r>
            <a:r>
              <a:rPr lang="ja-JP" altLang="ja-JP" sz="2400" dirty="0"/>
              <a:t>　</a:t>
            </a:r>
          </a:p>
          <a:p>
            <a:pPr marL="0" indent="0">
              <a:buNone/>
            </a:pPr>
            <a:r>
              <a:rPr lang="en-US" altLang="ja-JP" sz="2800" dirty="0" smtClean="0"/>
              <a:t>B</a:t>
            </a:r>
            <a:r>
              <a:rPr lang="ja-JP" altLang="ja-JP" sz="2800" dirty="0" err="1"/>
              <a:t>．</a:t>
            </a:r>
            <a:r>
              <a:rPr lang="en-US" altLang="ja-JP" sz="2800" dirty="0"/>
              <a:t>One out of twelve </a:t>
            </a:r>
            <a:r>
              <a:rPr lang="en-US" altLang="ja-JP" sz="2400" dirty="0"/>
              <a:t>(Approximately </a:t>
            </a:r>
            <a:r>
              <a:rPr lang="en-US" altLang="ja-JP" sz="2400" dirty="0" smtClean="0"/>
              <a:t>58 million</a:t>
            </a:r>
            <a:r>
              <a:rPr lang="en-US" altLang="ja-JP" sz="2400" dirty="0"/>
              <a:t>)</a:t>
            </a:r>
            <a:r>
              <a:rPr lang="ja-JP" altLang="ja-JP" sz="2400" dirty="0"/>
              <a:t>　</a:t>
            </a:r>
            <a:r>
              <a:rPr lang="ja-JP" altLang="ja-JP" sz="2800" dirty="0"/>
              <a:t>　</a:t>
            </a:r>
          </a:p>
          <a:p>
            <a:pPr marL="0" indent="0">
              <a:buNone/>
            </a:pPr>
            <a:r>
              <a:rPr lang="en-US" altLang="ja-JP" sz="2800" dirty="0" smtClean="0"/>
              <a:t>C</a:t>
            </a:r>
            <a:r>
              <a:rPr lang="ja-JP" altLang="ja-JP" sz="2800" dirty="0" err="1"/>
              <a:t>．</a:t>
            </a:r>
            <a:r>
              <a:rPr lang="en-US" altLang="ja-JP" sz="2800" dirty="0"/>
              <a:t>One out of twenty five </a:t>
            </a:r>
            <a:r>
              <a:rPr lang="en-US" altLang="ja-JP" sz="2400" dirty="0"/>
              <a:t>(Approximately </a:t>
            </a:r>
            <a:r>
              <a:rPr lang="en-US" altLang="ja-JP" sz="2400" dirty="0" smtClean="0"/>
              <a:t>27 million</a:t>
            </a:r>
            <a:r>
              <a:rPr lang="en-US" altLang="ja-JP" sz="2400" dirty="0"/>
              <a:t>)</a:t>
            </a:r>
            <a:r>
              <a:rPr lang="ja-JP" altLang="ja-JP" sz="2400" dirty="0"/>
              <a:t>　</a:t>
            </a:r>
          </a:p>
          <a:p>
            <a:pPr marL="0" indent="0">
              <a:buNone/>
            </a:pPr>
            <a:r>
              <a:rPr lang="en-US" altLang="ja-JP" sz="2800" dirty="0" smtClean="0"/>
              <a:t>D</a:t>
            </a:r>
            <a:r>
              <a:rPr lang="ja-JP" altLang="ja-JP" sz="2800" dirty="0" err="1"/>
              <a:t>．</a:t>
            </a:r>
            <a:r>
              <a:rPr lang="en-US" altLang="ja-JP" sz="2800" dirty="0"/>
              <a:t>One out of </a:t>
            </a:r>
            <a:r>
              <a:rPr lang="en-US" altLang="ja-JP" sz="2800" dirty="0" smtClean="0"/>
              <a:t>fifty </a:t>
            </a:r>
            <a:r>
              <a:rPr lang="en-US" altLang="ja-JP" sz="2400" dirty="0"/>
              <a:t>(Approximately </a:t>
            </a:r>
            <a:r>
              <a:rPr lang="en-US" altLang="ja-JP" sz="2400" dirty="0" smtClean="0"/>
              <a:t>14 million)</a:t>
            </a:r>
            <a:endParaRPr lang="ja-JP" altLang="ja-JP" sz="2400" dirty="0"/>
          </a:p>
        </p:txBody>
      </p:sp>
      <p:pic>
        <p:nvPicPr>
          <p:cNvPr id="4100"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4101" name="Picture 9"/>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9222" name="Oval 6"/>
          <p:cNvSpPr>
            <a:spLocks noChangeArrowheads="1"/>
          </p:cNvSpPr>
          <p:nvPr/>
        </p:nvSpPr>
        <p:spPr bwMode="auto">
          <a:xfrm>
            <a:off x="133035" y="4229692"/>
            <a:ext cx="576262" cy="576263"/>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pic>
        <p:nvPicPr>
          <p:cNvPr id="9" name="Picture 4" descr="JNNE"/>
          <p:cNvPicPr>
            <a:picLocks noChangeAspect="1" noChangeArrowheads="1"/>
          </p:cNvPicPr>
          <p:nvPr/>
        </p:nvPicPr>
        <p:blipFill>
          <a:blip r:embed="rId4" cstate="print"/>
          <a:srcRect/>
          <a:stretch>
            <a:fillRect/>
          </a:stretch>
        </p:blipFill>
        <p:spPr bwMode="auto">
          <a:xfrm>
            <a:off x="7452320" y="6154758"/>
            <a:ext cx="1038951" cy="370586"/>
          </a:xfrm>
          <a:prstGeom prst="rect">
            <a:avLst/>
          </a:prstGeom>
          <a:noFill/>
          <a:ln w="9525">
            <a:noFill/>
            <a:miter lim="800000"/>
            <a:headEnd/>
            <a:tailEnd/>
          </a:ln>
        </p:spPr>
      </p:pic>
      <p:pic>
        <p:nvPicPr>
          <p:cNvPr id="4112" name="Picture 16"/>
          <p:cNvPicPr>
            <a:picLocks noChangeAspect="1" noChangeArrowheads="1"/>
          </p:cNvPicPr>
          <p:nvPr/>
        </p:nvPicPr>
        <p:blipFill>
          <a:blip r:embed="rId5" cstate="print"/>
          <a:srcRect/>
          <a:stretch>
            <a:fillRect/>
          </a:stretch>
        </p:blipFill>
        <p:spPr bwMode="auto">
          <a:xfrm>
            <a:off x="8151953" y="3429000"/>
            <a:ext cx="678636" cy="1001266"/>
          </a:xfrm>
          <a:prstGeom prst="rect">
            <a:avLst/>
          </a:prstGeom>
          <a:noFill/>
          <a:ln w="9525">
            <a:noFill/>
            <a:miter lim="800000"/>
            <a:headEnd/>
            <a:tailEnd/>
          </a:ln>
        </p:spPr>
      </p:pic>
      <p:sp>
        <p:nvSpPr>
          <p:cNvPr id="13" name="テキスト ボックス 12"/>
          <p:cNvSpPr txBox="1"/>
          <p:nvPr/>
        </p:nvSpPr>
        <p:spPr>
          <a:xfrm>
            <a:off x="4798141" y="2534687"/>
            <a:ext cx="4032448" cy="1200329"/>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One out of twelve</a:t>
            </a:r>
            <a:r>
              <a:rPr kumimoji="1" lang="ja-JP" altLang="en-US" sz="2400" dirty="0" smtClean="0">
                <a:solidFill>
                  <a:srgbClr val="FF0000"/>
                </a:solidFill>
                <a:latin typeface="Meiryo UI" pitchFamily="50" charset="-128"/>
                <a:ea typeface="Meiryo UI" pitchFamily="50" charset="-128"/>
                <a:cs typeface="Meiryo UI" pitchFamily="50" charset="-128"/>
              </a:rPr>
              <a:t>！</a:t>
            </a:r>
            <a:endParaRPr kumimoji="1" lang="en-US" altLang="ja-JP" sz="2400" dirty="0" smtClean="0">
              <a:solidFill>
                <a:srgbClr val="FF0000"/>
              </a:solidFill>
              <a:latin typeface="Meiryo UI" pitchFamily="50" charset="-128"/>
              <a:ea typeface="Meiryo UI" pitchFamily="50" charset="-128"/>
              <a:cs typeface="Meiryo UI" pitchFamily="50" charset="-128"/>
            </a:endParaRPr>
          </a:p>
          <a:p>
            <a:r>
              <a:rPr lang="en-US" altLang="ja-JP" sz="2400" dirty="0" smtClean="0">
                <a:solidFill>
                  <a:srgbClr val="FF0000"/>
                </a:solidFill>
                <a:latin typeface="Meiryo UI" pitchFamily="50" charset="-128"/>
                <a:ea typeface="Meiryo UI" pitchFamily="50" charset="-128"/>
                <a:cs typeface="Meiryo UI" pitchFamily="50" charset="-128"/>
              </a:rPr>
              <a:t>Wow... So many children are still out of schoo</a:t>
            </a:r>
            <a:r>
              <a:rPr lang="en-US" altLang="ja-JP" sz="2400" dirty="0">
                <a:solidFill>
                  <a:srgbClr val="FF0000"/>
                </a:solidFill>
                <a:latin typeface="Meiryo UI" pitchFamily="50" charset="-128"/>
                <a:ea typeface="Meiryo UI" pitchFamily="50" charset="-128"/>
                <a:cs typeface="Meiryo UI" pitchFamily="50" charset="-128"/>
              </a:rPr>
              <a:t>l</a:t>
            </a:r>
            <a:r>
              <a:rPr lang="en-US" altLang="ja-JP" sz="2400" dirty="0" smtClean="0">
                <a:solidFill>
                  <a:srgbClr val="FF0000"/>
                </a:solidFill>
                <a:latin typeface="Meiryo UI" pitchFamily="50" charset="-128"/>
                <a:ea typeface="Meiryo UI" pitchFamily="50" charset="-128"/>
                <a:cs typeface="Meiryo UI" pitchFamily="50" charset="-128"/>
              </a:rPr>
              <a:t>…</a:t>
            </a:r>
            <a:endParaRPr kumimoji="1" lang="ja-JP" altLang="en-US" sz="2400" dirty="0">
              <a:solidFill>
                <a:srgbClr val="FF0000"/>
              </a:solidFill>
              <a:latin typeface="Meiryo UI" pitchFamily="50" charset="-128"/>
              <a:ea typeface="Meiryo UI" pitchFamily="50" charset="-128"/>
              <a:cs typeface="Meiryo UI" pitchFamily="50" charset="-128"/>
            </a:endParaRPr>
          </a:p>
        </p:txBody>
      </p:sp>
      <p:grpSp>
        <p:nvGrpSpPr>
          <p:cNvPr id="14" name="グループ化 13"/>
          <p:cNvGrpSpPr/>
          <p:nvPr/>
        </p:nvGrpSpPr>
        <p:grpSpPr>
          <a:xfrm>
            <a:off x="395288" y="188913"/>
            <a:ext cx="1441450" cy="307777"/>
            <a:chOff x="395288" y="188913"/>
            <a:chExt cx="1441450" cy="307777"/>
          </a:xfrm>
        </p:grpSpPr>
        <p:sp>
          <p:nvSpPr>
            <p:cNvPr id="15" name="AutoShape 7"/>
            <p:cNvSpPr>
              <a:spLocks noChangeArrowheads="1"/>
            </p:cNvSpPr>
            <p:nvPr/>
          </p:nvSpPr>
          <p:spPr bwMode="auto">
            <a:xfrm>
              <a:off x="395288" y="188913"/>
              <a:ext cx="1439862" cy="287337"/>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6" name="Text Box 8"/>
            <p:cNvSpPr txBox="1">
              <a:spLocks noChangeArrowheads="1"/>
            </p:cNvSpPr>
            <p:nvPr/>
          </p:nvSpPr>
          <p:spPr bwMode="auto">
            <a:xfrm>
              <a:off x="468313" y="188913"/>
              <a:ext cx="1368425" cy="307777"/>
            </a:xfrm>
            <a:prstGeom prst="rect">
              <a:avLst/>
            </a:prstGeom>
            <a:noFill/>
            <a:ln w="9525">
              <a:noFill/>
              <a:miter lim="800000"/>
              <a:headEnd/>
              <a:tailEnd/>
            </a:ln>
            <a:effectLst/>
          </p:spPr>
          <p:txBody>
            <a:bodyPr>
              <a:spAutoFit/>
            </a:bodyPr>
            <a:lstStyle/>
            <a:p>
              <a:pPr algn="ctr">
                <a:spcBef>
                  <a:spcPct val="50000"/>
                </a:spcBef>
              </a:pPr>
              <a:r>
                <a:rPr lang="en-US" altLang="ja-JP" sz="1400" b="1" dirty="0" smtClean="0">
                  <a:solidFill>
                    <a:schemeClr val="bg2"/>
                  </a:solidFill>
                </a:rPr>
                <a:t>Activit</a:t>
              </a:r>
              <a:r>
                <a:rPr lang="en-US" altLang="ja-JP" sz="1400" dirty="0" smtClean="0">
                  <a:solidFill>
                    <a:schemeClr val="bg2"/>
                  </a:solidFill>
                </a:rPr>
                <a:t>y 1</a:t>
              </a:r>
              <a:endParaRPr lang="en-US" altLang="ja-JP" sz="1400" dirty="0">
                <a:solidFill>
                  <a:schemeClr val="bg2"/>
                </a:solidFill>
              </a:endParaRPr>
            </a:p>
          </p:txBody>
        </p:sp>
      </p:grpSp>
    </p:spTree>
    <p:extLst>
      <p:ext uri="{BB962C8B-B14F-4D97-AF65-F5344CB8AC3E}">
        <p14:creationId xmlns:p14="http://schemas.microsoft.com/office/powerpoint/2010/main" val="129039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500" fill="hold"/>
                                        <p:tgtEl>
                                          <p:spTgt spid="9222"/>
                                        </p:tgtEl>
                                        <p:attrNameLst>
                                          <p:attrName>ppt_x</p:attrName>
                                        </p:attrNameLst>
                                      </p:cBhvr>
                                      <p:tavLst>
                                        <p:tav tm="0">
                                          <p:val>
                                            <p:strVal val="#ppt_x"/>
                                          </p:val>
                                        </p:tav>
                                        <p:tav tm="100000">
                                          <p:val>
                                            <p:strVal val="#ppt_x"/>
                                          </p:val>
                                        </p:tav>
                                      </p:tavLst>
                                    </p:anim>
                                    <p:anim calcmode="lin" valueType="num">
                                      <p:cBhvr additive="base">
                                        <p:cTn id="8" dur="500" fill="hold"/>
                                        <p:tgtEl>
                                          <p:spTgt spid="92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autoUpdateAnimBg="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548680"/>
            <a:ext cx="8425631" cy="936104"/>
          </a:xfrm>
          <a:solidFill>
            <a:srgbClr val="B4DE86"/>
          </a:solidFill>
        </p:spPr>
        <p:txBody>
          <a:bodyPr/>
          <a:lstStyle/>
          <a:p>
            <a:pPr algn="ctr" eaLnBrk="1" hangingPunct="1">
              <a:buNone/>
            </a:pPr>
            <a:r>
              <a:rPr lang="ja-JP" altLang="en-US" sz="3200" dirty="0" smtClean="0">
                <a:latin typeface="HGP創英角ｺﾞｼｯｸUB" pitchFamily="50" charset="-128"/>
                <a:ea typeface="HGP創英角ｺﾞｼｯｸUB" pitchFamily="50" charset="-128"/>
              </a:rPr>
              <a:t>　</a:t>
            </a:r>
            <a:r>
              <a:rPr lang="ja-JP" altLang="ja-JP" sz="2400" b="1" dirty="0" smtClean="0"/>
              <a:t> </a:t>
            </a:r>
            <a:r>
              <a:rPr lang="ja-JP" altLang="ja-JP" sz="2400" b="1" dirty="0"/>
              <a:t>［</a:t>
            </a:r>
            <a:r>
              <a:rPr lang="en-US" altLang="ja-JP" sz="2400" b="1" dirty="0"/>
              <a:t>Proposal 4</a:t>
            </a:r>
            <a:r>
              <a:rPr lang="ja-JP" altLang="ja-JP" sz="2400" b="1" dirty="0"/>
              <a:t>］</a:t>
            </a:r>
            <a:r>
              <a:rPr lang="en-US" altLang="ja-JP" sz="2400" b="1" dirty="0"/>
              <a:t>More Contribution to Global Partnership for Education Fund</a:t>
            </a:r>
            <a:endParaRPr lang="ja-JP" altLang="en-US" sz="2000" dirty="0" smtClean="0">
              <a:latin typeface="HGP創英角ｺﾞｼｯｸUB" pitchFamily="50" charset="-128"/>
              <a:ea typeface="HGP創英角ｺﾞｼｯｸUB" pitchFamily="50" charset="-128"/>
            </a:endParaRP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en-US" altLang="ja-JP" sz="1400" b="1" dirty="0">
                  <a:solidFill>
                    <a:schemeClr val="bg2"/>
                  </a:solidFill>
                </a:rPr>
                <a:t>Activit</a:t>
              </a:r>
              <a:r>
                <a:rPr lang="en-US" altLang="ja-JP" sz="1400" dirty="0">
                  <a:solidFill>
                    <a:schemeClr val="bg2"/>
                  </a:solidFill>
                </a:rPr>
                <a:t>y 5</a:t>
              </a:r>
              <a:endParaRPr lang="en-US" altLang="ja-JP" sz="1400" dirty="0">
                <a:solidFill>
                  <a:schemeClr val="bg2"/>
                </a:solidFill>
              </a:endParaRPr>
            </a:p>
          </p:txBody>
        </p:sp>
      </p:grpSp>
      <p:sp>
        <p:nvSpPr>
          <p:cNvPr id="33" name="テキスト ボックス 32"/>
          <p:cNvSpPr txBox="1"/>
          <p:nvPr/>
        </p:nvSpPr>
        <p:spPr>
          <a:xfrm>
            <a:off x="323528" y="6309320"/>
            <a:ext cx="8306247" cy="553998"/>
          </a:xfrm>
          <a:prstGeom prst="rect">
            <a:avLst/>
          </a:prstGeom>
          <a:noFill/>
        </p:spPr>
        <p:txBody>
          <a:bodyPr wrap="square" rtlCol="0">
            <a:spAutoFit/>
          </a:bodyPr>
          <a:lstStyle/>
          <a:p>
            <a:pPr algn="r"/>
            <a:r>
              <a:rPr lang="en-US" altLang="ja-JP" sz="1000" dirty="0" smtClean="0"/>
              <a:t>※</a:t>
            </a:r>
            <a:r>
              <a:rPr lang="en-US" altLang="ja-JP" sz="1000" dirty="0" err="1" smtClean="0"/>
              <a:t>Resorce</a:t>
            </a:r>
            <a:r>
              <a:rPr lang="ja-JP" altLang="ja-JP" sz="1000" dirty="0" smtClean="0"/>
              <a:t>：</a:t>
            </a:r>
            <a:r>
              <a:rPr lang="en-US" altLang="ja-JP" sz="1000" dirty="0" smtClean="0"/>
              <a:t> Global Partnership for Education, Final Pledge Report – Second Replenishment Pledging Conference, 2014. </a:t>
            </a:r>
            <a:endParaRPr lang="ja-JP" altLang="ja-JP" sz="1000" dirty="0" smtClean="0"/>
          </a:p>
          <a:p>
            <a:pPr algn="r"/>
            <a:r>
              <a:rPr lang="en-US" altLang="ja-JP" sz="1000" dirty="0" smtClean="0"/>
              <a:t> </a:t>
            </a:r>
            <a:endParaRPr lang="ja-JP" altLang="ja-JP" sz="1000" dirty="0" smtClean="0"/>
          </a:p>
          <a:p>
            <a:pPr algn="r"/>
            <a:endParaRPr kumimoji="1" lang="ja-JP" altLang="en-US" sz="1000" dirty="0"/>
          </a:p>
        </p:txBody>
      </p:sp>
      <p:graphicFrame>
        <p:nvGraphicFramePr>
          <p:cNvPr id="9" name="グラフ 8"/>
          <p:cNvGraphicFramePr/>
          <p:nvPr>
            <p:extLst>
              <p:ext uri="{D42A27DB-BD31-4B8C-83A1-F6EECF244321}">
                <p14:modId xmlns:p14="http://schemas.microsoft.com/office/powerpoint/2010/main" val="1363884839"/>
              </p:ext>
            </p:extLst>
          </p:nvPr>
        </p:nvGraphicFramePr>
        <p:xfrm>
          <a:off x="179512" y="1484784"/>
          <a:ext cx="8964488" cy="4824536"/>
        </p:xfrm>
        <a:graphic>
          <a:graphicData uri="http://schemas.openxmlformats.org/drawingml/2006/chart">
            <c:chart xmlns:c="http://schemas.openxmlformats.org/drawingml/2006/chart" xmlns:r="http://schemas.openxmlformats.org/officeDocument/2006/relationships" r:id="rId4"/>
          </a:graphicData>
        </a:graphic>
      </p:graphicFrame>
      <p:pic>
        <p:nvPicPr>
          <p:cNvPr id="10" name="図 9" descr="もっと.gif"/>
          <p:cNvPicPr/>
          <p:nvPr/>
        </p:nvPicPr>
        <p:blipFill>
          <a:blip r:embed="rId5" cstate="print"/>
          <a:stretch>
            <a:fillRect/>
          </a:stretch>
        </p:blipFill>
        <p:spPr>
          <a:xfrm rot="508395">
            <a:off x="6669360" y="1217660"/>
            <a:ext cx="2321498" cy="22506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11560" y="526372"/>
            <a:ext cx="8438495" cy="1143000"/>
          </a:xfrm>
        </p:spPr>
        <p:txBody>
          <a:bodyPr/>
          <a:lstStyle/>
          <a:p>
            <a:pPr eaLnBrk="1" hangingPunct="1"/>
            <a:r>
              <a:rPr lang="en-US" altLang="ja-JP" sz="2800" dirty="0">
                <a:solidFill>
                  <a:schemeClr val="tx1"/>
                </a:solidFill>
              </a:rPr>
              <a:t>For all the children in the world to be in school…</a:t>
            </a:r>
            <a:br>
              <a:rPr lang="en-US" altLang="ja-JP" sz="2800" dirty="0">
                <a:solidFill>
                  <a:schemeClr val="tx1"/>
                </a:solidFill>
              </a:rPr>
            </a:br>
            <a:r>
              <a:rPr lang="en-US" altLang="ja-JP" sz="2400" dirty="0">
                <a:solidFill>
                  <a:schemeClr val="tx1"/>
                </a:solidFill>
              </a:rPr>
              <a:t>Choose what you think is important from A to I and put them into each diamond, with the most important at the very top.</a:t>
            </a:r>
            <a:r>
              <a:rPr lang="en-US" altLang="ja-JP" sz="2400" dirty="0"/>
              <a:t> </a:t>
            </a:r>
            <a:endParaRPr lang="ja-JP" altLang="en-US" sz="2400" b="1" dirty="0" smtClean="0"/>
          </a:p>
        </p:txBody>
      </p:sp>
      <p:sp>
        <p:nvSpPr>
          <p:cNvPr id="20483" name="Rectangle 3"/>
          <p:cNvSpPr>
            <a:spLocks noGrp="1" noChangeArrowheads="1"/>
          </p:cNvSpPr>
          <p:nvPr>
            <p:ph type="body" idx="1"/>
          </p:nvPr>
        </p:nvSpPr>
        <p:spPr>
          <a:xfrm>
            <a:off x="4169553" y="1805104"/>
            <a:ext cx="4787900" cy="4968552"/>
          </a:xfrm>
        </p:spPr>
        <p:txBody>
          <a:bodyPr/>
          <a:lstStyle/>
          <a:p>
            <a:pPr eaLnBrk="1" hangingPunct="1">
              <a:lnSpc>
                <a:spcPct val="80000"/>
              </a:lnSpc>
            </a:pPr>
            <a:r>
              <a:rPr lang="en-US" altLang="ja-JP" sz="1800" b="1" dirty="0"/>
              <a:t>A. </a:t>
            </a:r>
            <a:r>
              <a:rPr lang="en-US" altLang="ja-JP" sz="1800" dirty="0"/>
              <a:t>Appeal to Japanese politicians so that 　　all children in the world can go to school.</a:t>
            </a:r>
            <a:endParaRPr lang="ja-JP" altLang="ja-JP" sz="1800" dirty="0"/>
          </a:p>
          <a:p>
            <a:pPr eaLnBrk="1" hangingPunct="1">
              <a:lnSpc>
                <a:spcPct val="80000"/>
              </a:lnSpc>
            </a:pPr>
            <a:r>
              <a:rPr lang="en-US" altLang="ja-JP" sz="1800" b="1" dirty="0"/>
              <a:t>B. </a:t>
            </a:r>
            <a:r>
              <a:rPr lang="en-US" altLang="ja-JP" sz="1800" dirty="0"/>
              <a:t>Donate money and goods to some education related NGOs.</a:t>
            </a:r>
            <a:endParaRPr lang="ja-JP" altLang="ja-JP" sz="1800" dirty="0"/>
          </a:p>
          <a:p>
            <a:pPr eaLnBrk="1" hangingPunct="1">
              <a:lnSpc>
                <a:spcPct val="80000"/>
              </a:lnSpc>
            </a:pPr>
            <a:r>
              <a:rPr lang="en-US" altLang="ja-JP" sz="1800" b="1" dirty="0"/>
              <a:t>C. </a:t>
            </a:r>
            <a:r>
              <a:rPr lang="en-US" altLang="ja-JP" sz="1800" dirty="0"/>
              <a:t>Go ahead and build schools in developing countries.</a:t>
            </a:r>
            <a:endParaRPr lang="ja-JP" altLang="ja-JP" sz="1800" dirty="0"/>
          </a:p>
          <a:p>
            <a:pPr eaLnBrk="1" hangingPunct="1">
              <a:lnSpc>
                <a:spcPct val="80000"/>
              </a:lnSpc>
            </a:pPr>
            <a:r>
              <a:rPr lang="en-US" altLang="ja-JP" sz="1800" b="1" dirty="0"/>
              <a:t>D. </a:t>
            </a:r>
            <a:r>
              <a:rPr lang="en-US" altLang="ja-JP" sz="1800" dirty="0"/>
              <a:t>Do more research on the importance of education and lives in developing countries.</a:t>
            </a:r>
            <a:endParaRPr lang="ja-JP" altLang="en-US" sz="1800" dirty="0"/>
          </a:p>
          <a:p>
            <a:pPr eaLnBrk="1" hangingPunct="1">
              <a:lnSpc>
                <a:spcPct val="80000"/>
              </a:lnSpc>
            </a:pPr>
            <a:r>
              <a:rPr lang="en-US" altLang="ja-JP" sz="1800" b="1" dirty="0"/>
              <a:t>E. </a:t>
            </a:r>
            <a:r>
              <a:rPr lang="en-US" altLang="ja-JP" sz="1800" dirty="0"/>
              <a:t>Share the importance of education with many people at school festivals. </a:t>
            </a:r>
            <a:endParaRPr lang="ja-JP" altLang="en-US" sz="1800" dirty="0"/>
          </a:p>
          <a:p>
            <a:pPr eaLnBrk="1" hangingPunct="1">
              <a:lnSpc>
                <a:spcPct val="80000"/>
              </a:lnSpc>
            </a:pPr>
            <a:r>
              <a:rPr lang="en-US" altLang="ja-JP" sz="1800" b="1" dirty="0"/>
              <a:t>F. </a:t>
            </a:r>
            <a:r>
              <a:rPr lang="en-US" altLang="ja-JP" sz="1800" dirty="0"/>
              <a:t>Do nothing in particular.</a:t>
            </a:r>
            <a:endParaRPr lang="ja-JP" altLang="ja-JP" sz="1800" dirty="0"/>
          </a:p>
          <a:p>
            <a:pPr eaLnBrk="1" hangingPunct="1">
              <a:lnSpc>
                <a:spcPct val="80000"/>
              </a:lnSpc>
            </a:pPr>
            <a:r>
              <a:rPr lang="en-US" altLang="ja-JP" sz="1800" b="1" dirty="0"/>
              <a:t>G. </a:t>
            </a:r>
            <a:r>
              <a:rPr lang="en-US" altLang="ja-JP" sz="1800" dirty="0"/>
              <a:t>Promote activities of international cultural exchange and make friends with people from other countries.</a:t>
            </a:r>
          </a:p>
          <a:p>
            <a:pPr eaLnBrk="1" hangingPunct="1">
              <a:lnSpc>
                <a:spcPct val="80000"/>
              </a:lnSpc>
            </a:pPr>
            <a:r>
              <a:rPr lang="en-US" altLang="ja-JP" sz="1800" b="1" dirty="0"/>
              <a:t>H. </a:t>
            </a:r>
            <a:r>
              <a:rPr lang="en-US" altLang="ja-JP" sz="1800" dirty="0"/>
              <a:t>Share my thoughts with family and friends.</a:t>
            </a:r>
          </a:p>
          <a:p>
            <a:pPr eaLnBrk="1" hangingPunct="1">
              <a:lnSpc>
                <a:spcPct val="80000"/>
              </a:lnSpc>
            </a:pPr>
            <a:r>
              <a:rPr lang="en-US" altLang="ja-JP" sz="1800" b="1" dirty="0"/>
              <a:t>I. </a:t>
            </a:r>
            <a:r>
              <a:rPr lang="en-US" altLang="ja-JP" sz="1800" dirty="0"/>
              <a:t>Post my opinion in </a:t>
            </a:r>
            <a:r>
              <a:rPr lang="en-US" altLang="ja-JP" sz="1800" dirty="0" smtClean="0"/>
              <a:t>newspapers or SNS.</a:t>
            </a:r>
            <a:endParaRPr lang="ja-JP" altLang="en-US" sz="1800" dirty="0"/>
          </a:p>
        </p:txBody>
      </p:sp>
      <p:grpSp>
        <p:nvGrpSpPr>
          <p:cNvPr id="20484" name="Group 24"/>
          <p:cNvGrpSpPr>
            <a:grpSpLocks/>
          </p:cNvGrpSpPr>
          <p:nvPr/>
        </p:nvGrpSpPr>
        <p:grpSpPr bwMode="auto">
          <a:xfrm rot="2634744">
            <a:off x="1116013" y="2420938"/>
            <a:ext cx="2547937" cy="2552700"/>
            <a:chOff x="657" y="1986"/>
            <a:chExt cx="1605" cy="1608"/>
          </a:xfrm>
        </p:grpSpPr>
        <p:sp>
          <p:nvSpPr>
            <p:cNvPr id="20490" name="Rectangle 15"/>
            <p:cNvSpPr>
              <a:spLocks noChangeArrowheads="1"/>
            </p:cNvSpPr>
            <p:nvPr/>
          </p:nvSpPr>
          <p:spPr bwMode="auto">
            <a:xfrm rot="5400000">
              <a:off x="1749" y="1993"/>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1" name="Rectangle 16"/>
            <p:cNvSpPr>
              <a:spLocks noChangeArrowheads="1"/>
            </p:cNvSpPr>
            <p:nvPr/>
          </p:nvSpPr>
          <p:spPr bwMode="auto">
            <a:xfrm rot="5400000">
              <a:off x="1212" y="1989"/>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2" name="Rectangle 17"/>
            <p:cNvSpPr>
              <a:spLocks noChangeArrowheads="1"/>
            </p:cNvSpPr>
            <p:nvPr/>
          </p:nvSpPr>
          <p:spPr bwMode="auto">
            <a:xfrm rot="5400000">
              <a:off x="664" y="1979"/>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3" name="Rectangle 18"/>
            <p:cNvSpPr>
              <a:spLocks noChangeArrowheads="1"/>
            </p:cNvSpPr>
            <p:nvPr/>
          </p:nvSpPr>
          <p:spPr bwMode="auto">
            <a:xfrm rot="5400000">
              <a:off x="1749" y="2534"/>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4" name="Rectangle 19"/>
            <p:cNvSpPr>
              <a:spLocks noChangeArrowheads="1"/>
            </p:cNvSpPr>
            <p:nvPr/>
          </p:nvSpPr>
          <p:spPr bwMode="auto">
            <a:xfrm rot="5400000">
              <a:off x="1212" y="2537"/>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5" name="Rectangle 20"/>
            <p:cNvSpPr>
              <a:spLocks noChangeArrowheads="1"/>
            </p:cNvSpPr>
            <p:nvPr/>
          </p:nvSpPr>
          <p:spPr bwMode="auto">
            <a:xfrm rot="5400000">
              <a:off x="668" y="2527"/>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6" name="Rectangle 21"/>
            <p:cNvSpPr>
              <a:spLocks noChangeArrowheads="1"/>
            </p:cNvSpPr>
            <p:nvPr/>
          </p:nvSpPr>
          <p:spPr bwMode="auto">
            <a:xfrm rot="5400000">
              <a:off x="664" y="3078"/>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7" name="Rectangle 22"/>
            <p:cNvSpPr>
              <a:spLocks noChangeArrowheads="1"/>
            </p:cNvSpPr>
            <p:nvPr/>
          </p:nvSpPr>
          <p:spPr bwMode="auto">
            <a:xfrm rot="5400000">
              <a:off x="1212" y="3088"/>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8" name="Rectangle 23"/>
            <p:cNvSpPr>
              <a:spLocks noChangeArrowheads="1"/>
            </p:cNvSpPr>
            <p:nvPr/>
          </p:nvSpPr>
          <p:spPr bwMode="auto">
            <a:xfrm rot="5400000">
              <a:off x="1756" y="3088"/>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grpSp>
      <p:pic>
        <p:nvPicPr>
          <p:cNvPr id="2048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20486" name="Picture 10"/>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grpSp>
        <p:nvGrpSpPr>
          <p:cNvPr id="20487" name="Group 30"/>
          <p:cNvGrpSpPr>
            <a:grpSpLocks/>
          </p:cNvGrpSpPr>
          <p:nvPr/>
        </p:nvGrpSpPr>
        <p:grpSpPr bwMode="auto">
          <a:xfrm>
            <a:off x="395288" y="188913"/>
            <a:ext cx="1441450" cy="304800"/>
            <a:chOff x="249" y="119"/>
            <a:chExt cx="908" cy="192"/>
          </a:xfrm>
        </p:grpSpPr>
        <p:sp>
          <p:nvSpPr>
            <p:cNvPr id="20488" name="AutoShape 31"/>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0489" name="Text Box 32"/>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en-US" altLang="ja-JP" sz="1400" b="1" dirty="0">
                  <a:solidFill>
                    <a:schemeClr val="bg2"/>
                  </a:solidFill>
                </a:rPr>
                <a:t>Activit</a:t>
              </a:r>
              <a:r>
                <a:rPr lang="en-US" altLang="ja-JP" sz="1400" dirty="0">
                  <a:solidFill>
                    <a:schemeClr val="bg2"/>
                  </a:solidFill>
                </a:rPr>
                <a:t>y 6</a:t>
              </a:r>
              <a:endParaRPr lang="en-US" altLang="ja-JP" sz="1400" dirty="0">
                <a:solidFill>
                  <a:schemeClr val="bg2"/>
                </a:solidFill>
              </a:endParaRPr>
            </a:p>
          </p:txBody>
        </p:sp>
      </p:grpSp>
      <p:pic>
        <p:nvPicPr>
          <p:cNvPr id="19" name="Picture 16"/>
          <p:cNvPicPr>
            <a:picLocks noChangeAspect="1" noChangeArrowheads="1"/>
          </p:cNvPicPr>
          <p:nvPr/>
        </p:nvPicPr>
        <p:blipFill>
          <a:blip r:embed="rId4" cstate="print"/>
          <a:srcRect/>
          <a:stretch>
            <a:fillRect/>
          </a:stretch>
        </p:blipFill>
        <p:spPr bwMode="auto">
          <a:xfrm>
            <a:off x="611560" y="5085184"/>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421599"/>
            <a:ext cx="8229600" cy="1143000"/>
          </a:xfrm>
        </p:spPr>
        <p:txBody>
          <a:bodyPr/>
          <a:lstStyle/>
          <a:p>
            <a:pPr eaLnBrk="1" hangingPunct="1"/>
            <a:r>
              <a:rPr lang="en-US" altLang="ja-JP" sz="3200" b="1" dirty="0" smtClean="0"/>
              <a:t>Let’s write a letter to prime minister and the Foreign minister</a:t>
            </a:r>
            <a:endParaRPr lang="ja-JP" altLang="en-US" sz="3200" b="1" dirty="0" smtClean="0"/>
          </a:p>
        </p:txBody>
      </p:sp>
      <p:sp>
        <p:nvSpPr>
          <p:cNvPr id="21507" name="Rectangle 3"/>
          <p:cNvSpPr>
            <a:spLocks noGrp="1" noChangeArrowheads="1"/>
          </p:cNvSpPr>
          <p:nvPr>
            <p:ph type="body" idx="1"/>
          </p:nvPr>
        </p:nvSpPr>
        <p:spPr/>
        <p:txBody>
          <a:bodyPr/>
          <a:lstStyle/>
          <a:p>
            <a:pPr eaLnBrk="1" hangingPunct="1">
              <a:buFontTx/>
              <a:buNone/>
            </a:pPr>
            <a:r>
              <a:rPr lang="ja-JP" altLang="en-US" sz="2800" b="1" dirty="0"/>
              <a:t>●</a:t>
            </a:r>
            <a:r>
              <a:rPr lang="en-US" altLang="ja-JP" sz="2800" b="1" dirty="0"/>
              <a:t>School/ Group</a:t>
            </a:r>
            <a:r>
              <a:rPr lang="ja-JP" altLang="en-US" sz="2800" b="1" dirty="0"/>
              <a:t>：	</a:t>
            </a:r>
          </a:p>
          <a:p>
            <a:pPr eaLnBrk="1" hangingPunct="1">
              <a:buFontTx/>
              <a:buNone/>
            </a:pPr>
            <a:r>
              <a:rPr lang="ja-JP" altLang="en-US" sz="2800" b="1" dirty="0"/>
              <a:t>●</a:t>
            </a:r>
            <a:r>
              <a:rPr lang="en-US" altLang="ja-JP" sz="2800" b="1" dirty="0"/>
              <a:t>Number of people</a:t>
            </a:r>
            <a:r>
              <a:rPr lang="ja-JP" altLang="en-US" sz="2800" b="1" dirty="0"/>
              <a:t>：	</a:t>
            </a:r>
          </a:p>
          <a:p>
            <a:pPr eaLnBrk="1" hangingPunct="1">
              <a:buFontTx/>
              <a:buNone/>
            </a:pPr>
            <a:r>
              <a:rPr lang="ja-JP" altLang="en-US" sz="2800" b="1" dirty="0"/>
              <a:t>●</a:t>
            </a:r>
            <a:r>
              <a:rPr lang="en-US" altLang="ja-JP" sz="2800" b="1" dirty="0"/>
              <a:t>Names</a:t>
            </a:r>
            <a:r>
              <a:rPr lang="ja-JP" altLang="en-US" sz="2800" b="1" dirty="0"/>
              <a:t>：	</a:t>
            </a:r>
          </a:p>
          <a:p>
            <a:pPr eaLnBrk="1" hangingPunct="1">
              <a:buFontTx/>
              <a:buNone/>
            </a:pPr>
            <a:r>
              <a:rPr lang="ja-JP" altLang="en-US" sz="2800" b="1" dirty="0"/>
              <a:t>●</a:t>
            </a:r>
            <a:r>
              <a:rPr lang="en-US" altLang="ja-JP" sz="2800" b="1" dirty="0"/>
              <a:t>Our Proposal</a:t>
            </a:r>
            <a:endParaRPr lang="ja-JP" altLang="en-US" sz="2800" b="1" dirty="0"/>
          </a:p>
          <a:p>
            <a:pPr eaLnBrk="1" hangingPunct="1">
              <a:buFontTx/>
              <a:buNone/>
            </a:pPr>
            <a:r>
              <a:rPr lang="en-US" altLang="ja-JP" sz="2800" b="1" dirty="0"/>
              <a:t>　For all the children in the world to go to school,</a:t>
            </a:r>
            <a:r>
              <a:rPr lang="ja-JP" altLang="en-US" sz="2800" b="1" dirty="0"/>
              <a:t> </a:t>
            </a:r>
            <a:r>
              <a:rPr lang="en-GB" altLang="ja-JP" sz="2800" b="1" dirty="0"/>
              <a:t>I wish the Japanese government would consider…</a:t>
            </a:r>
            <a:endParaRPr lang="en-US" altLang="ja-JP" sz="2800" b="1" dirty="0"/>
          </a:p>
          <a:p>
            <a:pPr eaLnBrk="1" hangingPunct="1">
              <a:buFontTx/>
              <a:buNone/>
            </a:pPr>
            <a:r>
              <a:rPr lang="ja-JP" altLang="en-US" sz="2800" b="1" dirty="0"/>
              <a:t>●</a:t>
            </a:r>
            <a:r>
              <a:rPr lang="en-US" altLang="ja-JP" sz="2800" b="1" dirty="0"/>
              <a:t>Our opinions and thoughts upon taking “The World’s Biggest Lesson”</a:t>
            </a:r>
            <a:r>
              <a:rPr lang="ja-JP" altLang="en-US" sz="2800" b="1" dirty="0"/>
              <a:t>	</a:t>
            </a:r>
          </a:p>
        </p:txBody>
      </p:sp>
      <p:pic>
        <p:nvPicPr>
          <p:cNvPr id="21508"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21509" name="Picture 10"/>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grpSp>
        <p:nvGrpSpPr>
          <p:cNvPr id="21510" name="Group 7"/>
          <p:cNvGrpSpPr>
            <a:grpSpLocks/>
          </p:cNvGrpSpPr>
          <p:nvPr/>
        </p:nvGrpSpPr>
        <p:grpSpPr bwMode="auto">
          <a:xfrm>
            <a:off x="395288" y="188913"/>
            <a:ext cx="1441450" cy="304800"/>
            <a:chOff x="249" y="119"/>
            <a:chExt cx="908" cy="192"/>
          </a:xfrm>
        </p:grpSpPr>
        <p:sp>
          <p:nvSpPr>
            <p:cNvPr id="21511"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1512"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en-US" altLang="ja-JP" sz="1400" b="1" dirty="0">
                  <a:solidFill>
                    <a:schemeClr val="bg2"/>
                  </a:solidFill>
                </a:rPr>
                <a:t>Activit</a:t>
              </a:r>
              <a:r>
                <a:rPr lang="en-US" altLang="ja-JP" sz="1400" dirty="0">
                  <a:solidFill>
                    <a:schemeClr val="bg2"/>
                  </a:solidFill>
                </a:rPr>
                <a:t>y 6</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1600200"/>
            <a:ext cx="8229600" cy="4709120"/>
          </a:xfrm>
        </p:spPr>
        <p:txBody>
          <a:bodyPr/>
          <a:lstStyle/>
          <a:p>
            <a:pPr eaLnBrk="1" hangingPunct="1">
              <a:buFontTx/>
              <a:buNone/>
            </a:pPr>
            <a:r>
              <a:rPr lang="en-US" altLang="ja-JP" sz="4000" b="1" dirty="0" smtClean="0"/>
              <a:t>Q2</a:t>
            </a:r>
            <a:r>
              <a:rPr lang="en-US" altLang="ja-JP" sz="2800" b="1" dirty="0" smtClean="0"/>
              <a:t>	</a:t>
            </a:r>
            <a:r>
              <a:rPr lang="en-US" altLang="ja-JP" sz="2800" dirty="0"/>
              <a:t>What are </a:t>
            </a:r>
            <a:r>
              <a:rPr lang="en-US" altLang="ja-JP" sz="2800" dirty="0" smtClean="0"/>
              <a:t>the possible </a:t>
            </a:r>
            <a:r>
              <a:rPr lang="en-US" altLang="ja-JP" sz="2800" dirty="0"/>
              <a:t>reasons why children cannot attend primary school</a:t>
            </a:r>
            <a:r>
              <a:rPr lang="en-US" altLang="ja-JP" sz="2800" dirty="0" smtClean="0"/>
              <a:t>?</a:t>
            </a:r>
          </a:p>
          <a:p>
            <a:pPr eaLnBrk="1" hangingPunct="1">
              <a:buFontTx/>
              <a:buNone/>
            </a:pPr>
            <a:endParaRPr lang="en-US" altLang="ja-JP" sz="2800" dirty="0" smtClean="0"/>
          </a:p>
          <a:p>
            <a:pPr eaLnBrk="1" hangingPunct="1">
              <a:buFontTx/>
              <a:buNone/>
            </a:pPr>
            <a:endParaRPr lang="en-US" altLang="ja-JP" sz="2800" dirty="0" smtClean="0"/>
          </a:p>
          <a:p>
            <a:pPr marL="0" indent="0">
              <a:buNone/>
            </a:pPr>
            <a:r>
              <a:rPr lang="en-US" altLang="ja-JP" sz="2400" dirty="0"/>
              <a:t>A</a:t>
            </a:r>
            <a:r>
              <a:rPr lang="ja-JP" altLang="ja-JP" sz="2400" dirty="0" err="1"/>
              <a:t>．</a:t>
            </a:r>
            <a:r>
              <a:rPr lang="en-US" altLang="ja-JP" sz="2400" dirty="0"/>
              <a:t>Because there are not enough schools and teachers</a:t>
            </a:r>
            <a:r>
              <a:rPr lang="ja-JP" altLang="ja-JP" sz="2400" dirty="0"/>
              <a:t>　</a:t>
            </a:r>
          </a:p>
          <a:p>
            <a:pPr marL="0" indent="0">
              <a:buNone/>
            </a:pPr>
            <a:r>
              <a:rPr lang="en-US" altLang="ja-JP" sz="2400" dirty="0" smtClean="0"/>
              <a:t>B</a:t>
            </a:r>
            <a:r>
              <a:rPr lang="ja-JP" altLang="ja-JP" sz="2400" dirty="0" err="1"/>
              <a:t>．</a:t>
            </a:r>
            <a:r>
              <a:rPr lang="en-US" altLang="ja-JP" sz="2400" dirty="0"/>
              <a:t>Because they have to work as their family is poor</a:t>
            </a:r>
            <a:endParaRPr lang="ja-JP" altLang="ja-JP" sz="2400" dirty="0"/>
          </a:p>
          <a:p>
            <a:pPr marL="0" indent="0">
              <a:buNone/>
            </a:pPr>
            <a:r>
              <a:rPr lang="en-US" altLang="ja-JP" sz="2400" dirty="0" smtClean="0"/>
              <a:t>C</a:t>
            </a:r>
            <a:r>
              <a:rPr lang="ja-JP" altLang="ja-JP" sz="2400" dirty="0" err="1"/>
              <a:t>．</a:t>
            </a:r>
            <a:r>
              <a:rPr lang="en-US" altLang="ja-JP" sz="2400" dirty="0"/>
              <a:t>Because parents or neighbors told them they do not need to go.</a:t>
            </a:r>
            <a:endParaRPr lang="ja-JP" altLang="ja-JP" sz="2400" dirty="0"/>
          </a:p>
          <a:p>
            <a:pPr marL="0" indent="0">
              <a:buNone/>
            </a:pPr>
            <a:r>
              <a:rPr lang="en-US" altLang="ja-JP" sz="2400" dirty="0" smtClean="0"/>
              <a:t>D</a:t>
            </a:r>
            <a:r>
              <a:rPr lang="ja-JP" altLang="ja-JP" sz="2400" dirty="0" err="1"/>
              <a:t>．</a:t>
            </a:r>
            <a:r>
              <a:rPr lang="en-US" altLang="ja-JP" sz="2400" dirty="0"/>
              <a:t>Because the school is broken by the wars and conflicts or unavailable because of the army.</a:t>
            </a:r>
            <a:endParaRPr lang="ja-JP" altLang="ja-JP" sz="2400" dirty="0"/>
          </a:p>
          <a:p>
            <a:pPr eaLnBrk="1" hangingPunct="1">
              <a:buFontTx/>
              <a:buNone/>
            </a:pPr>
            <a:endParaRPr lang="ja-JP" altLang="en-US" sz="2800" dirty="0" smtClean="0"/>
          </a:p>
        </p:txBody>
      </p:sp>
      <p:pic>
        <p:nvPicPr>
          <p:cNvPr id="512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512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1271" name="Oval 7"/>
          <p:cNvSpPr>
            <a:spLocks noChangeArrowheads="1"/>
          </p:cNvSpPr>
          <p:nvPr/>
        </p:nvSpPr>
        <p:spPr bwMode="auto">
          <a:xfrm>
            <a:off x="390771" y="3717032"/>
            <a:ext cx="503237" cy="504056"/>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pic>
        <p:nvPicPr>
          <p:cNvPr id="13" name="Picture 16"/>
          <p:cNvPicPr>
            <a:picLocks noChangeAspect="1" noChangeArrowheads="1"/>
          </p:cNvPicPr>
          <p:nvPr/>
        </p:nvPicPr>
        <p:blipFill>
          <a:blip r:embed="rId4" cstate="print"/>
          <a:srcRect/>
          <a:stretch>
            <a:fillRect/>
          </a:stretch>
        </p:blipFill>
        <p:spPr bwMode="auto">
          <a:xfrm>
            <a:off x="7905090" y="2836899"/>
            <a:ext cx="678636" cy="1001266"/>
          </a:xfrm>
          <a:prstGeom prst="rect">
            <a:avLst/>
          </a:prstGeom>
          <a:noFill/>
          <a:ln w="9525">
            <a:noFill/>
            <a:miter lim="800000"/>
            <a:headEnd/>
            <a:tailEnd/>
          </a:ln>
        </p:spPr>
      </p:pic>
      <p:sp>
        <p:nvSpPr>
          <p:cNvPr id="14" name="テキスト ボックス 13"/>
          <p:cNvSpPr txBox="1"/>
          <p:nvPr/>
        </p:nvSpPr>
        <p:spPr>
          <a:xfrm>
            <a:off x="5940152" y="2545170"/>
            <a:ext cx="2304256"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All of them are correct</a:t>
            </a:r>
            <a:r>
              <a:rPr kumimoji="1" lang="ja-JP" altLang="en-US" sz="2400" dirty="0" smtClean="0">
                <a:solidFill>
                  <a:srgbClr val="FF0000"/>
                </a:solidFill>
                <a:latin typeface="Meiryo UI" pitchFamily="50" charset="-128"/>
                <a:ea typeface="Meiryo UI" pitchFamily="50" charset="-128"/>
                <a:cs typeface="Meiryo UI" pitchFamily="50" charset="-128"/>
              </a:rPr>
              <a:t>！</a:t>
            </a:r>
            <a:endParaRPr kumimoji="1" lang="ja-JP" altLang="en-US" sz="2400" dirty="0">
              <a:solidFill>
                <a:srgbClr val="FF0000"/>
              </a:solidFill>
              <a:latin typeface="Meiryo UI" pitchFamily="50" charset="-128"/>
              <a:ea typeface="Meiryo UI" pitchFamily="50" charset="-128"/>
              <a:cs typeface="Meiryo UI" pitchFamily="50" charset="-128"/>
            </a:endParaRPr>
          </a:p>
        </p:txBody>
      </p:sp>
      <p:sp>
        <p:nvSpPr>
          <p:cNvPr id="15" name="Oval 7"/>
          <p:cNvSpPr>
            <a:spLocks noChangeArrowheads="1"/>
          </p:cNvSpPr>
          <p:nvPr/>
        </p:nvSpPr>
        <p:spPr bwMode="auto">
          <a:xfrm>
            <a:off x="390772" y="4135960"/>
            <a:ext cx="503237" cy="504056"/>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16" name="Oval 7"/>
          <p:cNvSpPr>
            <a:spLocks noChangeArrowheads="1"/>
          </p:cNvSpPr>
          <p:nvPr/>
        </p:nvSpPr>
        <p:spPr bwMode="auto">
          <a:xfrm>
            <a:off x="407237" y="4569278"/>
            <a:ext cx="503237" cy="504056"/>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17" name="Oval 7"/>
          <p:cNvSpPr>
            <a:spLocks noChangeArrowheads="1"/>
          </p:cNvSpPr>
          <p:nvPr/>
        </p:nvSpPr>
        <p:spPr bwMode="auto">
          <a:xfrm>
            <a:off x="395536" y="5373216"/>
            <a:ext cx="503237" cy="504056"/>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20" name="Rectangle 2"/>
          <p:cNvSpPr>
            <a:spLocks noGrp="1" noChangeArrowheads="1"/>
          </p:cNvSpPr>
          <p:nvPr>
            <p:ph type="title"/>
          </p:nvPr>
        </p:nvSpPr>
        <p:spPr>
          <a:xfrm>
            <a:off x="107157" y="274638"/>
            <a:ext cx="9036843" cy="1143000"/>
          </a:xfrm>
        </p:spPr>
        <p:txBody>
          <a:bodyPr/>
          <a:lstStyle/>
          <a:p>
            <a:pPr eaLnBrk="1" hangingPunct="1"/>
            <a:r>
              <a:rPr lang="en-US" altLang="ja-JP" sz="3200" b="1" dirty="0"/>
              <a:t>Let’s try! “The World’s Biggest Lesson” Quiz</a:t>
            </a:r>
            <a:r>
              <a:rPr lang="en-US" altLang="ja-JP" sz="3200" b="1" dirty="0" smtClean="0"/>
              <a:t>!</a:t>
            </a:r>
            <a:endParaRPr lang="ja-JP" altLang="en-US" sz="3200" b="1" dirty="0" smtClean="0">
              <a:latin typeface="HGP創英角ｺﾞｼｯｸUB" pitchFamily="50" charset="-128"/>
              <a:ea typeface="HGP創英角ｺﾞｼｯｸUB" pitchFamily="50" charset="-128"/>
            </a:endParaRPr>
          </a:p>
        </p:txBody>
      </p:sp>
      <p:grpSp>
        <p:nvGrpSpPr>
          <p:cNvPr id="24" name="グループ化 23"/>
          <p:cNvGrpSpPr/>
          <p:nvPr/>
        </p:nvGrpSpPr>
        <p:grpSpPr>
          <a:xfrm>
            <a:off x="395288" y="188913"/>
            <a:ext cx="1441450" cy="307777"/>
            <a:chOff x="395288" y="188913"/>
            <a:chExt cx="1441450" cy="307777"/>
          </a:xfrm>
        </p:grpSpPr>
        <p:sp>
          <p:nvSpPr>
            <p:cNvPr id="25" name="AutoShape 7"/>
            <p:cNvSpPr>
              <a:spLocks noChangeArrowheads="1"/>
            </p:cNvSpPr>
            <p:nvPr/>
          </p:nvSpPr>
          <p:spPr bwMode="auto">
            <a:xfrm>
              <a:off x="395288" y="188913"/>
              <a:ext cx="1439862" cy="287337"/>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6" name="Text Box 8"/>
            <p:cNvSpPr txBox="1">
              <a:spLocks noChangeArrowheads="1"/>
            </p:cNvSpPr>
            <p:nvPr/>
          </p:nvSpPr>
          <p:spPr bwMode="auto">
            <a:xfrm>
              <a:off x="468313" y="188913"/>
              <a:ext cx="1368425" cy="307777"/>
            </a:xfrm>
            <a:prstGeom prst="rect">
              <a:avLst/>
            </a:prstGeom>
            <a:noFill/>
            <a:ln w="9525">
              <a:noFill/>
              <a:miter lim="800000"/>
              <a:headEnd/>
              <a:tailEnd/>
            </a:ln>
            <a:effectLst/>
          </p:spPr>
          <p:txBody>
            <a:bodyPr>
              <a:spAutoFit/>
            </a:bodyPr>
            <a:lstStyle/>
            <a:p>
              <a:pPr algn="ctr">
                <a:spcBef>
                  <a:spcPct val="50000"/>
                </a:spcBef>
              </a:pPr>
              <a:r>
                <a:rPr lang="en-US" altLang="ja-JP" sz="1400" b="1" dirty="0" smtClean="0">
                  <a:solidFill>
                    <a:schemeClr val="bg2"/>
                  </a:solidFill>
                </a:rPr>
                <a:t>Activit</a:t>
              </a:r>
              <a:r>
                <a:rPr lang="en-US" altLang="ja-JP" sz="1400" dirty="0" smtClean="0">
                  <a:solidFill>
                    <a:schemeClr val="bg2"/>
                  </a:solidFill>
                </a:rPr>
                <a:t>y 1</a:t>
              </a:r>
              <a:endParaRPr lang="en-US" altLang="ja-JP" sz="1400" dirty="0">
                <a:solidFill>
                  <a:schemeClr val="bg2"/>
                </a:solidFill>
              </a:endParaRPr>
            </a:p>
          </p:txBody>
        </p:sp>
      </p:grpSp>
    </p:spTree>
    <p:extLst>
      <p:ext uri="{BB962C8B-B14F-4D97-AF65-F5344CB8AC3E}">
        <p14:creationId xmlns:p14="http://schemas.microsoft.com/office/powerpoint/2010/main" val="615387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500" fill="hold"/>
                                        <p:tgtEl>
                                          <p:spTgt spid="11271"/>
                                        </p:tgtEl>
                                        <p:attrNameLst>
                                          <p:attrName>ppt_x</p:attrName>
                                        </p:attrNameLst>
                                      </p:cBhvr>
                                      <p:tavLst>
                                        <p:tav tm="0">
                                          <p:val>
                                            <p:strVal val="#ppt_x"/>
                                          </p:val>
                                        </p:tav>
                                        <p:tav tm="100000">
                                          <p:val>
                                            <p:strVal val="#ppt_x"/>
                                          </p:val>
                                        </p:tav>
                                      </p:tavLst>
                                    </p:anim>
                                    <p:anim calcmode="lin" valueType="num">
                                      <p:cBhvr additive="base">
                                        <p:cTn id="8" dur="500" fill="hold"/>
                                        <p:tgtEl>
                                          <p:spTgt spid="112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4" grpId="0"/>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1600200"/>
            <a:ext cx="8470776" cy="4709120"/>
          </a:xfrm>
        </p:spPr>
        <p:txBody>
          <a:bodyPr/>
          <a:lstStyle/>
          <a:p>
            <a:pPr marL="0" indent="0">
              <a:buNone/>
            </a:pPr>
            <a:r>
              <a:rPr lang="en-US" altLang="ja-JP" sz="4000" b="1" dirty="0" smtClean="0"/>
              <a:t>Q3</a:t>
            </a:r>
            <a:r>
              <a:rPr lang="en-US" altLang="ja-JP" b="1" dirty="0" smtClean="0"/>
              <a:t>	</a:t>
            </a:r>
            <a:r>
              <a:rPr lang="en-US" altLang="ja-JP" sz="2800" dirty="0"/>
              <a:t>How many children in the world drop out of primary school</a:t>
            </a:r>
            <a:r>
              <a:rPr lang="en-US" altLang="ja-JP" sz="2800" dirty="0" smtClean="0"/>
              <a:t>?</a:t>
            </a:r>
          </a:p>
          <a:p>
            <a:pPr marL="0" indent="0">
              <a:buNone/>
            </a:pPr>
            <a:r>
              <a:rPr lang="en-US" altLang="ja-JP" sz="2800" b="1" dirty="0" smtClean="0"/>
              <a:t> </a:t>
            </a:r>
            <a:endParaRPr lang="ja-JP" altLang="ja-JP" sz="2800" dirty="0"/>
          </a:p>
          <a:p>
            <a:pPr marL="0" indent="0">
              <a:buNone/>
            </a:pPr>
            <a:r>
              <a:rPr lang="en-US" altLang="ja-JP" dirty="0" smtClean="0"/>
              <a:t>A</a:t>
            </a:r>
            <a:r>
              <a:rPr lang="ja-JP" altLang="ja-JP" dirty="0" err="1"/>
              <a:t>．</a:t>
            </a:r>
            <a:r>
              <a:rPr lang="en-US" altLang="ja-JP" dirty="0"/>
              <a:t>One out of three</a:t>
            </a:r>
            <a:r>
              <a:rPr lang="ja-JP" altLang="ja-JP" dirty="0"/>
              <a:t>　</a:t>
            </a:r>
          </a:p>
          <a:p>
            <a:pPr marL="0" indent="0">
              <a:buNone/>
            </a:pPr>
            <a:r>
              <a:rPr lang="en-US" altLang="ja-JP" dirty="0" smtClean="0"/>
              <a:t>B</a:t>
            </a:r>
            <a:r>
              <a:rPr lang="ja-JP" altLang="ja-JP" dirty="0" err="1"/>
              <a:t>．</a:t>
            </a:r>
            <a:r>
              <a:rPr lang="en-US" altLang="ja-JP" dirty="0"/>
              <a:t>One out of four</a:t>
            </a:r>
            <a:r>
              <a:rPr lang="ja-JP" altLang="ja-JP" dirty="0"/>
              <a:t>　　</a:t>
            </a:r>
          </a:p>
          <a:p>
            <a:pPr marL="0" indent="0">
              <a:buNone/>
            </a:pPr>
            <a:r>
              <a:rPr lang="en-US" altLang="ja-JP" dirty="0" smtClean="0"/>
              <a:t>C</a:t>
            </a:r>
            <a:r>
              <a:rPr lang="ja-JP" altLang="ja-JP" dirty="0" err="1"/>
              <a:t>．</a:t>
            </a:r>
            <a:r>
              <a:rPr lang="en-US" altLang="ja-JP" dirty="0"/>
              <a:t>One out of ten</a:t>
            </a:r>
            <a:r>
              <a:rPr lang="ja-JP" altLang="ja-JP" dirty="0"/>
              <a:t>　　</a:t>
            </a:r>
          </a:p>
          <a:p>
            <a:pPr marL="0" indent="0">
              <a:buNone/>
            </a:pPr>
            <a:r>
              <a:rPr lang="en-US" altLang="ja-JP" dirty="0" smtClean="0"/>
              <a:t>D</a:t>
            </a:r>
            <a:r>
              <a:rPr lang="ja-JP" altLang="ja-JP" dirty="0" err="1"/>
              <a:t>．</a:t>
            </a:r>
            <a:r>
              <a:rPr lang="en-US" altLang="ja-JP" dirty="0"/>
              <a:t>One out of </a:t>
            </a:r>
            <a:r>
              <a:rPr lang="en-US" altLang="ja-JP" dirty="0" smtClean="0"/>
              <a:t>twenty</a:t>
            </a:r>
            <a:endParaRPr lang="ja-JP" altLang="ja-JP" dirty="0"/>
          </a:p>
        </p:txBody>
      </p:sp>
      <p:pic>
        <p:nvPicPr>
          <p:cNvPr id="6148"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614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2294" name="Oval 6"/>
          <p:cNvSpPr>
            <a:spLocks noChangeArrowheads="1"/>
          </p:cNvSpPr>
          <p:nvPr/>
        </p:nvSpPr>
        <p:spPr bwMode="auto">
          <a:xfrm>
            <a:off x="395536" y="3861048"/>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pic>
        <p:nvPicPr>
          <p:cNvPr id="10" name="Picture 16"/>
          <p:cNvPicPr>
            <a:picLocks noChangeAspect="1" noChangeArrowheads="1"/>
          </p:cNvPicPr>
          <p:nvPr/>
        </p:nvPicPr>
        <p:blipFill>
          <a:blip r:embed="rId4" cstate="print"/>
          <a:srcRect/>
          <a:stretch>
            <a:fillRect/>
          </a:stretch>
        </p:blipFill>
        <p:spPr bwMode="auto">
          <a:xfrm>
            <a:off x="4572000" y="4653136"/>
            <a:ext cx="678636" cy="1001266"/>
          </a:xfrm>
          <a:prstGeom prst="rect">
            <a:avLst/>
          </a:prstGeom>
          <a:noFill/>
          <a:ln w="9525">
            <a:noFill/>
            <a:miter lim="800000"/>
            <a:headEnd/>
            <a:tailEnd/>
          </a:ln>
        </p:spPr>
      </p:pic>
      <p:sp>
        <p:nvSpPr>
          <p:cNvPr id="11" name="テキスト ボックス 10"/>
          <p:cNvSpPr txBox="1"/>
          <p:nvPr/>
        </p:nvSpPr>
        <p:spPr>
          <a:xfrm>
            <a:off x="5148064" y="4123401"/>
            <a:ext cx="3779912"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One out of four children</a:t>
            </a:r>
            <a:r>
              <a:rPr lang="en-US" altLang="ja-JP" sz="2400" dirty="0">
                <a:solidFill>
                  <a:srgbClr val="FF0000"/>
                </a:solidFill>
                <a:latin typeface="Meiryo UI" pitchFamily="50" charset="-128"/>
                <a:ea typeface="Meiryo UI" pitchFamily="50" charset="-128"/>
                <a:cs typeface="Meiryo UI" pitchFamily="50" charset="-128"/>
              </a:rPr>
              <a:t> </a:t>
            </a:r>
            <a:r>
              <a:rPr lang="en-US" altLang="ja-JP" sz="2400" dirty="0" smtClean="0">
                <a:solidFill>
                  <a:srgbClr val="FF0000"/>
                </a:solidFill>
                <a:latin typeface="Meiryo UI" pitchFamily="50" charset="-128"/>
                <a:ea typeface="Meiryo UI" pitchFamily="50" charset="-128"/>
                <a:cs typeface="Meiryo UI" pitchFamily="50" charset="-128"/>
              </a:rPr>
              <a:t>drop out of school…</a:t>
            </a:r>
          </a:p>
        </p:txBody>
      </p:sp>
      <p:grpSp>
        <p:nvGrpSpPr>
          <p:cNvPr id="14" name="グループ化 13"/>
          <p:cNvGrpSpPr/>
          <p:nvPr/>
        </p:nvGrpSpPr>
        <p:grpSpPr>
          <a:xfrm>
            <a:off x="395288" y="188913"/>
            <a:ext cx="1441450" cy="307777"/>
            <a:chOff x="395288" y="188913"/>
            <a:chExt cx="1441450" cy="307777"/>
          </a:xfrm>
        </p:grpSpPr>
        <p:sp>
          <p:nvSpPr>
            <p:cNvPr id="15" name="AutoShape 7"/>
            <p:cNvSpPr>
              <a:spLocks noChangeArrowheads="1"/>
            </p:cNvSpPr>
            <p:nvPr/>
          </p:nvSpPr>
          <p:spPr bwMode="auto">
            <a:xfrm>
              <a:off x="395288" y="188913"/>
              <a:ext cx="1439862" cy="287337"/>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6" name="Text Box 8"/>
            <p:cNvSpPr txBox="1">
              <a:spLocks noChangeArrowheads="1"/>
            </p:cNvSpPr>
            <p:nvPr/>
          </p:nvSpPr>
          <p:spPr bwMode="auto">
            <a:xfrm>
              <a:off x="468313" y="188913"/>
              <a:ext cx="1368425" cy="307777"/>
            </a:xfrm>
            <a:prstGeom prst="rect">
              <a:avLst/>
            </a:prstGeom>
            <a:noFill/>
            <a:ln w="9525">
              <a:noFill/>
              <a:miter lim="800000"/>
              <a:headEnd/>
              <a:tailEnd/>
            </a:ln>
            <a:effectLst/>
          </p:spPr>
          <p:txBody>
            <a:bodyPr>
              <a:spAutoFit/>
            </a:bodyPr>
            <a:lstStyle/>
            <a:p>
              <a:pPr algn="ctr">
                <a:spcBef>
                  <a:spcPct val="50000"/>
                </a:spcBef>
              </a:pPr>
              <a:r>
                <a:rPr lang="en-US" altLang="ja-JP" sz="1400" b="1" dirty="0" smtClean="0">
                  <a:solidFill>
                    <a:schemeClr val="bg2"/>
                  </a:solidFill>
                </a:rPr>
                <a:t>Activit</a:t>
              </a:r>
              <a:r>
                <a:rPr lang="en-US" altLang="ja-JP" sz="1400" dirty="0" smtClean="0">
                  <a:solidFill>
                    <a:schemeClr val="bg2"/>
                  </a:solidFill>
                </a:rPr>
                <a:t>y 1</a:t>
              </a:r>
              <a:endParaRPr lang="en-US" altLang="ja-JP" sz="1400" dirty="0">
                <a:solidFill>
                  <a:schemeClr val="bg2"/>
                </a:solidFill>
              </a:endParaRPr>
            </a:p>
          </p:txBody>
        </p:sp>
      </p:grpSp>
      <p:sp>
        <p:nvSpPr>
          <p:cNvPr id="17" name="Rectangle 2"/>
          <p:cNvSpPr>
            <a:spLocks noGrp="1" noChangeArrowheads="1"/>
          </p:cNvSpPr>
          <p:nvPr>
            <p:ph type="title"/>
          </p:nvPr>
        </p:nvSpPr>
        <p:spPr>
          <a:xfrm>
            <a:off x="107157" y="274638"/>
            <a:ext cx="9036843" cy="1143000"/>
          </a:xfrm>
        </p:spPr>
        <p:txBody>
          <a:bodyPr/>
          <a:lstStyle/>
          <a:p>
            <a:pPr eaLnBrk="1" hangingPunct="1"/>
            <a:r>
              <a:rPr lang="en-US" altLang="ja-JP" sz="3200" b="1" dirty="0"/>
              <a:t>Let’s try! “The World’s Biggest Lesson” Quiz</a:t>
            </a:r>
            <a:r>
              <a:rPr lang="en-US" altLang="ja-JP" sz="3200" b="1" dirty="0" smtClean="0"/>
              <a:t>!</a:t>
            </a:r>
            <a:endParaRPr lang="ja-JP" altLang="en-US" sz="3200" b="1" dirty="0" smtClean="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959281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ppt_x"/>
                                          </p:val>
                                        </p:tav>
                                        <p:tav tm="100000">
                                          <p:val>
                                            <p:strVal val="#ppt_x"/>
                                          </p:val>
                                        </p:tav>
                                      </p:tavLst>
                                    </p:anim>
                                    <p:anim calcmode="lin" valueType="num">
                                      <p:cBhvr additive="base">
                                        <p:cTn id="8" dur="500" fill="hold"/>
                                        <p:tgtEl>
                                          <p:spTgt spid="1229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p:txBody>
          <a:bodyPr/>
          <a:lstStyle/>
          <a:p>
            <a:pPr marL="0" indent="0">
              <a:buNone/>
            </a:pPr>
            <a:r>
              <a:rPr lang="en-US" altLang="ja-JP" sz="4000" b="1" dirty="0" smtClean="0"/>
              <a:t>Q4 </a:t>
            </a:r>
            <a:r>
              <a:rPr lang="en-US" altLang="ja-JP" sz="2800" dirty="0" smtClean="0"/>
              <a:t>How </a:t>
            </a:r>
            <a:r>
              <a:rPr lang="en-US" altLang="ja-JP" sz="2800" dirty="0"/>
              <a:t>many teachers are needed to have all the children educated at school </a:t>
            </a:r>
            <a:r>
              <a:rPr lang="en-US" altLang="ja-JP" sz="2800" dirty="0" smtClean="0"/>
              <a:t>?</a:t>
            </a:r>
          </a:p>
          <a:p>
            <a:endParaRPr lang="ja-JP" altLang="ja-JP" sz="2800" dirty="0"/>
          </a:p>
          <a:p>
            <a:pPr marL="0" indent="0">
              <a:buNone/>
            </a:pPr>
            <a:r>
              <a:rPr lang="en-US" altLang="ja-JP" sz="2800" dirty="0" smtClean="0"/>
              <a:t>A</a:t>
            </a:r>
            <a:r>
              <a:rPr lang="ja-JP" altLang="ja-JP" sz="2800" dirty="0" err="1" smtClean="0"/>
              <a:t>．</a:t>
            </a:r>
            <a:r>
              <a:rPr lang="en-US" altLang="ja-JP" sz="2800" dirty="0" smtClean="0"/>
              <a:t>60 thousand</a:t>
            </a:r>
            <a:endParaRPr lang="ja-JP" altLang="ja-JP" sz="2800" dirty="0" smtClean="0"/>
          </a:p>
          <a:p>
            <a:pPr marL="0" indent="0">
              <a:buNone/>
            </a:pPr>
            <a:r>
              <a:rPr lang="en-US" altLang="ja-JP" sz="2800" dirty="0" smtClean="0"/>
              <a:t>B</a:t>
            </a:r>
            <a:r>
              <a:rPr lang="ja-JP" altLang="ja-JP" sz="2800" dirty="0" err="1"/>
              <a:t>．</a:t>
            </a:r>
            <a:r>
              <a:rPr lang="en-US" altLang="ja-JP" sz="2800" dirty="0"/>
              <a:t>600 thousand</a:t>
            </a:r>
            <a:r>
              <a:rPr lang="ja-JP" altLang="ja-JP" sz="2800" dirty="0"/>
              <a:t>　</a:t>
            </a:r>
          </a:p>
          <a:p>
            <a:pPr marL="0" indent="0">
              <a:buNone/>
            </a:pPr>
            <a:r>
              <a:rPr lang="en-US" altLang="ja-JP" sz="2800" dirty="0" smtClean="0"/>
              <a:t>C</a:t>
            </a:r>
            <a:r>
              <a:rPr lang="ja-JP" altLang="ja-JP" sz="2800" dirty="0" err="1"/>
              <a:t>．</a:t>
            </a:r>
            <a:r>
              <a:rPr lang="en-US" altLang="ja-JP" sz="2800" dirty="0"/>
              <a:t>1 million</a:t>
            </a:r>
            <a:r>
              <a:rPr lang="ja-JP" altLang="ja-JP" sz="2800" dirty="0"/>
              <a:t>　　</a:t>
            </a:r>
          </a:p>
          <a:p>
            <a:pPr marL="0" indent="0">
              <a:buNone/>
            </a:pPr>
            <a:r>
              <a:rPr lang="en-US" altLang="ja-JP" sz="2800" dirty="0" smtClean="0"/>
              <a:t>D</a:t>
            </a:r>
            <a:r>
              <a:rPr lang="ja-JP" altLang="ja-JP" sz="2800" dirty="0" err="1" smtClean="0"/>
              <a:t>．</a:t>
            </a:r>
            <a:r>
              <a:rPr lang="en-US" altLang="ja-JP" sz="2800" dirty="0" smtClean="0"/>
              <a:t>1.6 million</a:t>
            </a:r>
            <a:endParaRPr lang="ja-JP" altLang="ja-JP" sz="2800" dirty="0"/>
          </a:p>
        </p:txBody>
      </p:sp>
      <p:pic>
        <p:nvPicPr>
          <p:cNvPr id="7172"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7173"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3318" name="Oval 6"/>
          <p:cNvSpPr>
            <a:spLocks noChangeArrowheads="1"/>
          </p:cNvSpPr>
          <p:nvPr/>
        </p:nvSpPr>
        <p:spPr bwMode="auto">
          <a:xfrm>
            <a:off x="395338" y="4725144"/>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pic>
        <p:nvPicPr>
          <p:cNvPr id="10" name="Picture 16"/>
          <p:cNvPicPr>
            <a:picLocks noChangeAspect="1" noChangeArrowheads="1"/>
          </p:cNvPicPr>
          <p:nvPr/>
        </p:nvPicPr>
        <p:blipFill>
          <a:blip r:embed="rId4" cstate="print"/>
          <a:srcRect/>
          <a:stretch>
            <a:fillRect/>
          </a:stretch>
        </p:blipFill>
        <p:spPr bwMode="auto">
          <a:xfrm>
            <a:off x="4572000" y="4653136"/>
            <a:ext cx="678636" cy="1001266"/>
          </a:xfrm>
          <a:prstGeom prst="rect">
            <a:avLst/>
          </a:prstGeom>
          <a:noFill/>
          <a:ln w="9525">
            <a:noFill/>
            <a:miter lim="800000"/>
            <a:headEnd/>
            <a:tailEnd/>
          </a:ln>
        </p:spPr>
      </p:pic>
      <p:sp>
        <p:nvSpPr>
          <p:cNvPr id="11" name="テキスト ボックス 10"/>
          <p:cNvSpPr txBox="1"/>
          <p:nvPr/>
        </p:nvSpPr>
        <p:spPr>
          <a:xfrm>
            <a:off x="5364088" y="4365104"/>
            <a:ext cx="3456384"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We need about </a:t>
            </a:r>
          </a:p>
          <a:p>
            <a:r>
              <a:rPr lang="en-US" altLang="ja-JP" sz="2400" dirty="0" smtClean="0">
                <a:solidFill>
                  <a:srgbClr val="FF0000"/>
                </a:solidFill>
                <a:latin typeface="Meiryo UI" pitchFamily="50" charset="-128"/>
                <a:ea typeface="Meiryo UI" pitchFamily="50" charset="-128"/>
                <a:cs typeface="Meiryo UI" pitchFamily="50" charset="-128"/>
              </a:rPr>
              <a:t>1.6 million teachers </a:t>
            </a:r>
          </a:p>
        </p:txBody>
      </p:sp>
      <p:grpSp>
        <p:nvGrpSpPr>
          <p:cNvPr id="12" name="グループ化 11"/>
          <p:cNvGrpSpPr/>
          <p:nvPr/>
        </p:nvGrpSpPr>
        <p:grpSpPr>
          <a:xfrm>
            <a:off x="395288" y="188913"/>
            <a:ext cx="1441450" cy="307777"/>
            <a:chOff x="395288" y="188913"/>
            <a:chExt cx="1441450" cy="307777"/>
          </a:xfrm>
        </p:grpSpPr>
        <p:sp>
          <p:nvSpPr>
            <p:cNvPr id="13" name="AutoShape 7"/>
            <p:cNvSpPr>
              <a:spLocks noChangeArrowheads="1"/>
            </p:cNvSpPr>
            <p:nvPr/>
          </p:nvSpPr>
          <p:spPr bwMode="auto">
            <a:xfrm>
              <a:off x="395288" y="188913"/>
              <a:ext cx="1439862" cy="287337"/>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8"/>
            <p:cNvSpPr txBox="1">
              <a:spLocks noChangeArrowheads="1"/>
            </p:cNvSpPr>
            <p:nvPr/>
          </p:nvSpPr>
          <p:spPr bwMode="auto">
            <a:xfrm>
              <a:off x="468313" y="188913"/>
              <a:ext cx="1368425" cy="307777"/>
            </a:xfrm>
            <a:prstGeom prst="rect">
              <a:avLst/>
            </a:prstGeom>
            <a:noFill/>
            <a:ln w="9525">
              <a:noFill/>
              <a:miter lim="800000"/>
              <a:headEnd/>
              <a:tailEnd/>
            </a:ln>
            <a:effectLst/>
          </p:spPr>
          <p:txBody>
            <a:bodyPr>
              <a:spAutoFit/>
            </a:bodyPr>
            <a:lstStyle/>
            <a:p>
              <a:pPr algn="ctr">
                <a:spcBef>
                  <a:spcPct val="50000"/>
                </a:spcBef>
              </a:pPr>
              <a:r>
                <a:rPr lang="en-US" altLang="ja-JP" sz="1400" b="1" dirty="0" smtClean="0">
                  <a:solidFill>
                    <a:schemeClr val="bg2"/>
                  </a:solidFill>
                </a:rPr>
                <a:t>Activit</a:t>
              </a:r>
              <a:r>
                <a:rPr lang="en-US" altLang="ja-JP" sz="1400" dirty="0" smtClean="0">
                  <a:solidFill>
                    <a:schemeClr val="bg2"/>
                  </a:solidFill>
                </a:rPr>
                <a:t>y 1</a:t>
              </a:r>
              <a:endParaRPr lang="en-US" altLang="ja-JP" sz="1400" dirty="0">
                <a:solidFill>
                  <a:schemeClr val="bg2"/>
                </a:solidFill>
              </a:endParaRPr>
            </a:p>
          </p:txBody>
        </p:sp>
      </p:grpSp>
      <p:sp>
        <p:nvSpPr>
          <p:cNvPr id="16" name="Rectangle 2"/>
          <p:cNvSpPr>
            <a:spLocks noGrp="1" noChangeArrowheads="1"/>
          </p:cNvSpPr>
          <p:nvPr>
            <p:ph type="title"/>
          </p:nvPr>
        </p:nvSpPr>
        <p:spPr>
          <a:xfrm>
            <a:off x="107157" y="274638"/>
            <a:ext cx="9036843" cy="1143000"/>
          </a:xfrm>
        </p:spPr>
        <p:txBody>
          <a:bodyPr/>
          <a:lstStyle/>
          <a:p>
            <a:pPr eaLnBrk="1" hangingPunct="1"/>
            <a:r>
              <a:rPr lang="en-US" altLang="ja-JP" sz="3200" b="1" dirty="0"/>
              <a:t>Let’s try! “The World’s Biggest Lesson” Quiz</a:t>
            </a:r>
            <a:r>
              <a:rPr lang="en-US" altLang="ja-JP" sz="3200" b="1" dirty="0" smtClean="0"/>
              <a:t>!</a:t>
            </a:r>
            <a:endParaRPr lang="ja-JP" altLang="en-US" sz="3200" b="1" dirty="0" smtClean="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765055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additive="base">
                                        <p:cTn id="7" dur="500" fill="hold"/>
                                        <p:tgtEl>
                                          <p:spTgt spid="13318"/>
                                        </p:tgtEl>
                                        <p:attrNameLst>
                                          <p:attrName>ppt_x</p:attrName>
                                        </p:attrNameLst>
                                      </p:cBhvr>
                                      <p:tavLst>
                                        <p:tav tm="0">
                                          <p:val>
                                            <p:strVal val="#ppt_x"/>
                                          </p:val>
                                        </p:tav>
                                        <p:tav tm="100000">
                                          <p:val>
                                            <p:strVal val="#ppt_x"/>
                                          </p:val>
                                        </p:tav>
                                      </p:tavLst>
                                    </p:anim>
                                    <p:anim calcmode="lin" valueType="num">
                                      <p:cBhvr additive="base">
                                        <p:cTn id="8" dur="500" fill="hold"/>
                                        <p:tgtEl>
                                          <p:spTgt spid="133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87838" y="1641374"/>
            <a:ext cx="8476649" cy="4877124"/>
          </a:xfrm>
        </p:spPr>
        <p:txBody>
          <a:bodyPr/>
          <a:lstStyle/>
          <a:p>
            <a:pPr marL="0" indent="0">
              <a:buNone/>
            </a:pPr>
            <a:r>
              <a:rPr lang="en-US" altLang="ja-JP" sz="4000" b="1" dirty="0" smtClean="0"/>
              <a:t>Q5 </a:t>
            </a:r>
            <a:r>
              <a:rPr lang="en-US" altLang="ja-JP" sz="2800" b="1" dirty="0" smtClean="0"/>
              <a:t>Approximately </a:t>
            </a:r>
            <a:r>
              <a:rPr lang="en-US" altLang="ja-JP" sz="2800" b="1" dirty="0"/>
              <a:t>how many adults in the world cannot read or write</a:t>
            </a:r>
            <a:r>
              <a:rPr lang="en-US" altLang="ja-JP" sz="2800" b="1" dirty="0" smtClean="0"/>
              <a:t>?</a:t>
            </a:r>
          </a:p>
          <a:p>
            <a:pPr marL="0" indent="0">
              <a:buNone/>
            </a:pPr>
            <a:endParaRPr lang="ja-JP" altLang="ja-JP" sz="2800" dirty="0"/>
          </a:p>
          <a:p>
            <a:pPr marL="0" indent="0">
              <a:buNone/>
            </a:pPr>
            <a:r>
              <a:rPr lang="en-US" altLang="ja-JP" sz="2400" dirty="0" smtClean="0"/>
              <a:t>A</a:t>
            </a:r>
            <a:r>
              <a:rPr lang="ja-JP" altLang="ja-JP" sz="2400" dirty="0" err="1"/>
              <a:t>．</a:t>
            </a:r>
            <a:r>
              <a:rPr lang="en-US" altLang="ja-JP" sz="2400" dirty="0"/>
              <a:t>One out of two  (Approximately </a:t>
            </a:r>
            <a:r>
              <a:rPr lang="en-US" altLang="ja-JP" sz="2400" dirty="0" smtClean="0"/>
              <a:t>1.55 billion</a:t>
            </a:r>
            <a:r>
              <a:rPr lang="en-US" altLang="ja-JP" sz="2400" dirty="0"/>
              <a:t>)</a:t>
            </a:r>
            <a:r>
              <a:rPr lang="ja-JP" altLang="ja-JP" sz="2400" dirty="0"/>
              <a:t>　</a:t>
            </a:r>
          </a:p>
          <a:p>
            <a:pPr marL="0" indent="0">
              <a:buNone/>
            </a:pPr>
            <a:r>
              <a:rPr lang="en-US" altLang="ja-JP" sz="2400" dirty="0" smtClean="0"/>
              <a:t>B</a:t>
            </a:r>
            <a:r>
              <a:rPr lang="ja-JP" altLang="ja-JP" sz="2400" dirty="0" err="1"/>
              <a:t>．</a:t>
            </a:r>
            <a:r>
              <a:rPr lang="en-US" altLang="ja-JP" sz="2400" dirty="0"/>
              <a:t>One out of six</a:t>
            </a:r>
            <a:r>
              <a:rPr lang="ja-JP" altLang="ja-JP" sz="2400" dirty="0"/>
              <a:t>　</a:t>
            </a:r>
            <a:r>
              <a:rPr lang="en-US" altLang="ja-JP" sz="2400" dirty="0"/>
              <a:t>(Approximately </a:t>
            </a:r>
            <a:r>
              <a:rPr lang="en-US" altLang="ja-JP" sz="2400" dirty="0" smtClean="0"/>
              <a:t>780 million</a:t>
            </a:r>
            <a:r>
              <a:rPr lang="en-US" altLang="ja-JP" sz="2400" dirty="0"/>
              <a:t>)</a:t>
            </a:r>
            <a:r>
              <a:rPr lang="ja-JP" altLang="ja-JP" sz="2400" dirty="0"/>
              <a:t>　　</a:t>
            </a:r>
          </a:p>
          <a:p>
            <a:pPr marL="0" indent="0">
              <a:buNone/>
            </a:pPr>
            <a:r>
              <a:rPr lang="en-US" altLang="ja-JP" sz="2400" dirty="0" smtClean="0"/>
              <a:t>C</a:t>
            </a:r>
            <a:r>
              <a:rPr lang="ja-JP" altLang="ja-JP" sz="2400" dirty="0" err="1"/>
              <a:t>．</a:t>
            </a:r>
            <a:r>
              <a:rPr lang="en-US" altLang="ja-JP" sz="2400" dirty="0"/>
              <a:t>One out of eighteen</a:t>
            </a:r>
            <a:r>
              <a:rPr lang="ja-JP" altLang="ja-JP" sz="2400" dirty="0"/>
              <a:t>　</a:t>
            </a:r>
            <a:r>
              <a:rPr lang="en-US" altLang="ja-JP" sz="2400" dirty="0"/>
              <a:t>(Approximately </a:t>
            </a:r>
            <a:r>
              <a:rPr lang="en-US" altLang="ja-JP" sz="2400" dirty="0" smtClean="0"/>
              <a:t>230 million</a:t>
            </a:r>
            <a:r>
              <a:rPr lang="en-US" altLang="ja-JP" sz="2400" dirty="0"/>
              <a:t>)</a:t>
            </a:r>
            <a:r>
              <a:rPr lang="ja-JP" altLang="ja-JP" sz="2400" dirty="0"/>
              <a:t>　　</a:t>
            </a:r>
          </a:p>
          <a:p>
            <a:pPr marL="0" indent="0">
              <a:buNone/>
            </a:pPr>
            <a:r>
              <a:rPr lang="en-US" altLang="ja-JP" sz="2400" dirty="0" smtClean="0"/>
              <a:t>D</a:t>
            </a:r>
            <a:r>
              <a:rPr lang="ja-JP" altLang="ja-JP" sz="2400" dirty="0" err="1"/>
              <a:t>．</a:t>
            </a:r>
            <a:r>
              <a:rPr lang="en-US" altLang="ja-JP" sz="2400" dirty="0"/>
              <a:t>One out of fifty  (Approximately </a:t>
            </a:r>
            <a:r>
              <a:rPr lang="en-US" altLang="ja-JP" sz="2400" dirty="0" smtClean="0"/>
              <a:t>60 million</a:t>
            </a:r>
            <a:r>
              <a:rPr lang="en-US" altLang="ja-JP" sz="2400" dirty="0"/>
              <a:t>)</a:t>
            </a:r>
            <a:r>
              <a:rPr lang="ja-JP" altLang="ja-JP" sz="2400" dirty="0"/>
              <a:t>　</a:t>
            </a:r>
          </a:p>
        </p:txBody>
      </p:sp>
      <p:pic>
        <p:nvPicPr>
          <p:cNvPr id="8196"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8197"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6390" name="Oval 6"/>
          <p:cNvSpPr>
            <a:spLocks noChangeArrowheads="1"/>
          </p:cNvSpPr>
          <p:nvPr/>
        </p:nvSpPr>
        <p:spPr bwMode="auto">
          <a:xfrm>
            <a:off x="395338" y="3644825"/>
            <a:ext cx="504254" cy="519063"/>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pic>
        <p:nvPicPr>
          <p:cNvPr id="10" name="Picture 16"/>
          <p:cNvPicPr>
            <a:picLocks noChangeAspect="1" noChangeArrowheads="1"/>
          </p:cNvPicPr>
          <p:nvPr/>
        </p:nvPicPr>
        <p:blipFill>
          <a:blip r:embed="rId4" cstate="print"/>
          <a:srcRect/>
          <a:stretch>
            <a:fillRect/>
          </a:stretch>
        </p:blipFill>
        <p:spPr bwMode="auto">
          <a:xfrm>
            <a:off x="7851830" y="5517232"/>
            <a:ext cx="678636" cy="1001266"/>
          </a:xfrm>
          <a:prstGeom prst="rect">
            <a:avLst/>
          </a:prstGeom>
          <a:noFill/>
          <a:ln w="9525">
            <a:noFill/>
            <a:miter lim="800000"/>
            <a:headEnd/>
            <a:tailEnd/>
          </a:ln>
        </p:spPr>
      </p:pic>
      <p:sp>
        <p:nvSpPr>
          <p:cNvPr id="11" name="テキスト ボックス 10"/>
          <p:cNvSpPr txBox="1"/>
          <p:nvPr/>
        </p:nvSpPr>
        <p:spPr>
          <a:xfrm>
            <a:off x="5364088" y="5055567"/>
            <a:ext cx="3456384" cy="461665"/>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More than 700million </a:t>
            </a:r>
          </a:p>
        </p:txBody>
      </p:sp>
      <p:grpSp>
        <p:nvGrpSpPr>
          <p:cNvPr id="12" name="グループ化 11"/>
          <p:cNvGrpSpPr/>
          <p:nvPr/>
        </p:nvGrpSpPr>
        <p:grpSpPr>
          <a:xfrm>
            <a:off x="395288" y="188913"/>
            <a:ext cx="1441450" cy="307777"/>
            <a:chOff x="395288" y="188913"/>
            <a:chExt cx="1441450" cy="307777"/>
          </a:xfrm>
        </p:grpSpPr>
        <p:sp>
          <p:nvSpPr>
            <p:cNvPr id="13" name="AutoShape 7"/>
            <p:cNvSpPr>
              <a:spLocks noChangeArrowheads="1"/>
            </p:cNvSpPr>
            <p:nvPr/>
          </p:nvSpPr>
          <p:spPr bwMode="auto">
            <a:xfrm>
              <a:off x="395288" y="188913"/>
              <a:ext cx="1439862" cy="287337"/>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8"/>
            <p:cNvSpPr txBox="1">
              <a:spLocks noChangeArrowheads="1"/>
            </p:cNvSpPr>
            <p:nvPr/>
          </p:nvSpPr>
          <p:spPr bwMode="auto">
            <a:xfrm>
              <a:off x="468313" y="188913"/>
              <a:ext cx="1368425" cy="307777"/>
            </a:xfrm>
            <a:prstGeom prst="rect">
              <a:avLst/>
            </a:prstGeom>
            <a:noFill/>
            <a:ln w="9525">
              <a:noFill/>
              <a:miter lim="800000"/>
              <a:headEnd/>
              <a:tailEnd/>
            </a:ln>
            <a:effectLst/>
          </p:spPr>
          <p:txBody>
            <a:bodyPr>
              <a:spAutoFit/>
            </a:bodyPr>
            <a:lstStyle/>
            <a:p>
              <a:pPr algn="ctr">
                <a:spcBef>
                  <a:spcPct val="50000"/>
                </a:spcBef>
              </a:pPr>
              <a:r>
                <a:rPr lang="en-US" altLang="ja-JP" sz="1400" b="1" dirty="0" smtClean="0">
                  <a:solidFill>
                    <a:schemeClr val="bg2"/>
                  </a:solidFill>
                </a:rPr>
                <a:t>Activit</a:t>
              </a:r>
              <a:r>
                <a:rPr lang="en-US" altLang="ja-JP" sz="1400" dirty="0" smtClean="0">
                  <a:solidFill>
                    <a:schemeClr val="bg2"/>
                  </a:solidFill>
                </a:rPr>
                <a:t>y 1</a:t>
              </a:r>
              <a:endParaRPr lang="en-US" altLang="ja-JP" sz="1400" dirty="0">
                <a:solidFill>
                  <a:schemeClr val="bg2"/>
                </a:solidFill>
              </a:endParaRPr>
            </a:p>
          </p:txBody>
        </p:sp>
      </p:grpSp>
      <p:sp>
        <p:nvSpPr>
          <p:cNvPr id="16" name="Rectangle 2"/>
          <p:cNvSpPr>
            <a:spLocks noGrp="1" noChangeArrowheads="1"/>
          </p:cNvSpPr>
          <p:nvPr>
            <p:ph type="title"/>
          </p:nvPr>
        </p:nvSpPr>
        <p:spPr>
          <a:xfrm>
            <a:off x="107157" y="274638"/>
            <a:ext cx="9036843" cy="1143000"/>
          </a:xfrm>
        </p:spPr>
        <p:txBody>
          <a:bodyPr/>
          <a:lstStyle/>
          <a:p>
            <a:pPr eaLnBrk="1" hangingPunct="1"/>
            <a:r>
              <a:rPr lang="en-US" altLang="ja-JP" sz="3200" b="1" dirty="0"/>
              <a:t>Let’s try! “The World’s Biggest Lesson” Quiz</a:t>
            </a:r>
            <a:r>
              <a:rPr lang="en-US" altLang="ja-JP" sz="3200" b="1" dirty="0" smtClean="0"/>
              <a:t>!</a:t>
            </a:r>
            <a:endParaRPr lang="ja-JP" altLang="en-US" sz="3200" b="1" dirty="0" smtClean="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473840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ppt_x"/>
                                          </p:val>
                                        </p:tav>
                                        <p:tav tm="100000">
                                          <p:val>
                                            <p:strVal val="#ppt_x"/>
                                          </p:val>
                                        </p:tav>
                                      </p:tavLst>
                                    </p:anim>
                                    <p:anim calcmode="lin" valueType="num">
                                      <p:cBhvr additive="base">
                                        <p:cTn id="8" dur="500" fill="hold"/>
                                        <p:tgtEl>
                                          <p:spTgt spid="163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76251"/>
            <a:ext cx="8229600" cy="1143000"/>
          </a:xfrm>
        </p:spPr>
        <p:txBody>
          <a:bodyPr/>
          <a:lstStyle/>
          <a:p>
            <a:pPr eaLnBrk="1" hangingPunct="1"/>
            <a:r>
              <a:rPr lang="en-US" altLang="ja-JP" sz="3200" b="1" kern="1200" dirty="0">
                <a:solidFill>
                  <a:schemeClr val="tx1"/>
                </a:solidFill>
                <a:latin typeface="Arial" charset="0"/>
                <a:ea typeface="ＭＳ Ｐ明朝" pitchFamily="18" charset="-128"/>
              </a:rPr>
              <a:t>What do you think </a:t>
            </a:r>
            <a:r>
              <a:rPr lang="en-US" altLang="ja-JP" sz="3200" b="1" kern="1200" dirty="0" smtClean="0">
                <a:solidFill>
                  <a:schemeClr val="tx1"/>
                </a:solidFill>
                <a:latin typeface="Arial" charset="0"/>
                <a:ea typeface="ＭＳ Ｐ明朝" pitchFamily="18" charset="-128"/>
              </a:rPr>
              <a:t>would happen </a:t>
            </a:r>
            <a:r>
              <a:rPr lang="en-US" altLang="ja-JP" sz="3200" b="1" kern="1200" dirty="0">
                <a:solidFill>
                  <a:schemeClr val="tx1"/>
                </a:solidFill>
                <a:latin typeface="Arial" charset="0"/>
                <a:ea typeface="ＭＳ Ｐ明朝" pitchFamily="18" charset="-128"/>
              </a:rPr>
              <a:t>if you </a:t>
            </a:r>
            <a:r>
              <a:rPr lang="en-US" altLang="ja-JP" sz="3200" b="1" kern="1200" dirty="0" smtClean="0">
                <a:solidFill>
                  <a:schemeClr val="tx1"/>
                </a:solidFill>
                <a:latin typeface="Arial" charset="0"/>
                <a:ea typeface="ＭＳ Ｐ明朝" pitchFamily="18" charset="-128"/>
              </a:rPr>
              <a:t>could not read </a:t>
            </a:r>
            <a:r>
              <a:rPr lang="en-US" altLang="ja-JP" sz="3200" b="1" kern="1200" dirty="0">
                <a:solidFill>
                  <a:schemeClr val="tx1"/>
                </a:solidFill>
                <a:latin typeface="Arial" charset="0"/>
                <a:ea typeface="ＭＳ Ｐ明朝" pitchFamily="18" charset="-128"/>
              </a:rPr>
              <a:t>or write</a:t>
            </a:r>
            <a:r>
              <a:rPr lang="en-US" altLang="ja-JP" sz="3200" b="1" kern="1200" dirty="0" smtClean="0">
                <a:solidFill>
                  <a:schemeClr val="tx1"/>
                </a:solidFill>
                <a:latin typeface="Arial" charset="0"/>
                <a:ea typeface="ＭＳ Ｐ明朝" pitchFamily="18" charset="-128"/>
              </a:rPr>
              <a:t>?”</a:t>
            </a:r>
            <a:endParaRPr lang="ja-JP" altLang="en-US" sz="3200" b="1" dirty="0" smtClean="0">
              <a:latin typeface="HGP創英角ｺﾞｼｯｸUB" pitchFamily="50" charset="-128"/>
              <a:ea typeface="HGP創英角ｺﾞｼｯｸUB" pitchFamily="50" charset="-128"/>
            </a:endParaRPr>
          </a:p>
        </p:txBody>
      </p:sp>
      <p:pic>
        <p:nvPicPr>
          <p:cNvPr id="9219" name="Picture 4"/>
          <p:cNvPicPr>
            <a:picLocks noGrp="1" noChangeAspect="1" noChangeArrowheads="1"/>
          </p:cNvPicPr>
          <p:nvPr>
            <p:ph type="body" idx="1"/>
          </p:nvPr>
        </p:nvPicPr>
        <p:blipFill>
          <a:blip r:embed="rId3" cstate="print"/>
          <a:srcRect/>
          <a:stretch>
            <a:fillRect/>
          </a:stretch>
        </p:blipFill>
        <p:spPr>
          <a:xfrm>
            <a:off x="795338" y="1828800"/>
            <a:ext cx="7551737" cy="4068763"/>
          </a:xfrm>
          <a:noFill/>
        </p:spPr>
      </p:pic>
      <p:pic>
        <p:nvPicPr>
          <p:cNvPr id="9220" name="Picture 9"/>
          <p:cNvPicPr>
            <a:picLocks noChangeAspect="1" noChangeArrowheads="1"/>
          </p:cNvPicPr>
          <p:nvPr/>
        </p:nvPicPr>
        <p:blipFill>
          <a:blip r:embed="rId4" cstate="print"/>
          <a:srcRect r="27" b="1808"/>
          <a:stretch>
            <a:fillRect/>
          </a:stretch>
        </p:blipFill>
        <p:spPr bwMode="auto">
          <a:xfrm>
            <a:off x="0" y="0"/>
            <a:ext cx="9144000" cy="115888"/>
          </a:xfrm>
          <a:prstGeom prst="rect">
            <a:avLst/>
          </a:prstGeom>
          <a:noFill/>
          <a:ln w="9525">
            <a:noFill/>
            <a:miter lim="800000"/>
            <a:headEnd/>
            <a:tailEnd/>
          </a:ln>
        </p:spPr>
      </p:pic>
      <p:pic>
        <p:nvPicPr>
          <p:cNvPr id="9221" name="Picture 10"/>
          <p:cNvPicPr>
            <a:picLocks noChangeAspect="1" noChangeArrowheads="1"/>
          </p:cNvPicPr>
          <p:nvPr/>
        </p:nvPicPr>
        <p:blipFill>
          <a:blip r:embed="rId4"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グループ化 1"/>
          <p:cNvGrpSpPr/>
          <p:nvPr/>
        </p:nvGrpSpPr>
        <p:grpSpPr>
          <a:xfrm>
            <a:off x="395288" y="188913"/>
            <a:ext cx="1584325" cy="304800"/>
            <a:chOff x="395288" y="188913"/>
            <a:chExt cx="1584325" cy="304800"/>
          </a:xfrm>
        </p:grpSpPr>
        <p:sp>
          <p:nvSpPr>
            <p:cNvPr id="9223" name="AutoShape 8"/>
            <p:cNvSpPr>
              <a:spLocks noChangeArrowheads="1"/>
            </p:cNvSpPr>
            <p:nvPr/>
          </p:nvSpPr>
          <p:spPr bwMode="auto">
            <a:xfrm>
              <a:off x="395288" y="188913"/>
              <a:ext cx="1582580" cy="287338"/>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9224" name="Text Box 9"/>
            <p:cNvSpPr txBox="1">
              <a:spLocks noChangeArrowheads="1"/>
            </p:cNvSpPr>
            <p:nvPr/>
          </p:nvSpPr>
          <p:spPr bwMode="auto">
            <a:xfrm>
              <a:off x="475551" y="188913"/>
              <a:ext cx="1504062" cy="304800"/>
            </a:xfrm>
            <a:prstGeom prst="rect">
              <a:avLst/>
            </a:prstGeom>
            <a:noFill/>
            <a:ln w="9525">
              <a:noFill/>
              <a:miter lim="800000"/>
              <a:headEnd/>
              <a:tailEnd/>
            </a:ln>
            <a:effectLst/>
          </p:spPr>
          <p:txBody>
            <a:bodyPr>
              <a:spAutoFit/>
            </a:bodyPr>
            <a:lstStyle/>
            <a:p>
              <a:pPr algn="ctr">
                <a:spcBef>
                  <a:spcPct val="50000"/>
                </a:spcBef>
              </a:pPr>
              <a:r>
                <a:rPr lang="en-US" altLang="ja-JP" sz="1400" dirty="0" smtClean="0">
                  <a:solidFill>
                    <a:schemeClr val="bg2"/>
                  </a:solidFill>
                </a:rPr>
                <a:t>Activity 2-A</a:t>
              </a:r>
              <a:endParaRPr lang="en-US" altLang="ja-JP" sz="1400" dirty="0">
                <a:solidFill>
                  <a:schemeClr val="bg2"/>
                </a:solidFill>
              </a:endParaRPr>
            </a:p>
          </p:txBody>
        </p:sp>
      </p:grpSp>
      <p:pic>
        <p:nvPicPr>
          <p:cNvPr id="9" name="Picture 16"/>
          <p:cNvPicPr>
            <a:picLocks noChangeAspect="1" noChangeArrowheads="1"/>
          </p:cNvPicPr>
          <p:nvPr/>
        </p:nvPicPr>
        <p:blipFill>
          <a:blip r:embed="rId5" cstate="print"/>
          <a:srcRect/>
          <a:stretch>
            <a:fillRect/>
          </a:stretch>
        </p:blipFill>
        <p:spPr bwMode="auto">
          <a:xfrm>
            <a:off x="395536" y="908720"/>
            <a:ext cx="678636" cy="1001266"/>
          </a:xfrm>
          <a:prstGeom prst="rect">
            <a:avLst/>
          </a:prstGeom>
          <a:noFill/>
          <a:ln w="9525">
            <a:noFill/>
            <a:miter lim="800000"/>
            <a:headEnd/>
            <a:tailEnd/>
          </a:ln>
        </p:spPr>
      </p:pic>
    </p:spTree>
    <p:extLst>
      <p:ext uri="{BB962C8B-B14F-4D97-AF65-F5344CB8AC3E}">
        <p14:creationId xmlns:p14="http://schemas.microsoft.com/office/powerpoint/2010/main" val="1391060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771775" y="1989138"/>
            <a:ext cx="4248150" cy="1187450"/>
          </a:xfrm>
          <a:prstGeom prst="rect">
            <a:avLst/>
          </a:prstGeom>
          <a:noFill/>
          <a:ln w="9525">
            <a:noFill/>
            <a:miter lim="800000"/>
            <a:headEnd/>
            <a:tailEnd/>
          </a:ln>
          <a:effectLst/>
        </p:spPr>
        <p:txBody>
          <a:bodyPr>
            <a:spAutoFit/>
          </a:bodyPr>
          <a:lstStyle/>
          <a:p>
            <a:r>
              <a:rPr lang="en-US" altLang="ja-JP" sz="2400"/>
              <a:t>ลักษณะงาน: งานในสานักงาน </a:t>
            </a:r>
          </a:p>
          <a:p>
            <a:r>
              <a:rPr lang="en-US" altLang="ja-JP" sz="2400"/>
              <a:t>ระยะเวลาทางาน: 6 ชั่วโมงต่อวัน </a:t>
            </a:r>
          </a:p>
          <a:p>
            <a:r>
              <a:rPr lang="en-US" altLang="ja-JP" sz="2400"/>
              <a:t>ค่าจ้าง: 550 บาท 	</a:t>
            </a:r>
          </a:p>
        </p:txBody>
      </p:sp>
      <p:sp>
        <p:nvSpPr>
          <p:cNvPr id="10243" name="Rectangle 5"/>
          <p:cNvSpPr>
            <a:spLocks noChangeArrowheads="1"/>
          </p:cNvSpPr>
          <p:nvPr/>
        </p:nvSpPr>
        <p:spPr bwMode="auto">
          <a:xfrm>
            <a:off x="2700338" y="3644900"/>
            <a:ext cx="4608512" cy="1187450"/>
          </a:xfrm>
          <a:prstGeom prst="rect">
            <a:avLst/>
          </a:prstGeom>
          <a:noFill/>
          <a:ln w="9525">
            <a:noFill/>
            <a:miter lim="800000"/>
            <a:headEnd/>
            <a:tailEnd/>
          </a:ln>
          <a:effectLst/>
        </p:spPr>
        <p:txBody>
          <a:bodyPr>
            <a:spAutoFit/>
          </a:bodyPr>
          <a:lstStyle/>
          <a:p>
            <a:r>
              <a:rPr lang="en-US" altLang="ja-JP" sz="2400"/>
              <a:t>ลักษณะงาน: งานในสานักงาน </a:t>
            </a:r>
          </a:p>
          <a:p>
            <a:r>
              <a:rPr lang="en-US" altLang="ja-JP" sz="2400"/>
              <a:t>ระยะเวลาทางาน: 10 ชั่วโมงต่อวัน </a:t>
            </a:r>
          </a:p>
          <a:p>
            <a:r>
              <a:rPr lang="en-US" altLang="ja-JP" sz="2400"/>
              <a:t>ค่าจ้าง: 250 บาท 	</a:t>
            </a:r>
          </a:p>
        </p:txBody>
      </p:sp>
      <p:sp>
        <p:nvSpPr>
          <p:cNvPr id="10244" name="Rectangle 6"/>
          <p:cNvSpPr>
            <a:spLocks noChangeArrowheads="1"/>
          </p:cNvSpPr>
          <p:nvPr/>
        </p:nvSpPr>
        <p:spPr bwMode="auto">
          <a:xfrm>
            <a:off x="2700338" y="5229225"/>
            <a:ext cx="4537075" cy="1462088"/>
          </a:xfrm>
          <a:prstGeom prst="rect">
            <a:avLst/>
          </a:prstGeom>
          <a:noFill/>
          <a:ln w="9525">
            <a:noFill/>
            <a:miter lim="800000"/>
            <a:headEnd/>
            <a:tailEnd/>
          </a:ln>
          <a:effectLst/>
        </p:spPr>
        <p:txBody>
          <a:bodyPr>
            <a:spAutoFit/>
          </a:bodyPr>
          <a:lstStyle/>
          <a:p>
            <a:r>
              <a:rPr lang="en-US" altLang="ja-JP" sz="2400"/>
              <a:t>ลักษณะงาน: พนักงานเสิร์ฟ </a:t>
            </a:r>
          </a:p>
          <a:p>
            <a:r>
              <a:rPr lang="en-US" altLang="ja-JP" sz="2400"/>
              <a:t>ระยะเวลาทางาน: 8 ชั่วโมงต่อวัน </a:t>
            </a:r>
          </a:p>
          <a:p>
            <a:r>
              <a:rPr lang="en-US" altLang="ja-JP" sz="2400"/>
              <a:t>ระยะทาง: 500 เมตรจากสถานี</a:t>
            </a:r>
            <a:r>
              <a:rPr lang="en-US" altLang="ja-JP"/>
              <a:t> 	</a:t>
            </a:r>
          </a:p>
        </p:txBody>
      </p:sp>
      <p:sp>
        <p:nvSpPr>
          <p:cNvPr id="10245" name="Text Box 7"/>
          <p:cNvSpPr txBox="1">
            <a:spLocks noChangeArrowheads="1"/>
          </p:cNvSpPr>
          <p:nvPr/>
        </p:nvSpPr>
        <p:spPr bwMode="auto">
          <a:xfrm>
            <a:off x="1835150" y="227647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A</a:t>
            </a:r>
          </a:p>
        </p:txBody>
      </p:sp>
      <p:sp>
        <p:nvSpPr>
          <p:cNvPr id="10246" name="Text Box 8"/>
          <p:cNvSpPr txBox="1">
            <a:spLocks noChangeArrowheads="1"/>
          </p:cNvSpPr>
          <p:nvPr/>
        </p:nvSpPr>
        <p:spPr bwMode="auto">
          <a:xfrm>
            <a:off x="1835150" y="4005263"/>
            <a:ext cx="431800" cy="579437"/>
          </a:xfrm>
          <a:prstGeom prst="rect">
            <a:avLst/>
          </a:prstGeom>
          <a:noFill/>
          <a:ln w="9525">
            <a:noFill/>
            <a:miter lim="800000"/>
            <a:headEnd/>
            <a:tailEnd/>
          </a:ln>
          <a:effectLst/>
        </p:spPr>
        <p:txBody>
          <a:bodyPr>
            <a:spAutoFit/>
          </a:bodyPr>
          <a:lstStyle/>
          <a:p>
            <a:pPr>
              <a:spcBef>
                <a:spcPct val="50000"/>
              </a:spcBef>
            </a:pPr>
            <a:r>
              <a:rPr lang="en-US" altLang="ja-JP" sz="3200" b="1"/>
              <a:t>B</a:t>
            </a:r>
          </a:p>
        </p:txBody>
      </p:sp>
      <p:sp>
        <p:nvSpPr>
          <p:cNvPr id="10247" name="Text Box 9"/>
          <p:cNvSpPr txBox="1">
            <a:spLocks noChangeArrowheads="1"/>
          </p:cNvSpPr>
          <p:nvPr/>
        </p:nvSpPr>
        <p:spPr bwMode="auto">
          <a:xfrm>
            <a:off x="1835150" y="566102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C</a:t>
            </a:r>
          </a:p>
        </p:txBody>
      </p:sp>
      <p:sp>
        <p:nvSpPr>
          <p:cNvPr id="10248" name="Rectangle 10"/>
          <p:cNvSpPr>
            <a:spLocks noChangeArrowheads="1"/>
          </p:cNvSpPr>
          <p:nvPr/>
        </p:nvSpPr>
        <p:spPr bwMode="auto">
          <a:xfrm>
            <a:off x="1619250" y="191611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ja-JP" altLang="en-US"/>
          </a:p>
        </p:txBody>
      </p:sp>
      <p:sp>
        <p:nvSpPr>
          <p:cNvPr id="10249" name="Rectangle 11"/>
          <p:cNvSpPr>
            <a:spLocks noChangeArrowheads="1"/>
          </p:cNvSpPr>
          <p:nvPr/>
        </p:nvSpPr>
        <p:spPr bwMode="auto">
          <a:xfrm>
            <a:off x="1619250" y="357346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ja-JP" altLang="en-US"/>
          </a:p>
        </p:txBody>
      </p:sp>
      <p:sp>
        <p:nvSpPr>
          <p:cNvPr id="10250" name="Rectangle 12"/>
          <p:cNvSpPr>
            <a:spLocks noChangeArrowheads="1"/>
          </p:cNvSpPr>
          <p:nvPr/>
        </p:nvSpPr>
        <p:spPr bwMode="auto">
          <a:xfrm>
            <a:off x="1619250" y="5229225"/>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ja-JP" altLang="en-US"/>
          </a:p>
        </p:txBody>
      </p:sp>
      <p:sp>
        <p:nvSpPr>
          <p:cNvPr id="10251" name="Line 13"/>
          <p:cNvSpPr>
            <a:spLocks noChangeShapeType="1"/>
          </p:cNvSpPr>
          <p:nvPr/>
        </p:nvSpPr>
        <p:spPr bwMode="auto">
          <a:xfrm>
            <a:off x="2484438" y="1916113"/>
            <a:ext cx="0" cy="1295400"/>
          </a:xfrm>
          <a:prstGeom prst="line">
            <a:avLst/>
          </a:prstGeom>
          <a:noFill/>
          <a:ln w="9525">
            <a:solidFill>
              <a:schemeClr val="tx1"/>
            </a:solidFill>
            <a:round/>
            <a:headEnd/>
            <a:tailEnd/>
          </a:ln>
          <a:effectLst/>
        </p:spPr>
        <p:txBody>
          <a:bodyPr/>
          <a:lstStyle/>
          <a:p>
            <a:endParaRPr lang="ja-JP" altLang="en-US"/>
          </a:p>
        </p:txBody>
      </p:sp>
      <p:sp>
        <p:nvSpPr>
          <p:cNvPr id="10252" name="Line 15"/>
          <p:cNvSpPr>
            <a:spLocks noChangeShapeType="1"/>
          </p:cNvSpPr>
          <p:nvPr/>
        </p:nvSpPr>
        <p:spPr bwMode="auto">
          <a:xfrm>
            <a:off x="2484438" y="3573463"/>
            <a:ext cx="0" cy="1295400"/>
          </a:xfrm>
          <a:prstGeom prst="line">
            <a:avLst/>
          </a:prstGeom>
          <a:noFill/>
          <a:ln w="9525">
            <a:solidFill>
              <a:schemeClr val="tx1"/>
            </a:solidFill>
            <a:round/>
            <a:headEnd/>
            <a:tailEnd/>
          </a:ln>
          <a:effectLst/>
        </p:spPr>
        <p:txBody>
          <a:bodyPr/>
          <a:lstStyle/>
          <a:p>
            <a:endParaRPr lang="ja-JP" altLang="en-US"/>
          </a:p>
        </p:txBody>
      </p:sp>
      <p:sp>
        <p:nvSpPr>
          <p:cNvPr id="10253" name="Line 16"/>
          <p:cNvSpPr>
            <a:spLocks noChangeShapeType="1"/>
          </p:cNvSpPr>
          <p:nvPr/>
        </p:nvSpPr>
        <p:spPr bwMode="auto">
          <a:xfrm>
            <a:off x="2484438" y="5229225"/>
            <a:ext cx="0" cy="1295400"/>
          </a:xfrm>
          <a:prstGeom prst="line">
            <a:avLst/>
          </a:prstGeom>
          <a:noFill/>
          <a:ln w="9525">
            <a:solidFill>
              <a:schemeClr val="tx1"/>
            </a:solidFill>
            <a:round/>
            <a:headEnd/>
            <a:tailEnd/>
          </a:ln>
          <a:effectLst/>
        </p:spPr>
        <p:txBody>
          <a:bodyPr/>
          <a:lstStyle/>
          <a:p>
            <a:endParaRPr lang="ja-JP" altLang="en-US"/>
          </a:p>
        </p:txBody>
      </p:sp>
      <p:sp>
        <p:nvSpPr>
          <p:cNvPr id="10254" name="Rectangle 19"/>
          <p:cNvSpPr>
            <a:spLocks noGrp="1" noChangeArrowheads="1"/>
          </p:cNvSpPr>
          <p:nvPr>
            <p:ph type="title"/>
          </p:nvPr>
        </p:nvSpPr>
        <p:spPr>
          <a:xfrm>
            <a:off x="457200" y="426081"/>
            <a:ext cx="8229600" cy="1143000"/>
          </a:xfrm>
        </p:spPr>
        <p:txBody>
          <a:bodyPr/>
          <a:lstStyle/>
          <a:p>
            <a:pPr eaLnBrk="1" hangingPunct="1"/>
            <a:r>
              <a:rPr lang="en-US" altLang="ja-JP" sz="3200" b="1" kern="1200" dirty="0">
                <a:solidFill>
                  <a:schemeClr val="tx1"/>
                </a:solidFill>
                <a:latin typeface="Arial" charset="0"/>
                <a:ea typeface="ＭＳ Ｐ明朝" pitchFamily="18" charset="-128"/>
              </a:rPr>
              <a:t>What do you think you cannot do if you cannot read or write</a:t>
            </a:r>
            <a:r>
              <a:rPr lang="en-US" altLang="ja-JP" sz="3200" b="1" kern="1200" dirty="0" smtClean="0">
                <a:solidFill>
                  <a:schemeClr val="tx1"/>
                </a:solidFill>
                <a:latin typeface="Arial" charset="0"/>
                <a:ea typeface="ＭＳ Ｐ明朝" pitchFamily="18" charset="-128"/>
              </a:rPr>
              <a:t>?</a:t>
            </a:r>
            <a:endParaRPr lang="ja-JP" altLang="en-US" sz="3200" dirty="0" smtClean="0">
              <a:latin typeface="HGP創英角ｺﾞｼｯｸUB" pitchFamily="50" charset="-128"/>
              <a:ea typeface="HGP創英角ｺﾞｼｯｸUB" pitchFamily="50" charset="-128"/>
            </a:endParaRPr>
          </a:p>
        </p:txBody>
      </p:sp>
      <p:pic>
        <p:nvPicPr>
          <p:cNvPr id="1025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19" name="Picture 16"/>
          <p:cNvPicPr>
            <a:picLocks noChangeAspect="1" noChangeArrowheads="1"/>
          </p:cNvPicPr>
          <p:nvPr/>
        </p:nvPicPr>
        <p:blipFill>
          <a:blip r:embed="rId4" cstate="print"/>
          <a:srcRect/>
          <a:stretch>
            <a:fillRect/>
          </a:stretch>
        </p:blipFill>
        <p:spPr bwMode="auto">
          <a:xfrm>
            <a:off x="395536" y="908720"/>
            <a:ext cx="678636" cy="1001266"/>
          </a:xfrm>
          <a:prstGeom prst="rect">
            <a:avLst/>
          </a:prstGeom>
          <a:noFill/>
          <a:ln w="9525">
            <a:noFill/>
            <a:miter lim="800000"/>
            <a:headEnd/>
            <a:tailEnd/>
          </a:ln>
        </p:spPr>
      </p:pic>
      <p:grpSp>
        <p:nvGrpSpPr>
          <p:cNvPr id="20" name="グループ化 19"/>
          <p:cNvGrpSpPr/>
          <p:nvPr/>
        </p:nvGrpSpPr>
        <p:grpSpPr>
          <a:xfrm>
            <a:off x="395288" y="188913"/>
            <a:ext cx="1584325" cy="304800"/>
            <a:chOff x="395288" y="188913"/>
            <a:chExt cx="1584325" cy="304800"/>
          </a:xfrm>
        </p:grpSpPr>
        <p:sp>
          <p:nvSpPr>
            <p:cNvPr id="21" name="AutoShape 8"/>
            <p:cNvSpPr>
              <a:spLocks noChangeArrowheads="1"/>
            </p:cNvSpPr>
            <p:nvPr/>
          </p:nvSpPr>
          <p:spPr bwMode="auto">
            <a:xfrm>
              <a:off x="395288" y="188913"/>
              <a:ext cx="1582580" cy="287338"/>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2" name="Text Box 9"/>
            <p:cNvSpPr txBox="1">
              <a:spLocks noChangeArrowheads="1"/>
            </p:cNvSpPr>
            <p:nvPr/>
          </p:nvSpPr>
          <p:spPr bwMode="auto">
            <a:xfrm>
              <a:off x="475551" y="188913"/>
              <a:ext cx="1504062" cy="304800"/>
            </a:xfrm>
            <a:prstGeom prst="rect">
              <a:avLst/>
            </a:prstGeom>
            <a:noFill/>
            <a:ln w="9525">
              <a:noFill/>
              <a:miter lim="800000"/>
              <a:headEnd/>
              <a:tailEnd/>
            </a:ln>
            <a:effectLst/>
          </p:spPr>
          <p:txBody>
            <a:bodyPr>
              <a:spAutoFit/>
            </a:bodyPr>
            <a:lstStyle/>
            <a:p>
              <a:pPr algn="ctr">
                <a:spcBef>
                  <a:spcPct val="50000"/>
                </a:spcBef>
              </a:pPr>
              <a:r>
                <a:rPr lang="en-US" altLang="ja-JP" sz="1400" dirty="0" smtClean="0">
                  <a:solidFill>
                    <a:schemeClr val="bg2"/>
                  </a:solidFill>
                </a:rPr>
                <a:t>Activity 2-A</a:t>
              </a:r>
              <a:endParaRPr lang="en-US" altLang="ja-JP" sz="1400" dirty="0">
                <a:solidFill>
                  <a:schemeClr val="bg2"/>
                </a:solidFill>
              </a:endParaRPr>
            </a:p>
          </p:txBody>
        </p:sp>
      </p:grpSp>
    </p:spTree>
    <p:extLst>
      <p:ext uri="{BB962C8B-B14F-4D97-AF65-F5344CB8AC3E}">
        <p14:creationId xmlns:p14="http://schemas.microsoft.com/office/powerpoint/2010/main" val="1917427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1447</TotalTime>
  <Words>5351</Words>
  <Application>Microsoft Office PowerPoint</Application>
  <PresentationFormat>画面に合わせる (4:3)</PresentationFormat>
  <Paragraphs>554</Paragraphs>
  <Slides>32</Slides>
  <Notes>31</Notes>
  <HiddenSlides>0</HiddenSlides>
  <MMClips>0</MMClips>
  <ScaleCrop>false</ScaleCrop>
  <HeadingPairs>
    <vt:vector size="4" baseType="variant">
      <vt:variant>
        <vt:lpstr>テーマ</vt:lpstr>
      </vt:variant>
      <vt:variant>
        <vt:i4>1</vt:i4>
      </vt:variant>
      <vt:variant>
        <vt:lpstr>スライド タイトル</vt:lpstr>
      </vt:variant>
      <vt:variant>
        <vt:i4>32</vt:i4>
      </vt:variant>
    </vt:vector>
  </HeadingPairs>
  <TitlesOfParts>
    <vt:vector size="33" baseType="lpstr">
      <vt:lpstr>標準デザイン</vt:lpstr>
      <vt:lpstr>PowerPoint プレゼンテーション</vt:lpstr>
      <vt:lpstr>What is The Worlds’ Biggest Lesson?</vt:lpstr>
      <vt:lpstr>Let’s try! “The World’s Biggest Lesson” Quiz!</vt:lpstr>
      <vt:lpstr>Let’s try! “The World’s Biggest Lesson” Quiz!</vt:lpstr>
      <vt:lpstr>Let’s try! “The World’s Biggest Lesson” Quiz!</vt:lpstr>
      <vt:lpstr>Let’s try! “The World’s Biggest Lesson” Quiz!</vt:lpstr>
      <vt:lpstr>Let’s try! “The World’s Biggest Lesson” Quiz!</vt:lpstr>
      <vt:lpstr>What do you think would happen if you could not read or write?”</vt:lpstr>
      <vt:lpstr>What do you think you cannot do if you cannot read or write?</vt:lpstr>
      <vt:lpstr>What do you think you cannot do if you cannot read or write?</vt:lpstr>
      <vt:lpstr>The Portion of Illiterate Adult (predicted in 2015)</vt:lpstr>
      <vt:lpstr>Literacy Rate in the World</vt:lpstr>
      <vt:lpstr>Quiz</vt:lpstr>
      <vt:lpstr>クイズ</vt:lpstr>
      <vt:lpstr>PowerPoint プレゼンテーション</vt:lpstr>
      <vt:lpstr>PowerPoint プレゼンテーション</vt:lpstr>
      <vt:lpstr>PowerPoint プレゼンテーション</vt:lpstr>
      <vt:lpstr>PowerPoint プレゼンテーション</vt:lpstr>
      <vt:lpstr>Malala Yousafzai’s speech at  the Nobel Peace Prize Award Ceremony December 10, 2014 </vt:lpstr>
      <vt:lpstr>Children working on children’s issues The story of the Japanese children</vt:lpstr>
      <vt:lpstr>[Movie 1] Visit to Kenya and speech at United Nations</vt:lpstr>
      <vt:lpstr>[Movie 2]”I am Malala” trailer</vt:lpstr>
      <vt:lpstr>How I am feeling now…</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For all the children in the world to be in school… Choose what you think is important from A to I and put them into each diamond, with the most important at the very top. </vt:lpstr>
      <vt:lpstr>Let’s write a letter to prime minister and the Foreign minister</vt:lpstr>
    </vt:vector>
  </TitlesOfParts>
  <Company>Plan Japan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COMWK071V</dc:creator>
  <cp:lastModifiedBy>城谷</cp:lastModifiedBy>
  <cp:revision>156</cp:revision>
  <dcterms:created xsi:type="dcterms:W3CDTF">2013-04-09T01:11:42Z</dcterms:created>
  <dcterms:modified xsi:type="dcterms:W3CDTF">2016-02-04T03:05:45Z</dcterms:modified>
</cp:coreProperties>
</file>