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58" r:id="rId4"/>
    <p:sldId id="259" r:id="rId5"/>
    <p:sldId id="260" r:id="rId6"/>
    <p:sldId id="261" r:id="rId7"/>
    <p:sldId id="262" r:id="rId8"/>
    <p:sldId id="263" r:id="rId9"/>
    <p:sldId id="264" r:id="rId10"/>
    <p:sldId id="270" r:id="rId11"/>
    <p:sldId id="290" r:id="rId12"/>
    <p:sldId id="284" r:id="rId13"/>
    <p:sldId id="265" r:id="rId14"/>
    <p:sldId id="291" r:id="rId15"/>
    <p:sldId id="266" r:id="rId16"/>
    <p:sldId id="267" r:id="rId17"/>
    <p:sldId id="289" r:id="rId18"/>
    <p:sldId id="294" r:id="rId19"/>
    <p:sldId id="269" r:id="rId20"/>
    <p:sldId id="271" r:id="rId21"/>
    <p:sldId id="292" r:id="rId22"/>
    <p:sldId id="293" r:id="rId23"/>
    <p:sldId id="272" r:id="rId24"/>
    <p:sldId id="280" r:id="rId25"/>
    <p:sldId id="285" r:id="rId26"/>
    <p:sldId id="287" r:id="rId27"/>
    <p:sldId id="282" r:id="rId28"/>
    <p:sldId id="283" r:id="rId29"/>
    <p:sldId id="295" r:id="rId30"/>
    <p:sldId id="288" r:id="rId31"/>
    <p:sldId id="274" r:id="rId32"/>
    <p:sldId id="275" r:id="rId3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99CCFF"/>
    <a:srgbClr val="33CCCC"/>
    <a:srgbClr val="33CCFF"/>
    <a:srgbClr val="0099CC"/>
    <a:srgbClr val="00CCFF"/>
    <a:srgbClr val="66CCFF"/>
    <a:srgbClr val="FFCCFF"/>
    <a:srgbClr val="0099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70197" autoAdjust="0"/>
  </p:normalViewPr>
  <p:slideViewPr>
    <p:cSldViewPr showGuides="1">
      <p:cViewPr>
        <p:scale>
          <a:sx n="80" d="100"/>
          <a:sy n="80" d="100"/>
        </p:scale>
        <p:origin x="-8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成人非識字者の男女比</c:v>
                </c:pt>
              </c:strCache>
            </c:strRef>
          </c:tx>
          <c:dPt>
            <c:idx val="0"/>
            <c:bubble3D val="0"/>
            <c:spPr>
              <a:solidFill>
                <a:srgbClr val="FF9900"/>
              </a:solidFill>
            </c:spPr>
          </c:dPt>
          <c:dPt>
            <c:idx val="1"/>
            <c:bubble3D val="0"/>
            <c:spPr>
              <a:solidFill>
                <a:srgbClr val="92D050"/>
              </a:solidFill>
            </c:spPr>
          </c:dPt>
          <c:dLbls>
            <c:dLbl>
              <c:idx val="0"/>
              <c:layout>
                <c:manualLayout>
                  <c:x val="-0.2562424173554419"/>
                  <c:y val="-0.12568689348766521"/>
                </c:manualLayout>
              </c:layout>
              <c:tx>
                <c:rich>
                  <a:bodyPr/>
                  <a:lstStyle/>
                  <a:p>
                    <a:pPr>
                      <a:defRPr>
                        <a:solidFill>
                          <a:schemeClr val="bg1"/>
                        </a:solidFill>
                      </a:defRPr>
                    </a:pPr>
                    <a:r>
                      <a:rPr lang="ja-JP" altLang="en-US" sz="2000" dirty="0">
                        <a:solidFill>
                          <a:schemeClr val="tx1"/>
                        </a:solidFill>
                      </a:rPr>
                      <a:t>女性
</a:t>
                    </a:r>
                    <a:r>
                      <a:rPr lang="en-US" altLang="ja-JP" sz="2000" dirty="0">
                        <a:solidFill>
                          <a:schemeClr val="tx1"/>
                        </a:solidFill>
                      </a:rPr>
                      <a:t>64%</a:t>
                    </a:r>
                    <a:endParaRPr lang="ja-JP" altLang="en-US" sz="2000" dirty="0">
                      <a:solidFill>
                        <a:schemeClr val="tx1"/>
                      </a:solidFill>
                    </a:endParaRPr>
                  </a:p>
                </c:rich>
              </c:tx>
              <c:spPr/>
              <c:showLegendKey val="0"/>
              <c:showVal val="0"/>
              <c:showCatName val="1"/>
              <c:showSerName val="0"/>
              <c:showPercent val="1"/>
              <c:showBubbleSize val="0"/>
            </c:dLbl>
            <c:dLbl>
              <c:idx val="1"/>
              <c:layout>
                <c:manualLayout>
                  <c:x val="0.25220597960008995"/>
                  <c:y val="0.10348341132015393"/>
                </c:manualLayout>
              </c:layout>
              <c:tx>
                <c:rich>
                  <a:bodyPr/>
                  <a:lstStyle/>
                  <a:p>
                    <a:pPr>
                      <a:defRPr>
                        <a:solidFill>
                          <a:schemeClr val="tx1"/>
                        </a:solidFill>
                      </a:defRPr>
                    </a:pPr>
                    <a:r>
                      <a:rPr lang="ja-JP" altLang="en-US" sz="2000" dirty="0"/>
                      <a:t>男性
</a:t>
                    </a:r>
                    <a:r>
                      <a:rPr lang="en-US" altLang="ja-JP" sz="2000" dirty="0"/>
                      <a:t>36%</a:t>
                    </a:r>
                    <a:endParaRPr lang="ja-JP" altLang="en-US" sz="2000" dirty="0"/>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女性</c:v>
                </c:pt>
                <c:pt idx="1">
                  <c:v>男性</c:v>
                </c:pt>
              </c:strCache>
            </c:strRef>
          </c:cat>
          <c:val>
            <c:numRef>
              <c:f>Sheet1!$B$2:$B$3</c:f>
              <c:numCache>
                <c:formatCode>0%</c:formatCode>
                <c:ptCount val="2"/>
                <c:pt idx="0">
                  <c:v>0.6400000000000019</c:v>
                </c:pt>
                <c:pt idx="1">
                  <c:v>0.36000000000000032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b="1">
          <a:latin typeface="+mj-lt"/>
          <a:ea typeface="+mj-ea"/>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75000"/>
              </a:schemeClr>
            </a:solidFill>
          </c:spPr>
          <c:invertIfNegative val="0"/>
          <c:dPt>
            <c:idx val="0"/>
            <c:invertIfNegative val="0"/>
            <c:bubble3D val="0"/>
            <c:spPr>
              <a:solidFill>
                <a:srgbClr val="00B0F0"/>
              </a:solidFill>
            </c:spPr>
          </c:dPt>
          <c:dPt>
            <c:idx val="1"/>
            <c:invertIfNegative val="0"/>
            <c:bubble3D val="0"/>
            <c:spPr>
              <a:solidFill>
                <a:srgbClr val="FF6699"/>
              </a:solidFill>
            </c:spPr>
          </c:dPt>
          <c:dLbls>
            <c:spPr>
              <a:solidFill>
                <a:schemeClr val="bg1"/>
              </a:solidFill>
            </c:spPr>
            <c:txPr>
              <a:bodyPr/>
              <a:lstStyle/>
              <a:p>
                <a:pPr>
                  <a:defRPr sz="2800"/>
                </a:pPr>
                <a:endParaRPr lang="ja-JP"/>
              </a:p>
            </c:txPr>
            <c:showLegendKey val="0"/>
            <c:showVal val="1"/>
            <c:showCatName val="0"/>
            <c:showSerName val="0"/>
            <c:showPercent val="0"/>
            <c:showBubbleSize val="0"/>
            <c:showLeaderLines val="0"/>
          </c:dLbls>
          <c:cat>
            <c:strRef>
              <c:f>Sheet1!$A$2:$A$3</c:f>
              <c:strCache>
                <c:ptCount val="2"/>
                <c:pt idx="0">
                  <c:v>2000年</c:v>
                </c:pt>
                <c:pt idx="1">
                  <c:v>2015年</c:v>
                </c:pt>
              </c:strCache>
            </c:strRef>
          </c:cat>
          <c:val>
            <c:numRef>
              <c:f>Sheet1!$B$2:$B$3</c:f>
              <c:numCache>
                <c:formatCode>0%</c:formatCode>
                <c:ptCount val="2"/>
                <c:pt idx="0">
                  <c:v>0.18000000000000024</c:v>
                </c:pt>
                <c:pt idx="1">
                  <c:v>0.14000000000000001</c:v>
                </c:pt>
              </c:numCache>
            </c:numRef>
          </c:val>
        </c:ser>
        <c:dLbls>
          <c:showLegendKey val="0"/>
          <c:showVal val="1"/>
          <c:showCatName val="0"/>
          <c:showSerName val="0"/>
          <c:showPercent val="0"/>
          <c:showBubbleSize val="0"/>
        </c:dLbls>
        <c:gapWidth val="150"/>
        <c:axId val="125237888"/>
        <c:axId val="175112576"/>
      </c:barChart>
      <c:catAx>
        <c:axId val="125237888"/>
        <c:scaling>
          <c:orientation val="minMax"/>
        </c:scaling>
        <c:delete val="0"/>
        <c:axPos val="b"/>
        <c:majorTickMark val="out"/>
        <c:minorTickMark val="none"/>
        <c:tickLblPos val="nextTo"/>
        <c:txPr>
          <a:bodyPr/>
          <a:lstStyle/>
          <a:p>
            <a:pPr>
              <a:defRPr sz="1600"/>
            </a:pPr>
            <a:endParaRPr lang="ja-JP"/>
          </a:p>
        </c:txPr>
        <c:crossAx val="175112576"/>
        <c:crosses val="autoZero"/>
        <c:auto val="1"/>
        <c:lblAlgn val="ctr"/>
        <c:lblOffset val="100"/>
        <c:noMultiLvlLbl val="0"/>
      </c:catAx>
      <c:valAx>
        <c:axId val="175112576"/>
        <c:scaling>
          <c:orientation val="minMax"/>
        </c:scaling>
        <c:delete val="0"/>
        <c:axPos val="l"/>
        <c:majorGridlines/>
        <c:numFmt formatCode="0%" sourceLinked="1"/>
        <c:majorTickMark val="out"/>
        <c:minorTickMark val="none"/>
        <c:tickLblPos val="nextTo"/>
        <c:txPr>
          <a:bodyPr/>
          <a:lstStyle/>
          <a:p>
            <a:pPr>
              <a:defRPr sz="1600"/>
            </a:pPr>
            <a:endParaRPr lang="ja-JP"/>
          </a:p>
        </c:txPr>
        <c:crossAx val="125237888"/>
        <c:crosses val="autoZero"/>
        <c:crossBetween val="between"/>
      </c:valAx>
    </c:plotArea>
    <c:plotVisOnly val="1"/>
    <c:dispBlanksAs val="gap"/>
    <c:showDLblsOverMax val="0"/>
  </c:chart>
  <c:txPr>
    <a:bodyPr/>
    <a:lstStyle/>
    <a:p>
      <a:pPr>
        <a:defRPr sz="1000">
          <a:latin typeface="+mj-lt"/>
          <a:ea typeface="+mj-ea"/>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843128541273196"/>
          <c:y val="8.4648961768475681E-2"/>
          <c:w val="0.8713763424782377"/>
          <c:h val="0.91320019320346524"/>
        </c:manualLayout>
      </c:layout>
      <c:barChart>
        <c:barDir val="bar"/>
        <c:grouping val="clustered"/>
        <c:varyColors val="0"/>
        <c:ser>
          <c:idx val="0"/>
          <c:order val="0"/>
          <c:tx>
            <c:strRef>
              <c:f>Sheet1!$B$1</c:f>
              <c:strCache>
                <c:ptCount val="1"/>
                <c:pt idx="0">
                  <c:v>系列 1</c:v>
                </c:pt>
              </c:strCache>
            </c:strRef>
          </c:tx>
          <c:invertIfNegative val="0"/>
          <c:dPt>
            <c:idx val="0"/>
            <c:invertIfNegative val="0"/>
            <c:bubble3D val="0"/>
            <c:spPr>
              <a:solidFill>
                <a:srgbClr val="FF6699"/>
              </a:solidFill>
            </c:spPr>
          </c:dPt>
          <c:dPt>
            <c:idx val="1"/>
            <c:invertIfNegative val="0"/>
            <c:bubble3D val="0"/>
            <c:spPr>
              <a:solidFill>
                <a:srgbClr val="92D050"/>
              </a:solidFill>
            </c:spPr>
          </c:dPt>
          <c:dPt>
            <c:idx val="2"/>
            <c:invertIfNegative val="0"/>
            <c:bubble3D val="0"/>
            <c:spPr>
              <a:solidFill>
                <a:srgbClr val="92D050"/>
              </a:solidFill>
            </c:spPr>
          </c:dPt>
          <c:dPt>
            <c:idx val="3"/>
            <c:invertIfNegative val="0"/>
            <c:bubble3D val="0"/>
            <c:spPr>
              <a:solidFill>
                <a:srgbClr val="92D050"/>
              </a:solidFill>
            </c:spPr>
          </c:dPt>
          <c:dPt>
            <c:idx val="4"/>
            <c:invertIfNegative val="0"/>
            <c:bubble3D val="0"/>
            <c:spPr>
              <a:solidFill>
                <a:srgbClr val="92D050"/>
              </a:solidFill>
            </c:spPr>
          </c:dPt>
          <c:dPt>
            <c:idx val="5"/>
            <c:invertIfNegative val="0"/>
            <c:bubble3D val="0"/>
            <c:spPr>
              <a:solidFill>
                <a:srgbClr val="92D050"/>
              </a:solidFill>
            </c:spPr>
          </c:dPt>
          <c:dPt>
            <c:idx val="6"/>
            <c:invertIfNegative val="0"/>
            <c:bubble3D val="0"/>
            <c:spPr>
              <a:solidFill>
                <a:srgbClr val="92D050"/>
              </a:solidFill>
            </c:spPr>
          </c:dPt>
          <c:dPt>
            <c:idx val="7"/>
            <c:invertIfNegative val="0"/>
            <c:bubble3D val="0"/>
            <c:spPr>
              <a:solidFill>
                <a:srgbClr val="92D050"/>
              </a:solidFill>
            </c:spPr>
          </c:dPt>
          <c:dLbls>
            <c:txPr>
              <a:bodyPr/>
              <a:lstStyle/>
              <a:p>
                <a:pPr>
                  <a:defRPr sz="1600" b="1"/>
                </a:pPr>
                <a:endParaRPr lang="ja-JP"/>
              </a:p>
            </c:txPr>
            <c:showLegendKey val="0"/>
            <c:showVal val="1"/>
            <c:showCatName val="0"/>
            <c:showSerName val="0"/>
            <c:showPercent val="0"/>
            <c:showBubbleSize val="0"/>
            <c:showLeaderLines val="0"/>
          </c:dLbls>
          <c:cat>
            <c:strRef>
              <c:f>Sheet1!$A$2:$A$9</c:f>
              <c:strCache>
                <c:ptCount val="8"/>
                <c:pt idx="0">
                  <c:v>世界全体</c:v>
                </c:pt>
                <c:pt idx="1">
                  <c:v>中央アジア</c:v>
                </c:pt>
                <c:pt idx="2">
                  <c:v>中東欧</c:v>
                </c:pt>
                <c:pt idx="3">
                  <c:v>東アジア・太平洋地域</c:v>
                </c:pt>
                <c:pt idx="4">
                  <c:v>中南米</c:v>
                </c:pt>
                <c:pt idx="5">
                  <c:v>中東・北アフリカ</c:v>
                </c:pt>
                <c:pt idx="6">
                  <c:v>東南アジア・南アジア</c:v>
                </c:pt>
                <c:pt idx="7">
                  <c:v>サハラ以南アフリカ</c:v>
                </c:pt>
              </c:strCache>
            </c:strRef>
          </c:cat>
          <c:val>
            <c:numRef>
              <c:f>Sheet1!$B$2:$B$9</c:f>
              <c:numCache>
                <c:formatCode>0%</c:formatCode>
                <c:ptCount val="8"/>
                <c:pt idx="0">
                  <c:v>0.91</c:v>
                </c:pt>
                <c:pt idx="1">
                  <c:v>1</c:v>
                </c:pt>
                <c:pt idx="2">
                  <c:v>1</c:v>
                </c:pt>
                <c:pt idx="3">
                  <c:v>0.99</c:v>
                </c:pt>
                <c:pt idx="4">
                  <c:v>0.98</c:v>
                </c:pt>
                <c:pt idx="5">
                  <c:v>0.9</c:v>
                </c:pt>
                <c:pt idx="6">
                  <c:v>0.84000000000000064</c:v>
                </c:pt>
                <c:pt idx="7">
                  <c:v>0.70000000000000062</c:v>
                </c:pt>
              </c:numCache>
            </c:numRef>
          </c:val>
        </c:ser>
        <c:dLbls>
          <c:showLegendKey val="0"/>
          <c:showVal val="1"/>
          <c:showCatName val="0"/>
          <c:showSerName val="0"/>
          <c:showPercent val="0"/>
          <c:showBubbleSize val="0"/>
        </c:dLbls>
        <c:gapWidth val="150"/>
        <c:overlap val="-25"/>
        <c:axId val="175171840"/>
        <c:axId val="175173632"/>
      </c:barChart>
      <c:catAx>
        <c:axId val="175171840"/>
        <c:scaling>
          <c:orientation val="minMax"/>
        </c:scaling>
        <c:delete val="0"/>
        <c:axPos val="l"/>
        <c:majorTickMark val="none"/>
        <c:minorTickMark val="none"/>
        <c:tickLblPos val="nextTo"/>
        <c:txPr>
          <a:bodyPr/>
          <a:lstStyle/>
          <a:p>
            <a:pPr>
              <a:defRPr sz="1400" b="1"/>
            </a:pPr>
            <a:endParaRPr lang="ja-JP"/>
          </a:p>
        </c:txPr>
        <c:crossAx val="175173632"/>
        <c:crosses val="autoZero"/>
        <c:auto val="1"/>
        <c:lblAlgn val="ctr"/>
        <c:lblOffset val="100"/>
        <c:noMultiLvlLbl val="0"/>
      </c:catAx>
      <c:valAx>
        <c:axId val="175173632"/>
        <c:scaling>
          <c:orientation val="minMax"/>
        </c:scaling>
        <c:delete val="1"/>
        <c:axPos val="b"/>
        <c:numFmt formatCode="0%" sourceLinked="1"/>
        <c:majorTickMark val="out"/>
        <c:minorTickMark val="none"/>
        <c:tickLblPos val="none"/>
        <c:crossAx val="175171840"/>
        <c:crosses val="autoZero"/>
        <c:crossBetween val="between"/>
      </c:valAx>
    </c:plotArea>
    <c:plotVisOnly val="1"/>
    <c:dispBlanksAs val="gap"/>
    <c:showDLblsOverMax val="0"/>
  </c:chart>
  <c:txPr>
    <a:bodyPr/>
    <a:lstStyle/>
    <a:p>
      <a:pPr>
        <a:defRPr sz="900">
          <a:latin typeface="+mj-lt"/>
          <a:ea typeface="+mj-ea"/>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68"/>
          <c:y val="3.4530055932553899E-2"/>
        </c:manualLayout>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sz="2000" dirty="0"/>
              <a:t>DAC</a:t>
            </a:r>
            <a:r>
              <a:rPr lang="ja-JP" sz="2000" dirty="0"/>
              <a:t>（援助国）平均</a:t>
            </a:r>
          </a:p>
        </c:rich>
      </c:tx>
      <c:layout>
        <c:manualLayout>
          <c:xMode val="edge"/>
          <c:yMode val="edge"/>
          <c:x val="0.27096883202099742"/>
          <c:y val="2.5157232704402552E-2"/>
        </c:manualLayout>
      </c:layout>
      <c:overlay val="0"/>
    </c:title>
    <c:autoTitleDeleted val="0"/>
    <c:plotArea>
      <c:layout>
        <c:manualLayout>
          <c:layoutTarget val="inner"/>
          <c:xMode val="edge"/>
          <c:yMode val="edge"/>
          <c:x val="0.17191929133858291"/>
          <c:y val="0.13381798973241801"/>
          <c:w val="0.67282841207351662"/>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20885433070866141"/>
                  <c:y val="0.13141781805576191"/>
                </c:manualLayout>
              </c:layout>
              <c:tx>
                <c:rich>
                  <a:bodyPr/>
                  <a:lstStyle/>
                  <a:p>
                    <a:r>
                      <a:rPr lang="ja-JP" sz="1400"/>
                      <a:t>社</a:t>
                    </a:r>
                    <a:r>
                      <a:rPr lang="ja-JP"/>
                      <a:t>会</a:t>
                    </a:r>
                    <a:endParaRPr lang="en-US"/>
                  </a:p>
                  <a:p>
                    <a:r>
                      <a:rPr lang="ja-JP"/>
                      <a:t>分野
</a:t>
                    </a:r>
                    <a:r>
                      <a:rPr lang="en-US"/>
                      <a:t>34.6%</a:t>
                    </a:r>
                    <a:endParaRPr lang="ja-JP"/>
                  </a:p>
                </c:rich>
              </c:tx>
              <c:showLegendKey val="0"/>
              <c:showVal val="0"/>
              <c:showCatName val="1"/>
              <c:showSerName val="0"/>
              <c:showPercent val="1"/>
              <c:showBubbleSize val="0"/>
            </c:dLbl>
            <c:dLbl>
              <c:idx val="1"/>
              <c:layout>
                <c:manualLayout>
                  <c:x val="4.2700131233596528E-3"/>
                  <c:y val="8.4781855098301547E-3"/>
                </c:manualLayout>
              </c:layout>
              <c:tx>
                <c:rich>
                  <a:bodyPr/>
                  <a:lstStyle/>
                  <a:p>
                    <a:r>
                      <a:rPr lang="ja-JP" sz="1400" b="1" dirty="0"/>
                      <a:t>基</a:t>
                    </a:r>
                    <a:r>
                      <a:rPr lang="ja-JP" b="1" dirty="0"/>
                      <a:t>礎教育中等教育
</a:t>
                    </a:r>
                    <a:r>
                      <a:rPr lang="en-US" b="1" dirty="0"/>
                      <a:t>6.1%</a:t>
                    </a:r>
                    <a:endParaRPr lang="ja-JP" b="1" dirty="0"/>
                  </a:p>
                </c:rich>
              </c:tx>
              <c:showLegendKey val="0"/>
              <c:showVal val="0"/>
              <c:showCatName val="1"/>
              <c:showSerName val="0"/>
              <c:showPercent val="1"/>
              <c:showBubbleSize val="0"/>
            </c:dLbl>
            <c:dLbl>
              <c:idx val="2"/>
              <c:layout>
                <c:manualLayout>
                  <c:x val="-6.1193897637795307E-2"/>
                  <c:y val="1.5849056603773583E-2"/>
                </c:manualLayout>
              </c:layout>
              <c:tx>
                <c:rich>
                  <a:bodyPr/>
                  <a:lstStyle/>
                  <a:p>
                    <a:r>
                      <a:rPr lang="ja-JP" sz="1400" b="1" dirty="0"/>
                      <a:t>経</a:t>
                    </a:r>
                    <a:r>
                      <a:rPr lang="ja-JP" b="1" dirty="0"/>
                      <a:t>済</a:t>
                    </a:r>
                    <a:endParaRPr lang="en-US" b="1" dirty="0"/>
                  </a:p>
                  <a:p>
                    <a:r>
                      <a:rPr lang="ja-JP" b="1" dirty="0"/>
                      <a:t>分野
</a:t>
                    </a:r>
                    <a:r>
                      <a:rPr lang="en-US" b="1" dirty="0"/>
                      <a:t>9.6%</a:t>
                    </a:r>
                    <a:endParaRPr lang="ja-JP" b="1" dirty="0"/>
                  </a:p>
                </c:rich>
              </c:tx>
              <c:showLegendKey val="0"/>
              <c:showVal val="0"/>
              <c:showCatName val="1"/>
              <c:showSerName val="0"/>
              <c:showPercent val="1"/>
              <c:showBubbleSize val="0"/>
            </c:dLbl>
            <c:dLbl>
              <c:idx val="3"/>
              <c:layout>
                <c:manualLayout>
                  <c:x val="-4.3968832020997384E-2"/>
                  <c:y val="3.8769210452467085E-3"/>
                </c:manualLayout>
              </c:layout>
              <c:showLegendKey val="0"/>
              <c:showVal val="0"/>
              <c:showCatName val="1"/>
              <c:showSerName val="0"/>
              <c:showPercent val="1"/>
              <c:showBubbleSize val="0"/>
            </c:dLbl>
            <c:dLbl>
              <c:idx val="5"/>
              <c:layout>
                <c:manualLayout>
                  <c:x val="2.4439374909379185E-3"/>
                  <c:y val="8.4686918026057375E-3"/>
                </c:manualLayout>
              </c:layout>
              <c:showLegendKey val="0"/>
              <c:showVal val="0"/>
              <c:showCatName val="1"/>
              <c:showSerName val="0"/>
              <c:showPercent val="1"/>
              <c:showBubbleSize val="0"/>
            </c:dLbl>
            <c:dLbl>
              <c:idx val="6"/>
              <c:layout>
                <c:manualLayout>
                  <c:x val="0.22490012003023629"/>
                  <c:y val="0.21094691401810056"/>
                </c:manualLayout>
              </c:layout>
              <c:tx>
                <c:rich>
                  <a:bodyPr/>
                  <a:lstStyle/>
                  <a:p>
                    <a:r>
                      <a:rPr lang="ja-JP" altLang="en-US" sz="1400" dirty="0"/>
                      <a:t>プログラム援助等
</a:t>
                    </a:r>
                    <a:r>
                      <a:rPr lang="en-US" altLang="ja-JP" sz="1400" dirty="0"/>
                      <a:t>25.0%</a:t>
                    </a:r>
                  </a:p>
                </c:rich>
              </c:tx>
              <c:showLegendKey val="0"/>
              <c:showVal val="0"/>
              <c:showCatName val="1"/>
              <c:showSerName val="0"/>
              <c:showPercent val="1"/>
              <c:showBubbleSize val="0"/>
            </c:dLbl>
            <c:numFmt formatCode="0.0%" sourceLinked="0"/>
            <c:txPr>
              <a:bodyPr/>
              <a:lstStyle/>
              <a:p>
                <a:pPr>
                  <a:defRPr sz="1400"/>
                </a:pPr>
                <a:endParaRPr lang="ja-JP"/>
              </a:p>
            </c:txPr>
            <c:showLegendKey val="0"/>
            <c:showVal val="0"/>
            <c:showCatName val="1"/>
            <c:showSerName val="0"/>
            <c:showPercent val="1"/>
            <c:showBubbleSize val="0"/>
            <c:showLeaderLines val="1"/>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0.34600000000000031</c:v>
                </c:pt>
                <c:pt idx="1">
                  <c:v>6.1000000000000013E-2</c:v>
                </c:pt>
                <c:pt idx="2">
                  <c:v>9.6000000000000002E-2</c:v>
                </c:pt>
                <c:pt idx="3">
                  <c:v>6.0000000000000032E-2</c:v>
                </c:pt>
                <c:pt idx="4">
                  <c:v>9.5000000000000043E-2</c:v>
                </c:pt>
                <c:pt idx="5">
                  <c:v>9.2000000000000026E-2</c:v>
                </c:pt>
                <c:pt idx="6">
                  <c:v>0.25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1800"/>
            </a:pPr>
            <a:r>
              <a:rPr lang="ja-JP" sz="2000" dirty="0"/>
              <a:t>日本</a:t>
            </a:r>
            <a:endParaRPr lang="ja-JP" sz="1800" dirty="0"/>
          </a:p>
        </c:rich>
      </c:tx>
      <c:layout>
        <c:manualLayout>
          <c:xMode val="edge"/>
          <c:yMode val="edge"/>
          <c:x val="0.4418482269155608"/>
          <c:y val="2.5157232704402552E-2"/>
        </c:manualLayout>
      </c:layout>
      <c:overlay val="0"/>
      <c:spPr>
        <a:ln>
          <a:noFill/>
        </a:ln>
      </c:spPr>
    </c:title>
    <c:autoTitleDeleted val="0"/>
    <c:plotArea>
      <c:layout>
        <c:manualLayout>
          <c:layoutTarget val="inner"/>
          <c:xMode val="edge"/>
          <c:yMode val="edge"/>
          <c:x val="0.16463381329670237"/>
          <c:y val="0.13381798973241599"/>
          <c:w val="0.67073237340660063"/>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15524419260676564"/>
                  <c:y val="0.18986381419303724"/>
                </c:manualLayout>
              </c:layout>
              <c:tx>
                <c:rich>
                  <a:bodyPr/>
                  <a:lstStyle/>
                  <a:p>
                    <a:pPr>
                      <a:defRPr sz="1400" b="0">
                        <a:solidFill>
                          <a:schemeClr val="bg1"/>
                        </a:solidFill>
                      </a:defRPr>
                    </a:pPr>
                    <a:r>
                      <a:rPr lang="ja-JP" sz="1400" b="0" dirty="0">
                        <a:solidFill>
                          <a:sysClr val="windowText" lastClr="000000"/>
                        </a:solidFill>
                      </a:rPr>
                      <a:t>社</a:t>
                    </a:r>
                    <a:r>
                      <a:rPr lang="ja-JP" dirty="0">
                        <a:solidFill>
                          <a:sysClr val="windowText" lastClr="000000"/>
                        </a:solidFill>
                      </a:rPr>
                      <a:t>会</a:t>
                    </a:r>
                    <a:endParaRPr lang="en-US" dirty="0">
                      <a:solidFill>
                        <a:sysClr val="windowText" lastClr="000000"/>
                      </a:solidFill>
                    </a:endParaRPr>
                  </a:p>
                  <a:p>
                    <a:pPr>
                      <a:defRPr sz="1400" b="0">
                        <a:solidFill>
                          <a:schemeClr val="bg1"/>
                        </a:solidFill>
                      </a:defRPr>
                    </a:pPr>
                    <a:r>
                      <a:rPr lang="ja-JP" altLang="en-US" dirty="0">
                        <a:solidFill>
                          <a:sysClr val="windowText" lastClr="000000"/>
                        </a:solidFill>
                      </a:rPr>
                      <a:t>分野</a:t>
                    </a:r>
                    <a:r>
                      <a:rPr lang="ja-JP" dirty="0">
                        <a:solidFill>
                          <a:sysClr val="windowText" lastClr="000000"/>
                        </a:solidFill>
                      </a:rPr>
                      <a:t>
</a:t>
                    </a:r>
                    <a:r>
                      <a:rPr lang="en-US" altLang="ja-JP" dirty="0">
                        <a:solidFill>
                          <a:sysClr val="windowText" lastClr="000000"/>
                        </a:solidFill>
                      </a:rPr>
                      <a:t>20.3</a:t>
                    </a:r>
                    <a:r>
                      <a:rPr lang="en-US" dirty="0">
                        <a:solidFill>
                          <a:sysClr val="windowText" lastClr="000000"/>
                        </a:solidFill>
                      </a:rPr>
                      <a:t>%</a:t>
                    </a:r>
                    <a:endParaRPr lang="ja-JP" dirty="0">
                      <a:solidFill>
                        <a:sysClr val="windowText" lastClr="000000"/>
                      </a:solidFill>
                    </a:endParaRPr>
                  </a:p>
                </c:rich>
              </c:tx>
              <c:numFmt formatCode="0.0%" sourceLinked="0"/>
              <c:spPr/>
              <c:showLegendKey val="0"/>
              <c:showVal val="0"/>
              <c:showCatName val="1"/>
              <c:showSerName val="0"/>
              <c:showPercent val="1"/>
              <c:showBubbleSize val="0"/>
            </c:dLbl>
            <c:dLbl>
              <c:idx val="1"/>
              <c:layout>
                <c:manualLayout>
                  <c:x val="-5.9524037559045167E-4"/>
                  <c:y val="-9.7775561625228227E-2"/>
                </c:manualLayout>
              </c:layout>
              <c:numFmt formatCode="0.0%" sourceLinked="0"/>
              <c:spPr/>
              <c:txPr>
                <a:bodyPr/>
                <a:lstStyle/>
                <a:p>
                  <a:pPr>
                    <a:defRPr sz="1400" b="1"/>
                  </a:pPr>
                  <a:endParaRPr lang="ja-JP"/>
                </a:p>
              </c:txPr>
              <c:showLegendKey val="0"/>
              <c:showVal val="0"/>
              <c:showCatName val="1"/>
              <c:showSerName val="0"/>
              <c:showPercent val="1"/>
              <c:showBubbleSize val="0"/>
            </c:dLbl>
            <c:dLbl>
              <c:idx val="2"/>
              <c:layout>
                <c:manualLayout>
                  <c:x val="-0.17371926640011148"/>
                  <c:y val="-0.23931032205879926"/>
                </c:manualLayout>
              </c:layout>
              <c:tx>
                <c:rich>
                  <a:bodyPr/>
                  <a:lstStyle/>
                  <a:p>
                    <a:pPr>
                      <a:defRPr sz="1400" b="1">
                        <a:solidFill>
                          <a:schemeClr val="bg1"/>
                        </a:solidFill>
                      </a:defRPr>
                    </a:pPr>
                    <a:r>
                      <a:rPr lang="ja-JP" altLang="en-US" sz="1400" b="1" dirty="0">
                        <a:solidFill>
                          <a:sysClr val="windowText" lastClr="000000"/>
                        </a:solidFill>
                      </a:rPr>
                      <a:t>経</a:t>
                    </a:r>
                    <a:r>
                      <a:rPr lang="ja-JP" altLang="en-US" b="1" dirty="0">
                        <a:solidFill>
                          <a:sysClr val="windowText" lastClr="000000"/>
                        </a:solidFill>
                      </a:rPr>
                      <a:t>済</a:t>
                    </a:r>
                    <a:endParaRPr lang="en-US" altLang="ja-JP" b="1" dirty="0">
                      <a:solidFill>
                        <a:sysClr val="windowText" lastClr="000000"/>
                      </a:solidFill>
                    </a:endParaRPr>
                  </a:p>
                  <a:p>
                    <a:pPr>
                      <a:defRPr sz="1400" b="1">
                        <a:solidFill>
                          <a:schemeClr val="bg1"/>
                        </a:solidFill>
                      </a:defRPr>
                    </a:pPr>
                    <a:r>
                      <a:rPr lang="ja-JP" altLang="en-US" b="1" dirty="0">
                        <a:solidFill>
                          <a:sysClr val="windowText" lastClr="000000"/>
                        </a:solidFill>
                      </a:rPr>
                      <a:t>分野
</a:t>
                    </a:r>
                    <a:r>
                      <a:rPr lang="en-US" altLang="ja-JP" b="1" dirty="0">
                        <a:solidFill>
                          <a:sysClr val="windowText" lastClr="000000"/>
                        </a:solidFill>
                      </a:rPr>
                      <a:t>40.8%</a:t>
                    </a:r>
                    <a:endParaRPr lang="ja-JP" altLang="en-US" b="1" dirty="0">
                      <a:solidFill>
                        <a:sysClr val="windowText" lastClr="000000"/>
                      </a:solidFill>
                    </a:endParaRPr>
                  </a:p>
                </c:rich>
              </c:tx>
              <c:numFmt formatCode="0.0%" sourceLinked="0"/>
              <c:spPr/>
              <c:showLegendKey val="0"/>
              <c:showVal val="0"/>
              <c:showCatName val="1"/>
              <c:showSerName val="0"/>
              <c:showPercent val="1"/>
              <c:showBubbleSize val="0"/>
            </c:dLbl>
            <c:dLbl>
              <c:idx val="6"/>
              <c:layout/>
              <c:tx>
                <c:rich>
                  <a:bodyPr/>
                  <a:lstStyle/>
                  <a:p>
                    <a:r>
                      <a:rPr lang="ja-JP" altLang="en-US" sz="1400" dirty="0"/>
                      <a:t>プログラム援助等
</a:t>
                    </a:r>
                    <a:r>
                      <a:rPr lang="en-US" altLang="ja-JP" sz="1400" dirty="0"/>
                      <a:t>10.0%</a:t>
                    </a:r>
                  </a:p>
                </c:rich>
              </c:tx>
              <c:showLegendKey val="0"/>
              <c:showVal val="0"/>
              <c:showCatName val="1"/>
              <c:showSerName val="0"/>
              <c:showPercent val="1"/>
              <c:showBubbleSize val="0"/>
            </c:dLbl>
            <c:numFmt formatCode="0.0%" sourceLinked="0"/>
            <c:txPr>
              <a:bodyPr/>
              <a:lstStyle/>
              <a:p>
                <a:pPr>
                  <a:defRPr sz="1400" b="0"/>
                </a:pPr>
                <a:endParaRPr lang="ja-JP"/>
              </a:p>
            </c:txPr>
            <c:showLegendKey val="0"/>
            <c:showVal val="0"/>
            <c:showCatName val="1"/>
            <c:showSerName val="0"/>
            <c:showPercent val="1"/>
            <c:showBubbleSize val="0"/>
            <c:showLeaderLines val="1"/>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0.20300000000000001</c:v>
                </c:pt>
                <c:pt idx="1">
                  <c:v>2.5000000000000001E-2</c:v>
                </c:pt>
                <c:pt idx="2">
                  <c:v>0.40800000000000008</c:v>
                </c:pt>
                <c:pt idx="3">
                  <c:v>4.5999999999999999E-2</c:v>
                </c:pt>
                <c:pt idx="4">
                  <c:v>0.15400000000000028</c:v>
                </c:pt>
                <c:pt idx="5">
                  <c:v>6.4000000000000112E-2</c:v>
                </c:pt>
                <c:pt idx="6">
                  <c:v>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txPr>
    <a:bodyPr/>
    <a:lstStyle/>
    <a:p>
      <a:pPr>
        <a:defRPr b="1">
          <a:latin typeface="+mj-lt"/>
          <a:ea typeface="+mj-ea"/>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00B0F0"/>
            </a:solidFill>
          </c:spPr>
          <c:invertIfNegative val="0"/>
          <c:dPt>
            <c:idx val="11"/>
            <c:invertIfNegative val="0"/>
            <c:bubble3D val="0"/>
            <c:spPr>
              <a:solidFill>
                <a:srgbClr val="FF0000"/>
              </a:solidFill>
            </c:spPr>
          </c:dPt>
          <c:dLbls>
            <c:dLbl>
              <c:idx val="0"/>
              <c:layout/>
              <c:tx>
                <c:rich>
                  <a:bodyPr/>
                  <a:lstStyle/>
                  <a:p>
                    <a:r>
                      <a:rPr lang="en-US" altLang="en-US" sz="1800"/>
                      <a:t>1</a:t>
                    </a:r>
                    <a:r>
                      <a:rPr lang="en-US" altLang="en-US"/>
                      <a:t>32</a:t>
                    </a:r>
                    <a:r>
                      <a:rPr lang="ja-JP" altLang="en-US"/>
                      <a:t>億円</a:t>
                    </a:r>
                    <a:endParaRPr lang="en-US" altLang="en-US"/>
                  </a:p>
                </c:rich>
              </c:tx>
              <c:showLegendKey val="0"/>
              <c:showVal val="1"/>
              <c:showCatName val="0"/>
              <c:showSerName val="0"/>
              <c:showPercent val="0"/>
              <c:showBubbleSize val="0"/>
            </c:dLbl>
            <c:dLbl>
              <c:idx val="1"/>
              <c:layout/>
              <c:tx>
                <c:rich>
                  <a:bodyPr/>
                  <a:lstStyle/>
                  <a:p>
                    <a:r>
                      <a:rPr lang="en-US" sz="1800"/>
                      <a:t>8</a:t>
                    </a:r>
                    <a:r>
                      <a:rPr lang="en-US"/>
                      <a:t>5</a:t>
                    </a:r>
                    <a:r>
                      <a:rPr lang="ja-JP"/>
                      <a:t>億円</a:t>
                    </a:r>
                    <a:endParaRPr lang="en-US"/>
                  </a:p>
                </c:rich>
              </c:tx>
              <c:showLegendKey val="0"/>
              <c:showVal val="1"/>
              <c:showCatName val="0"/>
              <c:showSerName val="0"/>
              <c:showPercent val="0"/>
              <c:showBubbleSize val="0"/>
            </c:dLbl>
            <c:dLbl>
              <c:idx val="2"/>
              <c:layout>
                <c:manualLayout>
                  <c:x val="-1.1333608790596852E-2"/>
                  <c:y val="2.6323774970276933E-3"/>
                </c:manualLayout>
              </c:layout>
              <c:tx>
                <c:rich>
                  <a:bodyPr/>
                  <a:lstStyle/>
                  <a:p>
                    <a:r>
                      <a:rPr lang="en-US" altLang="en-US" sz="1800" dirty="0"/>
                      <a:t>5</a:t>
                    </a:r>
                    <a:r>
                      <a:rPr lang="en-US" altLang="en-US" dirty="0"/>
                      <a:t>9</a:t>
                    </a:r>
                    <a:r>
                      <a:rPr lang="ja-JP" altLang="en-US" dirty="0"/>
                      <a:t>億円</a:t>
                    </a:r>
                    <a:endParaRPr lang="en-US" altLang="en-US" dirty="0"/>
                  </a:p>
                </c:rich>
              </c:tx>
              <c:showLegendKey val="0"/>
              <c:showVal val="1"/>
              <c:showCatName val="0"/>
              <c:showSerName val="0"/>
              <c:showPercent val="0"/>
              <c:showBubbleSize val="0"/>
            </c:dLbl>
            <c:dLbl>
              <c:idx val="3"/>
              <c:layout/>
              <c:tx>
                <c:rich>
                  <a:bodyPr/>
                  <a:lstStyle/>
                  <a:p>
                    <a:r>
                      <a:rPr lang="en-US" altLang="en-US" sz="1800" dirty="0"/>
                      <a:t>5</a:t>
                    </a:r>
                    <a:r>
                      <a:rPr lang="en-US" altLang="en-US" dirty="0"/>
                      <a:t>6</a:t>
                    </a:r>
                    <a:r>
                      <a:rPr lang="ja-JP" altLang="en-US" dirty="0"/>
                      <a:t>億円</a:t>
                    </a:r>
                    <a:endParaRPr lang="en-US" altLang="en-US" dirty="0"/>
                  </a:p>
                </c:rich>
              </c:tx>
              <c:showLegendKey val="0"/>
              <c:showVal val="1"/>
              <c:showCatName val="0"/>
              <c:showSerName val="0"/>
              <c:showPercent val="0"/>
              <c:showBubbleSize val="0"/>
            </c:dLbl>
            <c:dLbl>
              <c:idx val="4"/>
              <c:layout/>
              <c:tx>
                <c:rich>
                  <a:bodyPr/>
                  <a:lstStyle/>
                  <a:p>
                    <a:r>
                      <a:rPr lang="en-US" altLang="en-US" sz="1800" dirty="0"/>
                      <a:t>5</a:t>
                    </a:r>
                    <a:r>
                      <a:rPr lang="en-US" altLang="en-US" dirty="0"/>
                      <a:t>3</a:t>
                    </a:r>
                    <a:r>
                      <a:rPr lang="ja-JP" altLang="ja-JP" sz="1800" b="0" i="0" u="none" strike="noStrike" baseline="0" dirty="0"/>
                      <a:t>億円</a:t>
                    </a:r>
                    <a:endParaRPr lang="en-US" altLang="en-US" dirty="0"/>
                  </a:p>
                </c:rich>
              </c:tx>
              <c:showLegendKey val="0"/>
              <c:showVal val="1"/>
              <c:showCatName val="0"/>
              <c:showSerName val="0"/>
              <c:showPercent val="0"/>
              <c:showBubbleSize val="0"/>
            </c:dLbl>
            <c:dLbl>
              <c:idx val="5"/>
              <c:layout/>
              <c:tx>
                <c:rich>
                  <a:bodyPr/>
                  <a:lstStyle/>
                  <a:p>
                    <a:r>
                      <a:rPr lang="en-US" altLang="en-US" sz="1800" dirty="0"/>
                      <a:t>3</a:t>
                    </a:r>
                    <a:r>
                      <a:rPr lang="en-US" altLang="en-US" dirty="0"/>
                      <a:t>2</a:t>
                    </a:r>
                    <a:r>
                      <a:rPr lang="ja-JP" altLang="ja-JP" sz="1800" b="0" i="0" u="none" strike="noStrike" baseline="0" dirty="0"/>
                      <a:t>億円</a:t>
                    </a:r>
                    <a:endParaRPr lang="en-US" altLang="en-US" dirty="0"/>
                  </a:p>
                </c:rich>
              </c:tx>
              <c:showLegendKey val="0"/>
              <c:showVal val="1"/>
              <c:showCatName val="0"/>
              <c:showSerName val="0"/>
              <c:showPercent val="0"/>
              <c:showBubbleSize val="0"/>
            </c:dLbl>
            <c:dLbl>
              <c:idx val="6"/>
              <c:layout/>
              <c:tx>
                <c:rich>
                  <a:bodyPr/>
                  <a:lstStyle/>
                  <a:p>
                    <a:r>
                      <a:rPr lang="en-US" altLang="en-US" sz="1800" dirty="0"/>
                      <a:t>12</a:t>
                    </a:r>
                    <a:r>
                      <a:rPr lang="ja-JP" altLang="ja-JP" sz="1800" b="0" i="0" u="none" strike="noStrike" baseline="0" dirty="0"/>
                      <a:t>億円</a:t>
                    </a:r>
                    <a:endParaRPr lang="en-US" altLang="en-US" sz="1800" dirty="0"/>
                  </a:p>
                </c:rich>
              </c:tx>
              <c:showLegendKey val="0"/>
              <c:showVal val="1"/>
              <c:showCatName val="0"/>
              <c:showSerName val="0"/>
              <c:showPercent val="0"/>
              <c:showBubbleSize val="0"/>
            </c:dLbl>
            <c:dLbl>
              <c:idx val="7"/>
              <c:layout/>
              <c:tx>
                <c:rich>
                  <a:bodyPr/>
                  <a:lstStyle/>
                  <a:p>
                    <a:r>
                      <a:rPr lang="en-US" altLang="en-US" sz="1800" dirty="0"/>
                      <a:t>9</a:t>
                    </a:r>
                    <a:r>
                      <a:rPr lang="ja-JP" altLang="ja-JP" sz="1800" b="0" i="0" u="none" strike="noStrike" baseline="0" dirty="0"/>
                      <a:t>億円</a:t>
                    </a:r>
                    <a:endParaRPr lang="en-US" altLang="en-US" sz="1800" dirty="0"/>
                  </a:p>
                </c:rich>
              </c:tx>
              <c:showLegendKey val="0"/>
              <c:showVal val="1"/>
              <c:showCatName val="0"/>
              <c:showSerName val="0"/>
              <c:showPercent val="0"/>
              <c:showBubbleSize val="0"/>
            </c:dLbl>
            <c:dLbl>
              <c:idx val="8"/>
              <c:layout/>
              <c:tx>
                <c:rich>
                  <a:bodyPr/>
                  <a:lstStyle/>
                  <a:p>
                    <a:r>
                      <a:rPr lang="en-US" altLang="en-US" sz="1800" dirty="0"/>
                      <a:t>8</a:t>
                    </a:r>
                    <a:r>
                      <a:rPr lang="ja-JP" altLang="ja-JP" sz="1800" b="0" i="0" u="none" strike="noStrike" baseline="0" dirty="0"/>
                      <a:t>億円</a:t>
                    </a:r>
                    <a:endParaRPr lang="en-US" altLang="en-US" sz="1800" dirty="0"/>
                  </a:p>
                </c:rich>
              </c:tx>
              <c:showLegendKey val="0"/>
              <c:showVal val="1"/>
              <c:showCatName val="0"/>
              <c:showSerName val="0"/>
              <c:showPercent val="0"/>
              <c:showBubbleSize val="0"/>
            </c:dLbl>
            <c:dLbl>
              <c:idx val="9"/>
              <c:layout/>
              <c:tx>
                <c:rich>
                  <a:bodyPr/>
                  <a:lstStyle/>
                  <a:p>
                    <a:r>
                      <a:rPr lang="en-US" altLang="en-US" sz="1800" dirty="0"/>
                      <a:t>5</a:t>
                    </a:r>
                    <a:r>
                      <a:rPr lang="ja-JP" altLang="ja-JP" sz="1800" b="0" i="0" u="none" strike="noStrike" baseline="0" dirty="0"/>
                      <a:t>億円</a:t>
                    </a:r>
                    <a:endParaRPr lang="en-US" altLang="en-US" sz="1800" dirty="0"/>
                  </a:p>
                </c:rich>
              </c:tx>
              <c:showLegendKey val="0"/>
              <c:showVal val="1"/>
              <c:showCatName val="0"/>
              <c:showSerName val="0"/>
              <c:showPercent val="0"/>
              <c:showBubbleSize val="0"/>
            </c:dLbl>
            <c:dLbl>
              <c:idx val="10"/>
              <c:layout/>
              <c:tx>
                <c:rich>
                  <a:bodyPr/>
                  <a:lstStyle/>
                  <a:p>
                    <a:r>
                      <a:rPr lang="en-US" altLang="en-US" sz="1800" dirty="0"/>
                      <a:t>5</a:t>
                    </a:r>
                    <a:r>
                      <a:rPr lang="ja-JP" altLang="ja-JP" sz="1800" b="0" i="0" u="none" strike="noStrike" baseline="0" dirty="0"/>
                      <a:t>億円</a:t>
                    </a:r>
                    <a:endParaRPr lang="en-US" altLang="en-US" sz="1800" dirty="0"/>
                  </a:p>
                </c:rich>
              </c:tx>
              <c:showLegendKey val="0"/>
              <c:showVal val="1"/>
              <c:showCatName val="0"/>
              <c:showSerName val="0"/>
              <c:showPercent val="0"/>
              <c:showBubbleSize val="0"/>
            </c:dLbl>
            <c:dLbl>
              <c:idx val="11"/>
              <c:layout/>
              <c:tx>
                <c:rich>
                  <a:bodyPr/>
                  <a:lstStyle/>
                  <a:p>
                    <a:r>
                      <a:rPr lang="en-US" sz="1800" b="1" dirty="0"/>
                      <a:t>3</a:t>
                    </a:r>
                    <a:r>
                      <a:rPr lang="ja-JP" b="1" dirty="0"/>
                      <a:t>億円</a:t>
                    </a:r>
                    <a:endParaRPr lang="en-US" b="1" dirty="0"/>
                  </a:p>
                </c:rich>
              </c:tx>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strRef>
              <c:f>Sheet1!$A$26:$A$37</c:f>
              <c:strCache>
                <c:ptCount val="12"/>
                <c:pt idx="0">
                  <c:v>英国</c:v>
                </c:pt>
                <c:pt idx="1">
                  <c:v>デンマーク</c:v>
                </c:pt>
                <c:pt idx="2">
                  <c:v>米国</c:v>
                </c:pt>
                <c:pt idx="3">
                  <c:v>ノルウェー</c:v>
                </c:pt>
                <c:pt idx="4">
                  <c:v>スウェーデン</c:v>
                </c:pt>
                <c:pt idx="5">
                  <c:v>オーストラリア</c:v>
                </c:pt>
                <c:pt idx="6">
                  <c:v>ベルギー</c:v>
                </c:pt>
                <c:pt idx="7">
                  <c:v>ドイツ</c:v>
                </c:pt>
                <c:pt idx="8">
                  <c:v>スイス</c:v>
                </c:pt>
                <c:pt idx="9">
                  <c:v>アイルランド</c:v>
                </c:pt>
                <c:pt idx="10">
                  <c:v>フィンランド</c:v>
                </c:pt>
                <c:pt idx="11">
                  <c:v>日本</c:v>
                </c:pt>
              </c:strCache>
            </c:strRef>
          </c:cat>
          <c:val>
            <c:numRef>
              <c:f>Sheet1!$B$26:$B$37</c:f>
              <c:numCache>
                <c:formatCode>0</c:formatCode>
                <c:ptCount val="12"/>
                <c:pt idx="0">
                  <c:v>132</c:v>
                </c:pt>
                <c:pt idx="1">
                  <c:v>85.410000000000025</c:v>
                </c:pt>
                <c:pt idx="2">
                  <c:v>58.5</c:v>
                </c:pt>
                <c:pt idx="3">
                  <c:v>56.297800000000009</c:v>
                </c:pt>
                <c:pt idx="4">
                  <c:v>52.65</c:v>
                </c:pt>
                <c:pt idx="5">
                  <c:v>32.200000000000003</c:v>
                </c:pt>
                <c:pt idx="6">
                  <c:v>11.97</c:v>
                </c:pt>
                <c:pt idx="7">
                  <c:v>9.31</c:v>
                </c:pt>
                <c:pt idx="8">
                  <c:v>8.4240000000000013</c:v>
                </c:pt>
                <c:pt idx="9">
                  <c:v>5.3199999999999985</c:v>
                </c:pt>
                <c:pt idx="10">
                  <c:v>5.3199999999999985</c:v>
                </c:pt>
                <c:pt idx="11">
                  <c:v>2.8547999999999987</c:v>
                </c:pt>
              </c:numCache>
            </c:numRef>
          </c:val>
        </c:ser>
        <c:dLbls>
          <c:showLegendKey val="0"/>
          <c:showVal val="1"/>
          <c:showCatName val="0"/>
          <c:showSerName val="0"/>
          <c:showPercent val="0"/>
          <c:showBubbleSize val="0"/>
        </c:dLbls>
        <c:gapWidth val="150"/>
        <c:overlap val="-25"/>
        <c:axId val="23339392"/>
        <c:axId val="23340928"/>
      </c:barChart>
      <c:catAx>
        <c:axId val="23339392"/>
        <c:scaling>
          <c:orientation val="minMax"/>
        </c:scaling>
        <c:delete val="0"/>
        <c:axPos val="b"/>
        <c:majorTickMark val="none"/>
        <c:minorTickMark val="none"/>
        <c:tickLblPos val="nextTo"/>
        <c:txPr>
          <a:bodyPr rot="0" vert="eaVert"/>
          <a:lstStyle/>
          <a:p>
            <a:pPr>
              <a:defRPr/>
            </a:pPr>
            <a:endParaRPr lang="ja-JP"/>
          </a:p>
        </c:txPr>
        <c:crossAx val="23340928"/>
        <c:crosses val="autoZero"/>
        <c:auto val="1"/>
        <c:lblAlgn val="ctr"/>
        <c:lblOffset val="100"/>
        <c:noMultiLvlLbl val="0"/>
      </c:catAx>
      <c:valAx>
        <c:axId val="23340928"/>
        <c:scaling>
          <c:orientation val="minMax"/>
        </c:scaling>
        <c:delete val="1"/>
        <c:axPos val="l"/>
        <c:numFmt formatCode="0" sourceLinked="1"/>
        <c:majorTickMark val="out"/>
        <c:minorTickMark val="none"/>
        <c:tickLblPos val="none"/>
        <c:crossAx val="23339392"/>
        <c:crosses val="autoZero"/>
        <c:crossBetween val="between"/>
      </c:valAx>
      <c:spPr>
        <a:noFill/>
      </c:spPr>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BA34C5-D128-4108-8F6B-F18B24DEAE5F}" type="slidenum">
              <a:rPr lang="en-US" altLang="ja-JP"/>
              <a:pPr>
                <a:defRPr/>
              </a:pPr>
              <a:t>‹#›</a:t>
            </a:fld>
            <a:endParaRPr lang="en-US" altLang="ja-JP"/>
          </a:p>
        </p:txBody>
      </p:sp>
    </p:spTree>
    <p:extLst>
      <p:ext uri="{BB962C8B-B14F-4D97-AF65-F5344CB8AC3E}">
        <p14:creationId xmlns:p14="http://schemas.microsoft.com/office/powerpoint/2010/main" val="55715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77A8021-F1BB-4EA9-9DED-8987D1404A1D}" type="slidenum">
              <a:rPr lang="en-US" altLang="ja-JP" smtClean="0"/>
              <a:pPr/>
              <a:t>1</a:t>
            </a:fld>
            <a:endParaRPr lang="en-US" altLang="ja-JP" smtClean="0"/>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756" tIns="45379" rIns="90756" bIns="45379" anchor="b"/>
          <a:lstStyle/>
          <a:p>
            <a:pPr algn="r"/>
            <a:fld id="{099A2781-2598-4E99-9B7B-C8E9B2F9EE60}" type="slidenum">
              <a:rPr lang="en-US" altLang="ja-JP" sz="1200"/>
              <a:pPr algn="r"/>
              <a:t>1</a:t>
            </a:fld>
            <a:endParaRPr lang="en-US" altLang="ja-JP"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0756" tIns="45379" rIns="90756" bIns="45379"/>
          <a:lstStyle/>
          <a:p>
            <a:pPr eaLnBrk="1" hangingPunct="1"/>
            <a:r>
              <a:rPr lang="ja-JP" altLang="en-US" dirty="0" smtClean="0"/>
              <a:t>「これから授業を始めます。」授業のねらいを確認し、世界一大きな授業について説明する。 </a:t>
            </a:r>
          </a:p>
          <a:p>
            <a:pPr eaLnBrk="1" hangingPunct="1"/>
            <a:endParaRPr lang="ja-JP" altLang="en-US" dirty="0" smtClean="0"/>
          </a:p>
          <a:p>
            <a:pPr eaLnBrk="1" hangingPunct="1"/>
            <a:r>
              <a:rPr lang="ja-JP" altLang="en-US" dirty="0" smtClean="0"/>
              <a:t>◆ねらい</a:t>
            </a:r>
          </a:p>
          <a:p>
            <a:pPr marL="228600" indent="-228600" eaLnBrk="1" hangingPunct="1">
              <a:buAutoNum type="arabicPeriod"/>
            </a:pPr>
            <a:r>
              <a:rPr lang="ja-JP" altLang="en-US" dirty="0" smtClean="0"/>
              <a:t>世界の教育の現状について知り、教育の大切さについて考えること。</a:t>
            </a:r>
            <a:endParaRPr lang="en-US" altLang="ja-JP" dirty="0" smtClean="0"/>
          </a:p>
          <a:p>
            <a:pPr marL="228600" indent="-228600" eaLnBrk="1" hangingPunct="1">
              <a:buAutoNum type="arabicPeriod"/>
            </a:pPr>
            <a:r>
              <a:rPr lang="ja-JP" altLang="en-US" dirty="0" smtClean="0"/>
              <a:t>より良い世界のために活動する子どもたちがいることを知り、自分たちに何ができるか考えること。</a:t>
            </a:r>
            <a:endParaRPr lang="en-US" altLang="ja-JP" dirty="0" smtClean="0"/>
          </a:p>
          <a:p>
            <a:pPr marL="228600" indent="-228600" eaLnBrk="1" hangingPunct="1">
              <a:buAutoNum type="arabicPeriod"/>
            </a:pPr>
            <a:r>
              <a:rPr lang="ja-JP" altLang="en-US" dirty="0" smtClean="0"/>
              <a:t>日本の教育援助の現状を知ること。</a:t>
            </a:r>
            <a:endParaRPr lang="en-US" altLang="ja-JP" dirty="0" smtClean="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1" lang="ja-JP" altLang="ja-JP" sz="1200" kern="1200" dirty="0" smtClean="0">
                <a:solidFill>
                  <a:schemeClr val="tx1"/>
                </a:solidFill>
                <a:latin typeface="Arial" charset="0"/>
                <a:ea typeface="ＭＳ Ｐ明朝" pitchFamily="18" charset="-128"/>
                <a:cs typeface="+mn-cs"/>
              </a:rPr>
              <a:t>より良い教育政策の実現に向け、日本政府に政策提言すること。</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pPr>
            <a:r>
              <a:rPr lang="ja-JP" altLang="en-US" sz="1200" b="1" dirty="0" smtClean="0"/>
              <a:t>◆解説</a:t>
            </a:r>
          </a:p>
          <a:p>
            <a:pPr eaLnBrk="1" hangingPunct="1">
              <a:lnSpc>
                <a:spcPct val="80000"/>
              </a:lnSpc>
            </a:pPr>
            <a:r>
              <a:rPr lang="en-US" altLang="ja-JP" sz="1200" dirty="0" smtClean="0"/>
              <a:t>1990</a:t>
            </a:r>
            <a:r>
              <a:rPr lang="ja-JP" altLang="en-US" sz="1200" dirty="0" smtClean="0"/>
              <a:t>年からは</a:t>
            </a:r>
            <a:r>
              <a:rPr lang="en-US" altLang="ja-JP" sz="1200" dirty="0" smtClean="0"/>
              <a:t>12</a:t>
            </a:r>
            <a:r>
              <a:rPr lang="ja-JP" altLang="en-US" sz="1200" dirty="0" smtClean="0"/>
              <a:t>％減少しましたが、</a:t>
            </a:r>
            <a:r>
              <a:rPr lang="en-US" altLang="ja-JP" sz="1200" dirty="0" smtClean="0"/>
              <a:t>2000</a:t>
            </a:r>
            <a:r>
              <a:rPr lang="ja-JP" altLang="en-US" sz="1200" dirty="0" smtClean="0"/>
              <a:t>年からはわずか</a:t>
            </a:r>
            <a:r>
              <a:rPr lang="en-US" altLang="ja-JP" sz="1200" dirty="0" smtClean="0"/>
              <a:t>1</a:t>
            </a:r>
            <a:r>
              <a:rPr lang="ja-JP" altLang="en-US" sz="1200" dirty="0" smtClean="0"/>
              <a:t>％の減少にとどまっています。特に、サハラ以南アフリカ地域の成人識字率は</a:t>
            </a:r>
            <a:r>
              <a:rPr lang="en-US" altLang="ja-JP" sz="1200" dirty="0" smtClean="0"/>
              <a:t>59</a:t>
            </a:r>
            <a:r>
              <a:rPr lang="ja-JP" altLang="en-US" sz="1200" dirty="0" smtClean="0"/>
              <a:t>％（つまり</a:t>
            </a:r>
            <a:r>
              <a:rPr lang="en-US" altLang="ja-JP" sz="1200" dirty="0" smtClean="0"/>
              <a:t>41</a:t>
            </a:r>
            <a:r>
              <a:rPr lang="ja-JP" altLang="en-US" sz="1200" dirty="0" smtClean="0"/>
              <a:t>％の人は非識字）と低い水準となっています。また、</a:t>
            </a:r>
            <a:r>
              <a:rPr lang="ja-JP" altLang="en-US" sz="1200" u="sng" dirty="0" smtClean="0"/>
              <a:t>世界の成人非識字者のおよそ</a:t>
            </a:r>
            <a:r>
              <a:rPr lang="en-US" altLang="ja-JP" sz="1200" u="sng" dirty="0" smtClean="0"/>
              <a:t>6</a:t>
            </a:r>
            <a:r>
              <a:rPr lang="ja-JP" altLang="en-US" sz="1200" u="sng" dirty="0" smtClean="0"/>
              <a:t>割は女性です。</a:t>
            </a: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11</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12</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b="1" dirty="0" smtClean="0"/>
              <a:t>■解説</a:t>
            </a:r>
            <a:endParaRPr lang="en-US" altLang="ja-JP" sz="1000" b="1" dirty="0" smtClean="0"/>
          </a:p>
          <a:p>
            <a:pPr eaLnBrk="1" hangingPunct="1">
              <a:lnSpc>
                <a:spcPct val="80000"/>
              </a:lnSpc>
            </a:pPr>
            <a:r>
              <a:rPr lang="ja-JP" altLang="en-US" sz="1000" dirty="0" smtClean="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a:t>
            </a:r>
            <a:r>
              <a:rPr lang="ja-JP" altLang="en-US" sz="1000" u="sng" dirty="0" smtClean="0"/>
              <a:t>識字率は基礎教育の浸透状況を測る指針として、広く使われています</a:t>
            </a:r>
            <a:r>
              <a:rPr lang="ja-JP" altLang="en-US" sz="1000" dirty="0" smtClean="0"/>
              <a:t>。</a:t>
            </a:r>
          </a:p>
          <a:p>
            <a:pPr eaLnBrk="1" hangingPunct="1">
              <a:lnSpc>
                <a:spcPct val="80000"/>
              </a:lnSpc>
            </a:pPr>
            <a:endParaRPr lang="ja-JP" altLang="en-US" sz="1000" dirty="0" smtClean="0"/>
          </a:p>
          <a:p>
            <a:pPr eaLnBrk="1" hangingPunct="1">
              <a:lnSpc>
                <a:spcPct val="80000"/>
              </a:lnSpc>
            </a:pPr>
            <a:endParaRPr lang="en-US" altLang="ja-JP"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13</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3</a:t>
            </a:r>
          </a:p>
          <a:p>
            <a:pPr eaLnBrk="1" hangingPunct="1">
              <a:spcBef>
                <a:spcPct val="50000"/>
              </a:spcBef>
            </a:pPr>
            <a:endParaRPr lang="en-US" altLang="ja-JP" b="1" u="sng" dirty="0" smtClean="0">
              <a:solidFill>
                <a:schemeClr val="bg2"/>
              </a:solidFill>
            </a:endParaRPr>
          </a:p>
          <a:p>
            <a:pPr eaLnBrk="1" hangingPunct="1"/>
            <a:r>
              <a:rPr lang="ja-JP" altLang="en-US" b="1" dirty="0" smtClean="0"/>
              <a:t>■導入</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先ほどのクイズで、子どもたちが小学校に通えない理由について知りました。その中には、学校や先生の数が足りないなどの理由がありました。課題のいくつかは、教育にかける予算・資金が増えることで解決できるものがあります」など、導入の言葉ではじめる。</a:t>
            </a:r>
          </a:p>
          <a:p>
            <a:pPr eaLnBrk="1" hangingPunct="1">
              <a:spcBef>
                <a:spcPct val="50000"/>
              </a:spcBef>
            </a:pPr>
            <a:endParaRPr lang="ja-JP" altLang="en-US" b="1" u="sng" dirty="0" smtClean="0">
              <a:solidFill>
                <a:schemeClr val="bg2"/>
              </a:solidFill>
            </a:endParaRPr>
          </a:p>
          <a:p>
            <a:pPr eaLnBrk="1" hangingPunct="1"/>
            <a:r>
              <a:rPr lang="ja-JP" altLang="en-US" b="1" dirty="0" smtClean="0"/>
              <a:t>答え：</a:t>
            </a:r>
            <a:r>
              <a:rPr lang="en-US" altLang="ja-JP" b="1" dirty="0" smtClean="0"/>
              <a:t>B</a:t>
            </a:r>
            <a:r>
              <a:rPr lang="ja-JP" altLang="en-US" b="1" dirty="0" err="1" smtClean="0"/>
              <a:t>．</a:t>
            </a:r>
            <a:r>
              <a:rPr lang="ja-JP" altLang="en-US" b="1" dirty="0" smtClean="0"/>
              <a:t>約</a:t>
            </a:r>
            <a:r>
              <a:rPr lang="en-US" altLang="ja-JP" b="1" dirty="0" smtClean="0"/>
              <a:t>19</a:t>
            </a:r>
            <a:r>
              <a:rPr lang="ja-JP" altLang="en-US" b="1" dirty="0" smtClean="0"/>
              <a:t>兆円</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14</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ja-JP" altLang="en-US" b="1" dirty="0" smtClean="0"/>
              <a:t>答え：</a:t>
            </a:r>
            <a:r>
              <a:rPr lang="en-US" altLang="ja-JP" b="1" dirty="0" smtClean="0"/>
              <a:t>C</a:t>
            </a:r>
            <a:r>
              <a:rPr lang="ja-JP" altLang="en-US" b="1" dirty="0" err="1" smtClean="0"/>
              <a:t>．</a:t>
            </a:r>
            <a:r>
              <a:rPr lang="ja-JP" altLang="en-US" b="1" dirty="0" smtClean="0"/>
              <a:t>約</a:t>
            </a:r>
            <a:r>
              <a:rPr lang="en-US" altLang="ja-JP" b="1" dirty="0" smtClean="0"/>
              <a:t>4</a:t>
            </a:r>
            <a:r>
              <a:rPr lang="ja-JP" altLang="en-US" b="1" dirty="0" smtClean="0"/>
              <a:t>兆円</a:t>
            </a:r>
            <a:endParaRPr lang="en-US" altLang="ja-JP" b="1" dirty="0" smtClean="0"/>
          </a:p>
          <a:p>
            <a:pPr eaLnBrk="1" hangingPunct="1"/>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 </a:t>
            </a:r>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世界中のすべての子どもが高校まで行けるようになるためには、年間約</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兆円（</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兆</a:t>
            </a:r>
            <a:r>
              <a:rPr kumimoji="1" lang="en-US" altLang="ja-JP" sz="1200" kern="1200" dirty="0" smtClean="0">
                <a:solidFill>
                  <a:schemeClr val="tx1"/>
                </a:solidFill>
                <a:latin typeface="Arial" charset="0"/>
                <a:ea typeface="ＭＳ Ｐ明朝" pitchFamily="18" charset="-128"/>
                <a:cs typeface="+mn-cs"/>
              </a:rPr>
              <a:t>1,200</a:t>
            </a:r>
            <a:r>
              <a:rPr kumimoji="1" lang="ja-JP" altLang="ja-JP" sz="1200" kern="1200" dirty="0" smtClean="0">
                <a:solidFill>
                  <a:schemeClr val="tx1"/>
                </a:solidFill>
                <a:latin typeface="Arial" charset="0"/>
                <a:ea typeface="ＭＳ Ｐ明朝" pitchFamily="18" charset="-128"/>
                <a:cs typeface="+mn-cs"/>
              </a:rPr>
              <a:t>億円）が必要です。このうち、</a:t>
            </a:r>
            <a:r>
              <a:rPr kumimoji="1" lang="en-US" altLang="ja-JP" sz="1200" kern="1200" dirty="0" smtClean="0">
                <a:solidFill>
                  <a:schemeClr val="tx1"/>
                </a:solidFill>
                <a:latin typeface="Arial" charset="0"/>
                <a:ea typeface="ＭＳ Ｐ明朝" pitchFamily="18" charset="-128"/>
                <a:cs typeface="+mn-cs"/>
              </a:rPr>
              <a:t>15</a:t>
            </a:r>
            <a:r>
              <a:rPr kumimoji="1" lang="ja-JP" altLang="ja-JP" sz="1200" kern="1200" dirty="0" smtClean="0">
                <a:solidFill>
                  <a:schemeClr val="tx1"/>
                </a:solidFill>
                <a:latin typeface="Arial" charset="0"/>
                <a:ea typeface="ＭＳ Ｐ明朝" pitchFamily="18" charset="-128"/>
                <a:cs typeface="+mn-cs"/>
              </a:rPr>
              <a:t>兆円は途上国政府が教育予算を増やして負担することができますが、</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兆円が足りないので、日本を含めた豊かな国々が支援する必要があります</a:t>
            </a:r>
            <a:r>
              <a:rPr kumimoji="1" lang="ja-JP" altLang="en-US" sz="1200" kern="1200" dirty="0" smtClean="0">
                <a:solidFill>
                  <a:schemeClr val="tx1"/>
                </a:solidFill>
                <a:latin typeface="Arial" charset="0"/>
                <a:ea typeface="ＭＳ Ｐ明朝" pitchFamily="18" charset="-128"/>
                <a:cs typeface="+mn-cs"/>
              </a:rPr>
              <a:t>。</a:t>
            </a:r>
            <a:endParaRPr lang="ja-JP" altLang="en-US" dirty="0" smtClean="0"/>
          </a:p>
          <a:p>
            <a:pPr eaLnBrk="1" hangingPunct="1"/>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D13160C-4509-4EB7-ACC0-07C5DE5F1BB4}" type="slidenum">
              <a:rPr lang="en-US" altLang="ja-JP" smtClean="0"/>
              <a:pPr/>
              <a:t>15</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ja-JP" b="1" dirty="0" smtClean="0"/>
              <a:t>■</a:t>
            </a:r>
            <a:r>
              <a:rPr lang="ja-JP" altLang="en-US" b="1" dirty="0" smtClean="0"/>
              <a:t>解説：教育のための資金について</a:t>
            </a:r>
            <a:endParaRPr lang="en-US" altLang="ja-JP" dirty="0" smtClean="0"/>
          </a:p>
          <a:p>
            <a:r>
              <a:rPr kumimoji="1" lang="ja-JP" altLang="ja-JP" sz="1200" kern="1200" dirty="0" smtClean="0">
                <a:solidFill>
                  <a:schemeClr val="tx1"/>
                </a:solidFill>
                <a:latin typeface="Arial" charset="0"/>
                <a:ea typeface="ＭＳ Ｐ明朝" pitchFamily="18" charset="-128"/>
                <a:cs typeface="+mn-cs"/>
              </a:rPr>
              <a:t>持続可能な開発目標（</a:t>
            </a:r>
            <a:r>
              <a:rPr kumimoji="1" lang="en-US" altLang="ja-JP" sz="1200" kern="1200" dirty="0" smtClean="0">
                <a:solidFill>
                  <a:schemeClr val="tx1"/>
                </a:solidFill>
                <a:latin typeface="Arial" charset="0"/>
                <a:ea typeface="ＭＳ Ｐ明朝" pitchFamily="18" charset="-128"/>
                <a:cs typeface="+mn-cs"/>
              </a:rPr>
              <a:t>SDGs</a:t>
            </a:r>
            <a:r>
              <a:rPr kumimoji="1" lang="ja-JP" altLang="ja-JP" sz="1200" kern="1200" dirty="0" smtClean="0">
                <a:solidFill>
                  <a:schemeClr val="tx1"/>
                </a:solidFill>
                <a:latin typeface="Arial" charset="0"/>
                <a:ea typeface="ＭＳ Ｐ明朝" pitchFamily="18" charset="-128"/>
                <a:cs typeface="+mn-cs"/>
              </a:rPr>
              <a:t>）ゴール</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頁参照）の中では</a:t>
            </a:r>
            <a:r>
              <a:rPr kumimoji="1" lang="ja-JP" altLang="ja-JP" sz="1200" u="sng" kern="1200" dirty="0" smtClean="0">
                <a:solidFill>
                  <a:schemeClr val="tx1"/>
                </a:solidFill>
                <a:latin typeface="Arial" charset="0"/>
                <a:ea typeface="ＭＳ Ｐ明朝" pitchFamily="18" charset="-128"/>
                <a:cs typeface="+mn-cs"/>
              </a:rPr>
              <a:t>「高校まで通えるようになること」</a:t>
            </a:r>
            <a:r>
              <a:rPr kumimoji="1" lang="ja-JP" altLang="ja-JP" sz="1200" kern="1200" dirty="0" smtClean="0">
                <a:solidFill>
                  <a:schemeClr val="tx1"/>
                </a:solidFill>
                <a:latin typeface="Arial" charset="0"/>
                <a:ea typeface="ＭＳ Ｐ明朝" pitchFamily="18" charset="-128"/>
                <a:cs typeface="+mn-cs"/>
              </a:rPr>
              <a:t>や</a:t>
            </a:r>
            <a:r>
              <a:rPr kumimoji="1" lang="ja-JP" altLang="ja-JP" sz="1200" u="sng" kern="1200" dirty="0" smtClean="0">
                <a:solidFill>
                  <a:schemeClr val="tx1"/>
                </a:solidFill>
                <a:latin typeface="Arial" charset="0"/>
                <a:ea typeface="ＭＳ Ｐ明朝" pitchFamily="18" charset="-128"/>
                <a:cs typeface="+mn-cs"/>
              </a:rPr>
              <a:t>「質の高い教育を確保すること」</a:t>
            </a:r>
            <a:r>
              <a:rPr kumimoji="1" lang="ja-JP" altLang="ja-JP" sz="1200" kern="1200" dirty="0" smtClean="0">
                <a:solidFill>
                  <a:schemeClr val="tx1"/>
                </a:solidFill>
                <a:latin typeface="Arial" charset="0"/>
                <a:ea typeface="ＭＳ Ｐ明朝" pitchFamily="18" charset="-128"/>
                <a:cs typeface="+mn-cs"/>
              </a:rPr>
              <a:t>などが新たに加わりました。これを受け、昨年の教材では「世界中のすべての子どもたちが学校に通えるようになるためには、あと</a:t>
            </a:r>
            <a:r>
              <a:rPr kumimoji="1" lang="en-US" altLang="ja-JP" sz="1200" u="sng" kern="1200" dirty="0" smtClean="0">
                <a:solidFill>
                  <a:schemeClr val="tx1"/>
                </a:solidFill>
                <a:latin typeface="Arial" charset="0"/>
                <a:ea typeface="ＭＳ Ｐ明朝" pitchFamily="18" charset="-128"/>
                <a:cs typeface="+mn-cs"/>
              </a:rPr>
              <a:t>5</a:t>
            </a:r>
            <a:r>
              <a:rPr kumimoji="1" lang="ja-JP" altLang="ja-JP" sz="1200" u="sng" kern="1200" dirty="0" smtClean="0">
                <a:solidFill>
                  <a:schemeClr val="tx1"/>
                </a:solidFill>
                <a:latin typeface="Arial" charset="0"/>
                <a:ea typeface="ＭＳ Ｐ明朝" pitchFamily="18" charset="-128"/>
                <a:cs typeface="+mn-cs"/>
              </a:rPr>
              <a:t>兆円</a:t>
            </a:r>
            <a:r>
              <a:rPr kumimoji="1" lang="ja-JP" altLang="ja-JP" sz="1200" kern="1200" dirty="0" smtClean="0">
                <a:solidFill>
                  <a:schemeClr val="tx1"/>
                </a:solidFill>
                <a:latin typeface="Arial" charset="0"/>
                <a:ea typeface="ＭＳ Ｐ明朝" pitchFamily="18" charset="-128"/>
                <a:cs typeface="+mn-cs"/>
              </a:rPr>
              <a:t>が必要」としていましたが、今年の教材では「世界中のすべての子どもたちが</a:t>
            </a:r>
            <a:r>
              <a:rPr kumimoji="1" lang="ja-JP" altLang="ja-JP" sz="1200" u="sng" kern="1200" dirty="0" smtClean="0">
                <a:solidFill>
                  <a:schemeClr val="tx1"/>
                </a:solidFill>
                <a:latin typeface="Arial" charset="0"/>
                <a:ea typeface="ＭＳ Ｐ明朝" pitchFamily="18" charset="-128"/>
                <a:cs typeface="+mn-cs"/>
              </a:rPr>
              <a:t>高校まで</a:t>
            </a:r>
            <a:r>
              <a:rPr kumimoji="1" lang="ja-JP" altLang="ja-JP" sz="1200" kern="1200" dirty="0" smtClean="0">
                <a:solidFill>
                  <a:schemeClr val="tx1"/>
                </a:solidFill>
                <a:latin typeface="Arial" charset="0"/>
                <a:ea typeface="ＭＳ Ｐ明朝" pitchFamily="18" charset="-128"/>
                <a:cs typeface="+mn-cs"/>
              </a:rPr>
              <a:t>行けるようになるためには、</a:t>
            </a:r>
            <a:r>
              <a:rPr kumimoji="1" lang="ja-JP" altLang="en-US" sz="1200" kern="1200" dirty="0" smtClean="0">
                <a:solidFill>
                  <a:schemeClr val="tx1"/>
                </a:solidFill>
                <a:latin typeface="Arial" charset="0"/>
                <a:ea typeface="ＭＳ Ｐ明朝" pitchFamily="18" charset="-128"/>
                <a:cs typeface="+mn-cs"/>
              </a:rPr>
              <a:t>あと</a:t>
            </a:r>
            <a:r>
              <a:rPr kumimoji="1" lang="en-US" altLang="ja-JP" sz="1200" u="sng" kern="1200" dirty="0" smtClean="0">
                <a:solidFill>
                  <a:schemeClr val="tx1"/>
                </a:solidFill>
                <a:latin typeface="Arial" charset="0"/>
                <a:ea typeface="ＭＳ Ｐ明朝" pitchFamily="18" charset="-128"/>
                <a:cs typeface="+mn-cs"/>
              </a:rPr>
              <a:t>19</a:t>
            </a:r>
            <a:r>
              <a:rPr kumimoji="1" lang="ja-JP" altLang="ja-JP" sz="1200" u="sng" kern="1200" dirty="0" smtClean="0">
                <a:solidFill>
                  <a:schemeClr val="tx1"/>
                </a:solidFill>
                <a:latin typeface="Arial" charset="0"/>
                <a:ea typeface="ＭＳ Ｐ明朝" pitchFamily="18" charset="-128"/>
                <a:cs typeface="+mn-cs"/>
              </a:rPr>
              <a:t>兆円</a:t>
            </a:r>
            <a:r>
              <a:rPr kumimoji="1" lang="ja-JP" altLang="ja-JP" sz="1200" kern="1200" dirty="0" smtClean="0">
                <a:solidFill>
                  <a:schemeClr val="tx1"/>
                </a:solidFill>
                <a:latin typeface="Arial" charset="0"/>
                <a:ea typeface="ＭＳ Ｐ明朝" pitchFamily="18" charset="-128"/>
                <a:cs typeface="+mn-cs"/>
              </a:rPr>
              <a:t>が必要」と変更しています。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16</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ja-JP" altLang="en-US" b="1" dirty="0" smtClean="0"/>
              <a:t>■すすめ方</a:t>
            </a:r>
            <a:endParaRPr lang="en-US" altLang="ja-JP" b="1" dirty="0" smtClean="0"/>
          </a:p>
          <a:p>
            <a:pPr eaLnBrk="1" hangingPunct="1"/>
            <a:r>
              <a:rPr lang="ja-JP" altLang="en-US" b="0" dirty="0" smtClean="0"/>
              <a:t>①リボンの長さを比べる：</a:t>
            </a:r>
          </a:p>
          <a:p>
            <a:pPr lvl="0"/>
            <a:r>
              <a:rPr kumimoji="1" lang="ja-JP" altLang="ja-JP" sz="1200" b="0" kern="1200" dirty="0" smtClean="0">
                <a:solidFill>
                  <a:schemeClr val="tx1"/>
                </a:solidFill>
                <a:latin typeface="Arial" charset="0"/>
                <a:ea typeface="ＭＳ Ｐ明朝" pitchFamily="18" charset="-128"/>
                <a:cs typeface="+mn-cs"/>
              </a:rPr>
              <a:t>「世界中のすべての子どもが高校まで行けるようになるために必要な年間援助額の</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兆円とはどのくらいの金額でしょう？世界のゲームソフト市場の規模、世界の軍事費と比べてみましょう」と伝える。生徒</a:t>
            </a:r>
            <a:r>
              <a:rPr kumimoji="1" lang="en-US" altLang="ja-JP" sz="1200" b="0" kern="1200" dirty="0" smtClean="0">
                <a:solidFill>
                  <a:schemeClr val="tx1"/>
                </a:solidFill>
                <a:latin typeface="Arial" charset="0"/>
                <a:ea typeface="ＭＳ Ｐ明朝" pitchFamily="18" charset="-128"/>
                <a:cs typeface="+mn-cs"/>
              </a:rPr>
              <a:t>2</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ペア（合計</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人）に前に出てきてもらい、巻いたリボンを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本ずつ渡す。生徒にリボンの先端を持ってもらい、①から順番に引っ張ってもらい、長さを比べる。</a:t>
            </a:r>
          </a:p>
          <a:p>
            <a:r>
              <a:rPr kumimoji="1" lang="ja-JP" altLang="ja-JP" sz="1200" b="0" kern="1200" dirty="0" smtClean="0">
                <a:solidFill>
                  <a:schemeClr val="tx1"/>
                </a:solidFill>
                <a:latin typeface="Arial" charset="0"/>
                <a:ea typeface="ＭＳ Ｐ明朝" pitchFamily="18" charset="-128"/>
                <a:cs typeface="+mn-cs"/>
              </a:rPr>
              <a:t>※リボンの長さが教室全体に見えるように、長いリボンは移動しながら真っ直ぐになるように引っ張ると、より効果的になる。また、巻いたリボンは封筒や箱に入れるなどして、全体の長さが分からないようにしておくと、引っ張ったときの驚きが大きくなり、効果的。</a:t>
            </a:r>
            <a:endParaRPr kumimoji="1" lang="en-US" altLang="ja-JP" sz="1200" b="0" kern="1200" dirty="0" smtClean="0">
              <a:solidFill>
                <a:schemeClr val="tx1"/>
              </a:solidFill>
              <a:latin typeface="Arial" charset="0"/>
              <a:ea typeface="ＭＳ Ｐ明朝" pitchFamily="18" charset="-128"/>
              <a:cs typeface="+mn-cs"/>
            </a:endParaRPr>
          </a:p>
          <a:p>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世界の子どもが高校まで行くのに必要な援助額：</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兆円　→</a:t>
            </a:r>
            <a:r>
              <a:rPr kumimoji="1" lang="en-US" altLang="ja-JP" sz="1200" b="0" kern="1200" dirty="0" smtClean="0">
                <a:solidFill>
                  <a:schemeClr val="tx1"/>
                </a:solidFill>
                <a:latin typeface="Arial" charset="0"/>
                <a:ea typeface="ＭＳ Ｐ明朝" pitchFamily="18" charset="-128"/>
                <a:cs typeface="+mn-cs"/>
              </a:rPr>
              <a:t>40cm</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世界のゲームソフト市場：</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兆</a:t>
            </a:r>
            <a:r>
              <a:rPr kumimoji="1" lang="en-US" altLang="ja-JP" sz="1200" b="0" kern="1200" dirty="0" smtClean="0">
                <a:solidFill>
                  <a:schemeClr val="tx1"/>
                </a:solidFill>
                <a:latin typeface="Arial" charset="0"/>
                <a:ea typeface="ＭＳ Ｐ明朝" pitchFamily="18" charset="-128"/>
                <a:cs typeface="+mn-cs"/>
              </a:rPr>
              <a:t>7,148</a:t>
            </a:r>
            <a:r>
              <a:rPr kumimoji="1" lang="ja-JP" altLang="ja-JP" sz="1200" b="0" kern="1200" dirty="0" smtClean="0">
                <a:solidFill>
                  <a:schemeClr val="tx1"/>
                </a:solidFill>
                <a:latin typeface="Arial" charset="0"/>
                <a:ea typeface="ＭＳ Ｐ明朝" pitchFamily="18" charset="-128"/>
                <a:cs typeface="+mn-cs"/>
              </a:rPr>
              <a:t>億円（ファミ通、</a:t>
            </a:r>
            <a:r>
              <a:rPr kumimoji="1" lang="en-US" altLang="ja-JP" sz="1200" b="0" kern="1200" dirty="0" smtClean="0">
                <a:solidFill>
                  <a:schemeClr val="tx1"/>
                </a:solidFill>
                <a:latin typeface="Arial" charset="0"/>
                <a:ea typeface="ＭＳ Ｐ明朝" pitchFamily="18" charset="-128"/>
                <a:cs typeface="+mn-cs"/>
              </a:rPr>
              <a:t>2014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→67cm</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世界の軍事費：</a:t>
            </a:r>
            <a:r>
              <a:rPr kumimoji="1" lang="en-US" altLang="ja-JP" sz="1200" b="0" kern="1200" dirty="0" smtClean="0">
                <a:solidFill>
                  <a:schemeClr val="tx1"/>
                </a:solidFill>
                <a:latin typeface="Arial" charset="0"/>
                <a:ea typeface="ＭＳ Ｐ明朝" pitchFamily="18" charset="-128"/>
                <a:cs typeface="+mn-cs"/>
              </a:rPr>
              <a:t>217</a:t>
            </a:r>
            <a:r>
              <a:rPr kumimoji="1" lang="ja-JP" altLang="ja-JP" sz="1200" b="0" kern="1200" dirty="0" smtClean="0">
                <a:solidFill>
                  <a:schemeClr val="tx1"/>
                </a:solidFill>
                <a:latin typeface="Arial" charset="0"/>
                <a:ea typeface="ＭＳ Ｐ明朝" pitchFamily="18" charset="-128"/>
                <a:cs typeface="+mn-cs"/>
              </a:rPr>
              <a:t>兆円（ストックホルム国際平和研究所、</a:t>
            </a:r>
            <a:r>
              <a:rPr kumimoji="1" lang="en-US" altLang="ja-JP" sz="1200" b="0" kern="1200" dirty="0" smtClean="0">
                <a:solidFill>
                  <a:schemeClr val="tx1"/>
                </a:solidFill>
                <a:latin typeface="Arial" charset="0"/>
                <a:ea typeface="ＭＳ Ｐ明朝" pitchFamily="18" charset="-128"/>
                <a:cs typeface="+mn-cs"/>
              </a:rPr>
              <a:t>2014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→22m</a:t>
            </a:r>
          </a:p>
          <a:p>
            <a:pPr lvl="0"/>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en-US" sz="1200" b="0" kern="1200" dirty="0" smtClean="0">
                <a:solidFill>
                  <a:schemeClr val="tx1"/>
                </a:solidFill>
                <a:latin typeface="Arial" charset="0"/>
                <a:ea typeface="ＭＳ Ｐ明朝" pitchFamily="18" charset="-128"/>
                <a:cs typeface="+mn-cs"/>
              </a:rPr>
              <a:t>②</a:t>
            </a:r>
            <a:r>
              <a:rPr kumimoji="1" lang="ja-JP" altLang="ja-JP" sz="1200" b="0" kern="1200" dirty="0" smtClean="0">
                <a:solidFill>
                  <a:schemeClr val="tx1"/>
                </a:solidFill>
                <a:latin typeface="Arial" charset="0"/>
                <a:ea typeface="ＭＳ Ｐ明朝" pitchFamily="18" charset="-128"/>
                <a:cs typeface="+mn-cs"/>
              </a:rPr>
              <a:t>問いかけ：「世界の軍事費 </a:t>
            </a:r>
            <a:r>
              <a:rPr kumimoji="1" lang="en-US" altLang="ja-JP" sz="1200" b="0" kern="1200" dirty="0" smtClean="0">
                <a:solidFill>
                  <a:schemeClr val="tx1"/>
                </a:solidFill>
                <a:latin typeface="Arial" charset="0"/>
                <a:ea typeface="ＭＳ Ｐ明朝" pitchFamily="18" charset="-128"/>
                <a:cs typeface="+mn-cs"/>
              </a:rPr>
              <a:t>8</a:t>
            </a:r>
            <a:r>
              <a:rPr kumimoji="1" lang="ja-JP" altLang="ja-JP" sz="1200" b="0" kern="1200" dirty="0" smtClean="0">
                <a:solidFill>
                  <a:schemeClr val="tx1"/>
                </a:solidFill>
                <a:latin typeface="Arial" charset="0"/>
                <a:ea typeface="ＭＳ Ｐ明朝" pitchFamily="18" charset="-128"/>
                <a:cs typeface="+mn-cs"/>
              </a:rPr>
              <a:t>日分のお金で、世界中の子どもが</a:t>
            </a:r>
            <a:r>
              <a:rPr kumimoji="1" lang="en-US" altLang="ja-JP" sz="1200" b="0" kern="1200" dirty="0" smtClean="0">
                <a:solidFill>
                  <a:schemeClr val="tx1"/>
                </a:solidFill>
                <a:latin typeface="Arial" charset="0"/>
                <a:ea typeface="ＭＳ Ｐ明朝" pitchFamily="18" charset="-128"/>
                <a:cs typeface="+mn-cs"/>
              </a:rPr>
              <a:t>1 </a:t>
            </a:r>
            <a:r>
              <a:rPr kumimoji="1" lang="ja-JP" altLang="ja-JP" sz="1200" b="0" kern="1200" dirty="0" smtClean="0">
                <a:solidFill>
                  <a:schemeClr val="tx1"/>
                </a:solidFill>
                <a:latin typeface="Arial" charset="0"/>
                <a:ea typeface="ＭＳ Ｐ明朝" pitchFamily="18" charset="-128"/>
                <a:cs typeface="+mn-cs"/>
              </a:rPr>
              <a:t>年間学校に通うことができる」と伝える。</a:t>
            </a:r>
          </a:p>
          <a:p>
            <a:pPr lvl="0"/>
            <a:endParaRPr kumimoji="1" lang="en-US" altLang="ja-JP" sz="1200" b="0" kern="1200" dirty="0" smtClean="0">
              <a:solidFill>
                <a:schemeClr val="tx1"/>
              </a:solidFill>
              <a:latin typeface="Arial" charset="0"/>
              <a:ea typeface="ＭＳ Ｐ明朝" pitchFamily="18" charset="-128"/>
              <a:cs typeface="+mn-cs"/>
            </a:endParaRPr>
          </a:p>
          <a:p>
            <a:pPr lvl="0"/>
            <a:r>
              <a:rPr kumimoji="1" lang="ja-JP" altLang="en-US" sz="1200" b="0" kern="1200" dirty="0" smtClean="0">
                <a:solidFill>
                  <a:schemeClr val="tx1"/>
                </a:solidFill>
                <a:latin typeface="Arial" charset="0"/>
                <a:ea typeface="ＭＳ Ｐ明朝" pitchFamily="18" charset="-128"/>
                <a:cs typeface="+mn-cs"/>
              </a:rPr>
              <a:t>③</a:t>
            </a:r>
            <a:r>
              <a:rPr kumimoji="1" lang="ja-JP" altLang="ja-JP" sz="1200" b="0" kern="1200" dirty="0" smtClean="0">
                <a:solidFill>
                  <a:schemeClr val="tx1"/>
                </a:solidFill>
                <a:latin typeface="Arial" charset="0"/>
                <a:ea typeface="ＭＳ Ｐ明朝" pitchFamily="18" charset="-128"/>
                <a:cs typeface="+mn-cs"/>
              </a:rPr>
              <a:t>ふりかえり：リボンの長さを比べて、どう感じたか全体に質問する。</a:t>
            </a:r>
          </a:p>
          <a:p>
            <a:pPr lvl="0"/>
            <a:r>
              <a:rPr kumimoji="1" lang="ja-JP" altLang="en-US" sz="1200" b="0" kern="1200" dirty="0" smtClean="0">
                <a:solidFill>
                  <a:schemeClr val="tx1"/>
                </a:solidFill>
                <a:latin typeface="Arial" charset="0"/>
                <a:ea typeface="ＭＳ Ｐ明朝" pitchFamily="18" charset="-128"/>
                <a:cs typeface="+mn-cs"/>
              </a:rPr>
              <a:t>④</a:t>
            </a:r>
            <a:r>
              <a:rPr kumimoji="1" lang="ja-JP" altLang="ja-JP" sz="1200" b="0" kern="1200" dirty="0" smtClean="0">
                <a:solidFill>
                  <a:schemeClr val="tx1"/>
                </a:solidFill>
                <a:latin typeface="Arial" charset="0"/>
                <a:ea typeface="ＭＳ Ｐ明朝" pitchFamily="18" charset="-128"/>
                <a:cs typeface="+mn-cs"/>
              </a:rPr>
              <a:t>意見交換：教育のための資金が増えることでどのようなことが可能になると思うか、全体に質問する。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17</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algn="l"/>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algn="l"/>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兆円のうち、</a:t>
            </a:r>
            <a:r>
              <a:rPr kumimoji="1" lang="en-US" altLang="ja-JP" sz="1200" kern="1200" dirty="0" smtClean="0">
                <a:solidFill>
                  <a:schemeClr val="tx1"/>
                </a:solidFill>
                <a:latin typeface="Arial" charset="0"/>
                <a:ea typeface="ＭＳ Ｐ明朝" pitchFamily="18" charset="-128"/>
                <a:cs typeface="+mn-cs"/>
              </a:rPr>
              <a:t>15</a:t>
            </a:r>
            <a:r>
              <a:rPr kumimoji="1" lang="ja-JP" altLang="ja-JP" sz="1200" kern="1200" dirty="0" smtClean="0">
                <a:solidFill>
                  <a:schemeClr val="tx1"/>
                </a:solidFill>
                <a:latin typeface="Arial" charset="0"/>
                <a:ea typeface="ＭＳ Ｐ明朝" pitchFamily="18" charset="-128"/>
                <a:cs typeface="+mn-cs"/>
              </a:rPr>
              <a:t>兆円は、途上国政府が教育予算を増額して負担します。それは、経済成長や税収の増額、予算配分の付け替えにより可能といわれています。そして、不足分の</a:t>
            </a:r>
            <a:r>
              <a:rPr kumimoji="1" lang="en-US" altLang="ja-JP" sz="1200" u="sng" kern="1200" dirty="0" smtClean="0">
                <a:solidFill>
                  <a:schemeClr val="tx1"/>
                </a:solidFill>
                <a:latin typeface="Arial" charset="0"/>
                <a:ea typeface="ＭＳ Ｐ明朝" pitchFamily="18" charset="-128"/>
                <a:cs typeface="+mn-cs"/>
              </a:rPr>
              <a:t>4</a:t>
            </a:r>
            <a:r>
              <a:rPr kumimoji="1" lang="ja-JP" altLang="ja-JP" sz="1200" u="sng" kern="1200" dirty="0" smtClean="0">
                <a:solidFill>
                  <a:schemeClr val="tx1"/>
                </a:solidFill>
                <a:latin typeface="Arial" charset="0"/>
                <a:ea typeface="ＭＳ Ｐ明朝" pitchFamily="18" charset="-128"/>
                <a:cs typeface="+mn-cs"/>
              </a:rPr>
              <a:t>兆円は援助が必要</a:t>
            </a:r>
            <a:r>
              <a:rPr kumimoji="1" lang="ja-JP" altLang="ja-JP" sz="1200" kern="1200" dirty="0" smtClean="0">
                <a:solidFill>
                  <a:schemeClr val="tx1"/>
                </a:solidFill>
                <a:latin typeface="Arial" charset="0"/>
                <a:ea typeface="ＭＳ Ｐ明朝" pitchFamily="18" charset="-128"/>
                <a:cs typeface="+mn-cs"/>
              </a:rPr>
              <a:t>です。この</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兆円とは、世界の軍事費の</a:t>
            </a:r>
            <a:r>
              <a:rPr kumimoji="1" lang="en-US" altLang="ja-JP" sz="1200" kern="1200" dirty="0" smtClean="0">
                <a:solidFill>
                  <a:schemeClr val="tx1"/>
                </a:solidFill>
                <a:latin typeface="Arial" charset="0"/>
                <a:ea typeface="ＭＳ Ｐ明朝" pitchFamily="18" charset="-128"/>
                <a:cs typeface="+mn-cs"/>
              </a:rPr>
              <a:t>8</a:t>
            </a:r>
            <a:r>
              <a:rPr kumimoji="1" lang="ja-JP" altLang="ja-JP" sz="1200" kern="1200" dirty="0" smtClean="0">
                <a:solidFill>
                  <a:schemeClr val="tx1"/>
                </a:solidFill>
                <a:latin typeface="Arial" charset="0"/>
                <a:ea typeface="ＭＳ Ｐ明朝" pitchFamily="18" charset="-128"/>
                <a:cs typeface="+mn-cs"/>
              </a:rPr>
              <a:t>日分にすぎません。</a:t>
            </a:r>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b="1" kern="1200" dirty="0" smtClean="0">
                <a:solidFill>
                  <a:schemeClr val="tx1"/>
                </a:solidFill>
                <a:latin typeface="Arial" charset="0"/>
                <a:ea typeface="ＭＳ Ｐ明朝" pitchFamily="18" charset="-128"/>
                <a:cs typeface="+mn-cs"/>
              </a:rPr>
              <a:t>実際の援助額を知る：</a:t>
            </a:r>
            <a:endParaRPr kumimoji="1" lang="en-US" altLang="ja-JP" sz="1200" b="1"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「必要とされている援助額は、①のリボンの長さ＝</a:t>
            </a:r>
            <a:r>
              <a:rPr kumimoji="1" lang="en-US" altLang="ja-JP" sz="1200" kern="1200" dirty="0" smtClean="0">
                <a:solidFill>
                  <a:schemeClr val="tx1"/>
                </a:solidFill>
                <a:latin typeface="Arial" charset="0"/>
                <a:ea typeface="ＭＳ Ｐ明朝" pitchFamily="18" charset="-128"/>
                <a:cs typeface="+mn-cs"/>
              </a:rPr>
              <a:t>40</a:t>
            </a:r>
            <a:r>
              <a:rPr kumimoji="1" lang="ja-JP" altLang="ja-JP" sz="1200" kern="1200" dirty="0" smtClean="0">
                <a:solidFill>
                  <a:schemeClr val="tx1"/>
                </a:solidFill>
                <a:latin typeface="Arial" charset="0"/>
                <a:ea typeface="ＭＳ Ｐ明朝" pitchFamily="18" charset="-128"/>
                <a:cs typeface="+mn-cs"/>
              </a:rPr>
              <a:t>㎝ですが、実際におこなわれている援助の額どのくらいかというと‥」と言いながら、</a:t>
            </a:r>
            <a:r>
              <a:rPr kumimoji="1" lang="en-US" altLang="ja-JP" sz="1200" kern="1200" dirty="0" smtClean="0">
                <a:solidFill>
                  <a:schemeClr val="tx1"/>
                </a:solidFill>
                <a:latin typeface="Arial" charset="0"/>
                <a:ea typeface="ＭＳ Ｐ明朝" pitchFamily="18" charset="-128"/>
                <a:cs typeface="+mn-cs"/>
              </a:rPr>
              <a:t>6.2 cm</a:t>
            </a:r>
            <a:r>
              <a:rPr kumimoji="1" lang="ja-JP" altLang="ja-JP" sz="1200" kern="1200" dirty="0" smtClean="0">
                <a:solidFill>
                  <a:schemeClr val="tx1"/>
                </a:solidFill>
                <a:latin typeface="Arial" charset="0"/>
                <a:ea typeface="ＭＳ Ｐ明朝" pitchFamily="18" charset="-128"/>
                <a:cs typeface="+mn-cs"/>
              </a:rPr>
              <a:t>のリボンを取り出し、見せる。その後、「現状の援助額は</a:t>
            </a:r>
            <a:r>
              <a:rPr kumimoji="1" lang="en-US" altLang="ja-JP" sz="1200" kern="1200" dirty="0" smtClean="0">
                <a:solidFill>
                  <a:schemeClr val="tx1"/>
                </a:solidFill>
                <a:latin typeface="Arial" charset="0"/>
                <a:ea typeface="ＭＳ Ｐ明朝" pitchFamily="18" charset="-128"/>
                <a:cs typeface="+mn-cs"/>
              </a:rPr>
              <a:t>6,200</a:t>
            </a:r>
            <a:r>
              <a:rPr kumimoji="1" lang="ja-JP" altLang="ja-JP" sz="1200" kern="1200" dirty="0" smtClean="0">
                <a:solidFill>
                  <a:schemeClr val="tx1"/>
                </a:solidFill>
                <a:latin typeface="Arial" charset="0"/>
                <a:ea typeface="ＭＳ Ｐ明朝" pitchFamily="18" charset="-128"/>
                <a:cs typeface="+mn-cs"/>
              </a:rPr>
              <a:t>億円で、あと</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兆</a:t>
            </a:r>
            <a:r>
              <a:rPr kumimoji="1" lang="en-US" altLang="ja-JP" sz="1200" kern="1200" dirty="0" smtClean="0">
                <a:solidFill>
                  <a:schemeClr val="tx1"/>
                </a:solidFill>
                <a:latin typeface="Arial" charset="0"/>
                <a:ea typeface="ＭＳ Ｐ明朝" pitchFamily="18" charset="-128"/>
                <a:cs typeface="+mn-cs"/>
              </a:rPr>
              <a:t>3,800</a:t>
            </a:r>
            <a:r>
              <a:rPr kumimoji="1" lang="ja-JP" altLang="ja-JP" sz="1200" kern="1200" dirty="0" smtClean="0">
                <a:solidFill>
                  <a:schemeClr val="tx1"/>
                </a:solidFill>
                <a:latin typeface="Arial" charset="0"/>
                <a:ea typeface="ＭＳ Ｐ明朝" pitchFamily="18" charset="-128"/>
                <a:cs typeface="+mn-cs"/>
              </a:rPr>
              <a:t>億円ほど援助を増額する必要がある」ことを伝える。</a:t>
            </a:r>
            <a:endParaRPr kumimoji="1" lang="en-US" altLang="ja-JP" sz="1200"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Arial" charset="0"/>
              <a:ea typeface="ＭＳ Ｐ明朝" pitchFamily="18" charset="-128"/>
              <a:cs typeface="+mn-cs"/>
            </a:endParaRPr>
          </a:p>
          <a:p>
            <a:r>
              <a:rPr kumimoji="1" lang="ja-JP" altLang="en-US" sz="1200" b="1" u="none" kern="1200" dirty="0" smtClean="0">
                <a:solidFill>
                  <a:schemeClr val="tx1"/>
                </a:solidFill>
                <a:latin typeface="Arial" charset="0"/>
                <a:ea typeface="ＭＳ Ｐ明朝" pitchFamily="18" charset="-128"/>
                <a:cs typeface="+mn-cs"/>
              </a:rPr>
              <a:t>■解説</a:t>
            </a:r>
            <a:endParaRPr kumimoji="1" lang="en-US" altLang="ja-JP" sz="1200" b="1" u="none" kern="1200" dirty="0" smtClean="0">
              <a:solidFill>
                <a:schemeClr val="tx1"/>
              </a:solidFill>
              <a:latin typeface="Arial" charset="0"/>
              <a:ea typeface="ＭＳ Ｐ明朝" pitchFamily="18" charset="-128"/>
              <a:cs typeface="+mn-cs"/>
            </a:endParaRPr>
          </a:p>
          <a:p>
            <a:r>
              <a:rPr kumimoji="1" lang="ja-JP" altLang="ja-JP" sz="1200" u="sng" kern="1200" dirty="0" smtClean="0">
                <a:solidFill>
                  <a:schemeClr val="tx1"/>
                </a:solidFill>
                <a:latin typeface="Arial" charset="0"/>
                <a:ea typeface="ＭＳ Ｐ明朝" pitchFamily="18" charset="-128"/>
                <a:cs typeface="+mn-cs"/>
              </a:rPr>
              <a:t>援助額を国の豊かさ（先進国の国民所得に占める日本の割合である</a:t>
            </a:r>
            <a:r>
              <a:rPr kumimoji="1" lang="en-US" altLang="ja-JP" sz="1200" u="sng" kern="1200" dirty="0" smtClean="0">
                <a:solidFill>
                  <a:schemeClr val="tx1"/>
                </a:solidFill>
                <a:latin typeface="Arial" charset="0"/>
                <a:ea typeface="ＭＳ Ｐ明朝" pitchFamily="18" charset="-128"/>
                <a:cs typeface="+mn-cs"/>
              </a:rPr>
              <a:t>9.96</a:t>
            </a:r>
            <a:r>
              <a:rPr kumimoji="1" lang="ja-JP" altLang="ja-JP" sz="1200" u="sng" kern="1200" dirty="0" smtClean="0">
                <a:solidFill>
                  <a:schemeClr val="tx1"/>
                </a:solidFill>
                <a:latin typeface="Arial" charset="0"/>
                <a:ea typeface="ＭＳ Ｐ明朝" pitchFamily="18" charset="-128"/>
                <a:cs typeface="+mn-cs"/>
              </a:rPr>
              <a:t>％）に応じて分担したとすると、日本は約</a:t>
            </a:r>
            <a:r>
              <a:rPr kumimoji="1" lang="en-US" altLang="ja-JP" sz="1200" u="sng" kern="1200" dirty="0" smtClean="0">
                <a:solidFill>
                  <a:schemeClr val="tx1"/>
                </a:solidFill>
                <a:latin typeface="Arial" charset="0"/>
                <a:ea typeface="ＭＳ Ｐ明朝" pitchFamily="18" charset="-128"/>
                <a:cs typeface="+mn-cs"/>
              </a:rPr>
              <a:t>4,000</a:t>
            </a:r>
            <a:r>
              <a:rPr kumimoji="1" lang="ja-JP" altLang="ja-JP" sz="1200" u="sng" kern="1200" dirty="0" smtClean="0">
                <a:solidFill>
                  <a:schemeClr val="tx1"/>
                </a:solidFill>
                <a:latin typeface="Arial" charset="0"/>
                <a:ea typeface="ＭＳ Ｐ明朝" pitchFamily="18" charset="-128"/>
                <a:cs typeface="+mn-cs"/>
              </a:rPr>
              <a:t>億円を援助する必要がありますが、日本の基礎教育分野の援助額は、現在</a:t>
            </a:r>
            <a:r>
              <a:rPr kumimoji="1" lang="en-US" altLang="ja-JP" sz="1200" u="sng" kern="1200" dirty="0" smtClean="0">
                <a:solidFill>
                  <a:schemeClr val="tx1"/>
                </a:solidFill>
                <a:latin typeface="Arial" charset="0"/>
                <a:ea typeface="ＭＳ Ｐ明朝" pitchFamily="18" charset="-128"/>
                <a:cs typeface="+mn-cs"/>
              </a:rPr>
              <a:t>132</a:t>
            </a:r>
            <a:r>
              <a:rPr kumimoji="1" lang="ja-JP" altLang="ja-JP" sz="1200" u="sng" kern="1200" dirty="0" smtClean="0">
                <a:solidFill>
                  <a:schemeClr val="tx1"/>
                </a:solidFill>
                <a:latin typeface="Arial" charset="0"/>
                <a:ea typeface="ＭＳ Ｐ明朝" pitchFamily="18" charset="-128"/>
                <a:cs typeface="+mn-cs"/>
              </a:rPr>
              <a:t>億円（</a:t>
            </a:r>
            <a:r>
              <a:rPr kumimoji="1" lang="en-US" altLang="ja-JP" sz="1200" u="sng" kern="1200" dirty="0" smtClean="0">
                <a:solidFill>
                  <a:schemeClr val="tx1"/>
                </a:solidFill>
                <a:latin typeface="Arial" charset="0"/>
                <a:ea typeface="ＭＳ Ｐ明朝" pitchFamily="18" charset="-128"/>
                <a:cs typeface="+mn-cs"/>
              </a:rPr>
              <a:t>2014</a:t>
            </a:r>
            <a:r>
              <a:rPr kumimoji="1" lang="ja-JP" altLang="ja-JP" sz="1200" u="sng" kern="1200" dirty="0" smtClean="0">
                <a:solidFill>
                  <a:schemeClr val="tx1"/>
                </a:solidFill>
                <a:latin typeface="Arial" charset="0"/>
                <a:ea typeface="ＭＳ Ｐ明朝" pitchFamily="18" charset="-128"/>
                <a:cs typeface="+mn-cs"/>
              </a:rPr>
              <a:t>年）です。</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日本の政府開発援助（</a:t>
            </a:r>
            <a:r>
              <a:rPr kumimoji="1" lang="en-US" altLang="ja-JP" sz="1200" kern="1200" dirty="0" smtClean="0">
                <a:solidFill>
                  <a:schemeClr val="tx1"/>
                </a:solidFill>
                <a:latin typeface="Arial" charset="0"/>
                <a:ea typeface="ＭＳ Ｐ明朝" pitchFamily="18" charset="-128"/>
                <a:cs typeface="+mn-cs"/>
              </a:rPr>
              <a:t>ODA</a:t>
            </a:r>
            <a:r>
              <a:rPr kumimoji="1" lang="ja-JP" altLang="ja-JP" sz="1200" kern="1200" dirty="0" smtClean="0">
                <a:solidFill>
                  <a:schemeClr val="tx1"/>
                </a:solidFill>
                <a:latin typeface="Arial" charset="0"/>
                <a:ea typeface="ＭＳ Ｐ明朝" pitchFamily="18" charset="-128"/>
                <a:cs typeface="+mn-cs"/>
              </a:rPr>
              <a:t>）のうち、基礎教育分野の援助額の割合は</a:t>
            </a:r>
            <a:r>
              <a:rPr kumimoji="1" lang="en-US" altLang="ja-JP" sz="1200" kern="1200" dirty="0" smtClean="0">
                <a:solidFill>
                  <a:schemeClr val="tx1"/>
                </a:solidFill>
                <a:latin typeface="Arial" charset="0"/>
                <a:ea typeface="ＭＳ Ｐ明朝" pitchFamily="18" charset="-128"/>
                <a:cs typeface="+mn-cs"/>
              </a:rPr>
              <a:t>2.6</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年）で、他の国の平均の</a:t>
            </a:r>
            <a:r>
              <a:rPr kumimoji="1" lang="en-US" altLang="ja-JP" sz="1200" kern="1200" dirty="0" smtClean="0">
                <a:solidFill>
                  <a:schemeClr val="tx1"/>
                </a:solidFill>
                <a:latin typeface="Arial" charset="0"/>
                <a:ea typeface="ＭＳ Ｐ明朝" pitchFamily="18" charset="-128"/>
                <a:cs typeface="+mn-cs"/>
              </a:rPr>
              <a:t>3.2</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年）と比べ少ないです。一方、『外交に関する世論調査』（内閣府、</a:t>
            </a:r>
            <a:r>
              <a:rPr kumimoji="1" lang="en-US" altLang="ja-JP" sz="1200" kern="1200" dirty="0" smtClean="0">
                <a:solidFill>
                  <a:schemeClr val="tx1"/>
                </a:solidFill>
                <a:latin typeface="Arial" charset="0"/>
                <a:ea typeface="ＭＳ Ｐ明朝" pitchFamily="18" charset="-128"/>
                <a:cs typeface="+mn-cs"/>
              </a:rPr>
              <a:t>2014</a:t>
            </a:r>
            <a:r>
              <a:rPr kumimoji="1" lang="ja-JP" altLang="ja-JP" sz="1200" kern="1200" dirty="0" smtClean="0">
                <a:solidFill>
                  <a:schemeClr val="tx1"/>
                </a:solidFill>
                <a:latin typeface="Arial" charset="0"/>
                <a:ea typeface="ＭＳ Ｐ明朝" pitchFamily="18" charset="-128"/>
                <a:cs typeface="+mn-cs"/>
              </a:rPr>
              <a:t>年度）によると、「途上国に対して資金協力などの開発協力を日本がすべきである」と答えた人は</a:t>
            </a:r>
            <a:r>
              <a:rPr kumimoji="1" lang="en-US" altLang="ja-JP" sz="1200" kern="1200" dirty="0" smtClean="0">
                <a:solidFill>
                  <a:schemeClr val="tx1"/>
                </a:solidFill>
                <a:latin typeface="Arial" charset="0"/>
                <a:ea typeface="ＭＳ Ｐ明朝" pitchFamily="18" charset="-128"/>
                <a:cs typeface="+mn-cs"/>
              </a:rPr>
              <a:t>80</a:t>
            </a:r>
            <a:r>
              <a:rPr kumimoji="1" lang="ja-JP" altLang="ja-JP" sz="1200" kern="1200" dirty="0" smtClean="0">
                <a:solidFill>
                  <a:schemeClr val="tx1"/>
                </a:solidFill>
                <a:latin typeface="Arial" charset="0"/>
                <a:ea typeface="ＭＳ Ｐ明朝" pitchFamily="18" charset="-128"/>
                <a:cs typeface="+mn-cs"/>
              </a:rPr>
              <a:t>％に上り、国民の多くが途上国への開発協力を望んでいることが分かります。</a:t>
            </a:r>
          </a:p>
          <a:p>
            <a:r>
              <a:rPr kumimoji="1" lang="en-US" altLang="ja-JP" sz="1200" kern="1200" dirty="0" smtClean="0">
                <a:solidFill>
                  <a:schemeClr val="tx1"/>
                </a:solidFill>
                <a:latin typeface="Arial" charset="0"/>
                <a:ea typeface="ＭＳ Ｐ明朝" pitchFamily="18" charset="-128"/>
                <a:cs typeface="+mn-cs"/>
              </a:rPr>
              <a:t>SGDs</a:t>
            </a:r>
            <a:r>
              <a:rPr kumimoji="1" lang="ja-JP" altLang="ja-JP" sz="1200" kern="1200" dirty="0" smtClean="0">
                <a:solidFill>
                  <a:schemeClr val="tx1"/>
                </a:solidFill>
                <a:latin typeface="Arial" charset="0"/>
                <a:ea typeface="ＭＳ Ｐ明朝" pitchFamily="18" charset="-128"/>
                <a:cs typeface="+mn-cs"/>
              </a:rPr>
              <a:t>・ゴール</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を達成するには、途上国政府も豊かな国もさらに努力が必要です。</a:t>
            </a:r>
            <a:r>
              <a:rPr kumimoji="1" lang="ja-JP" altLang="ja-JP" sz="1200" u="sng" kern="1200" dirty="0" smtClean="0">
                <a:solidFill>
                  <a:schemeClr val="tx1"/>
                </a:solidFill>
                <a:latin typeface="Arial" charset="0"/>
                <a:ea typeface="ＭＳ Ｐ明朝" pitchFamily="18" charset="-128"/>
                <a:cs typeface="+mn-cs"/>
              </a:rPr>
              <a:t>途上国政府は教育にかける予算を</a:t>
            </a:r>
            <a:r>
              <a:rPr kumimoji="1" lang="en-US" altLang="ja-JP" sz="1200" u="sng" kern="1200" dirty="0" smtClean="0">
                <a:solidFill>
                  <a:schemeClr val="tx1"/>
                </a:solidFill>
                <a:latin typeface="Arial" charset="0"/>
                <a:ea typeface="ＭＳ Ｐ明朝" pitchFamily="18" charset="-128"/>
                <a:cs typeface="+mn-cs"/>
              </a:rPr>
              <a:t>3</a:t>
            </a:r>
            <a:r>
              <a:rPr kumimoji="1" lang="ja-JP" altLang="ja-JP" sz="1200" u="sng" kern="1200" dirty="0" smtClean="0">
                <a:solidFill>
                  <a:schemeClr val="tx1"/>
                </a:solidFill>
                <a:latin typeface="Arial" charset="0"/>
                <a:ea typeface="ＭＳ Ｐ明朝" pitchFamily="18" charset="-128"/>
                <a:cs typeface="+mn-cs"/>
              </a:rPr>
              <a:t>倍に、豊かな国は教育の援助額を</a:t>
            </a:r>
            <a:r>
              <a:rPr kumimoji="1" lang="en-US" altLang="ja-JP" sz="1200" u="sng" kern="1200" dirty="0" smtClean="0">
                <a:solidFill>
                  <a:schemeClr val="tx1"/>
                </a:solidFill>
                <a:latin typeface="Arial" charset="0"/>
                <a:ea typeface="ＭＳ Ｐ明朝" pitchFamily="18" charset="-128"/>
                <a:cs typeface="+mn-cs"/>
              </a:rPr>
              <a:t>6</a:t>
            </a:r>
            <a:r>
              <a:rPr kumimoji="1" lang="ja-JP" altLang="ja-JP" sz="1200" u="sng" kern="1200" dirty="0" smtClean="0">
                <a:solidFill>
                  <a:schemeClr val="tx1"/>
                </a:solidFill>
                <a:latin typeface="Arial" charset="0"/>
                <a:ea typeface="ＭＳ Ｐ明朝" pitchFamily="18" charset="-128"/>
                <a:cs typeface="+mn-cs"/>
              </a:rPr>
              <a:t>倍に</a:t>
            </a:r>
            <a:r>
              <a:rPr kumimoji="1" lang="ja-JP" altLang="ja-JP" sz="1200" kern="1200" dirty="0" smtClean="0">
                <a:solidFill>
                  <a:schemeClr val="tx1"/>
                </a:solidFill>
                <a:latin typeface="Arial" charset="0"/>
                <a:ea typeface="ＭＳ Ｐ明朝" pitchFamily="18" charset="-128"/>
                <a:cs typeface="+mn-cs"/>
              </a:rPr>
              <a:t>する必要があるといわれており、世界の国々が力を合わせることが求められています。</a:t>
            </a: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18</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19</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4</a:t>
            </a:r>
          </a:p>
          <a:p>
            <a:pPr eaLnBrk="1" hangingPunct="1"/>
            <a:endParaRPr lang="en-US" altLang="ja-JP" b="0" u="sng" dirty="0" smtClean="0"/>
          </a:p>
          <a:p>
            <a:pPr eaLnBrk="1" hangingPunct="1"/>
            <a:r>
              <a:rPr lang="en-US" altLang="ja-JP" b="0" dirty="0" smtClean="0"/>
              <a:t>※</a:t>
            </a:r>
            <a:r>
              <a:rPr lang="ja-JP" altLang="en-US" b="0" dirty="0" smtClean="0"/>
              <a:t>別紙資料を配布する</a:t>
            </a:r>
          </a:p>
          <a:p>
            <a:pPr eaLnBrk="1" hangingPunct="1"/>
            <a:endParaRPr lang="ja-JP" altLang="en-US" b="0" dirty="0" smtClean="0"/>
          </a:p>
          <a:p>
            <a:pPr eaLnBrk="1" hangingPunct="1"/>
            <a:r>
              <a:rPr lang="ja-JP" altLang="en-US" b="1" dirty="0" smtClean="0"/>
              <a:t>■すすめ方</a:t>
            </a:r>
          </a:p>
          <a:p>
            <a:pPr lvl="0"/>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ストーリーを読む：次のストーリー</a:t>
            </a:r>
            <a:r>
              <a:rPr kumimoji="1" lang="en-US" altLang="ja-JP" sz="1200" b="0" kern="1200" dirty="0" smtClean="0">
                <a:solidFill>
                  <a:schemeClr val="tx1"/>
                </a:solidFill>
                <a:latin typeface="Arial" charset="0"/>
                <a:ea typeface="ＭＳ Ｐ明朝" pitchFamily="18" charset="-128"/>
                <a:cs typeface="+mn-cs"/>
              </a:rPr>
              <a:t>2</a:t>
            </a:r>
            <a:r>
              <a:rPr kumimoji="1" lang="ja-JP" altLang="ja-JP" sz="1200" b="0" kern="1200" dirty="0" smtClean="0">
                <a:solidFill>
                  <a:schemeClr val="tx1"/>
                </a:solidFill>
                <a:latin typeface="Arial" charset="0"/>
                <a:ea typeface="ＭＳ Ｐ明朝" pitchFamily="18" charset="-128"/>
                <a:cs typeface="+mn-cs"/>
              </a:rPr>
              <a:t>種のうちどちらかを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人に</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枚配付する。生徒は黙読する。</a:t>
            </a:r>
          </a:p>
          <a:p>
            <a:r>
              <a:rPr kumimoji="1" lang="ja-JP" altLang="en-US" sz="1200" b="0" kern="1200" dirty="0" smtClean="0">
                <a:solidFill>
                  <a:schemeClr val="tx1"/>
                </a:solidFill>
                <a:latin typeface="Arial" charset="0"/>
                <a:ea typeface="ＭＳ Ｐ明朝" pitchFamily="18" charset="-128"/>
                <a:cs typeface="+mn-cs"/>
              </a:rPr>
              <a:t>　　</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17</a:t>
            </a:r>
            <a:r>
              <a:rPr kumimoji="1" lang="ja-JP" altLang="ja-JP" sz="1200" b="0" kern="1200" dirty="0" smtClean="0">
                <a:solidFill>
                  <a:schemeClr val="tx1"/>
                </a:solidFill>
                <a:latin typeface="Arial" charset="0"/>
                <a:ea typeface="ＭＳ Ｐ明朝" pitchFamily="18" charset="-128"/>
                <a:cs typeface="+mn-cs"/>
              </a:rPr>
              <a:t>頁：マララ・ユスフザイさん　ノーベル平和賞授賞式でのスピーチ</a:t>
            </a:r>
          </a:p>
          <a:p>
            <a:r>
              <a:rPr kumimoji="1" lang="ja-JP" altLang="ja-JP" sz="1200" b="0" kern="1200" dirty="0" smtClean="0">
                <a:solidFill>
                  <a:schemeClr val="tx1"/>
                </a:solidFill>
                <a:latin typeface="Arial" charset="0"/>
                <a:ea typeface="ＭＳ Ｐ明朝" pitchFamily="18" charset="-128"/>
                <a:cs typeface="+mn-cs"/>
              </a:rPr>
              <a:t>　　・</a:t>
            </a:r>
            <a:r>
              <a:rPr kumimoji="1" lang="en-US" altLang="ja-JP" sz="1200" b="0" kern="1200" dirty="0" smtClean="0">
                <a:solidFill>
                  <a:schemeClr val="tx1"/>
                </a:solidFill>
                <a:latin typeface="Arial" charset="0"/>
                <a:ea typeface="ＭＳ Ｐ明朝" pitchFamily="18" charset="-128"/>
                <a:cs typeface="+mn-cs"/>
              </a:rPr>
              <a:t>18</a:t>
            </a:r>
            <a:r>
              <a:rPr kumimoji="1" lang="ja-JP" altLang="ja-JP" sz="1200" b="0" kern="1200" dirty="0" smtClean="0">
                <a:solidFill>
                  <a:schemeClr val="tx1"/>
                </a:solidFill>
                <a:latin typeface="Arial" charset="0"/>
                <a:ea typeface="ＭＳ Ｐ明朝" pitchFamily="18" charset="-128"/>
                <a:cs typeface="+mn-cs"/>
              </a:rPr>
              <a:t>頁：日本の子どもたちのストーリー　子どもの問題に子どもが取り組む「フリー・ザ・チルドレン」</a:t>
            </a:r>
          </a:p>
          <a:p>
            <a:pPr lvl="0"/>
            <a:r>
              <a:rPr kumimoji="1" lang="en-US" altLang="ja-JP" sz="1200" b="0" kern="1200" dirty="0" smtClean="0">
                <a:solidFill>
                  <a:schemeClr val="tx1"/>
                </a:solidFill>
                <a:latin typeface="Arial" charset="0"/>
                <a:ea typeface="ＭＳ Ｐ明朝" pitchFamily="18" charset="-128"/>
                <a:cs typeface="+mn-cs"/>
              </a:rPr>
              <a:t>2.</a:t>
            </a:r>
            <a:r>
              <a:rPr kumimoji="1" lang="ja-JP" altLang="ja-JP" sz="1200" b="0" kern="1200" dirty="0" smtClean="0">
                <a:solidFill>
                  <a:schemeClr val="tx1"/>
                </a:solidFill>
                <a:latin typeface="Arial" charset="0"/>
                <a:ea typeface="ＭＳ Ｐ明朝" pitchFamily="18" charset="-128"/>
                <a:cs typeface="+mn-cs"/>
              </a:rPr>
              <a:t>動画を観る（マララさんのストーリーを選んだ場合）：映画『わたしはマララ』の動画を観る。</a:t>
            </a:r>
          </a:p>
          <a:p>
            <a:pPr lvl="0"/>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内容の確認：わからない言葉や理解しにくい点があれば挙げてもらい、全体で確認する。</a:t>
            </a:r>
          </a:p>
          <a:p>
            <a:pPr lvl="0"/>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個人でワーク：ワークシート「わたしの気持ちは…」を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枚配付する。</a:t>
            </a:r>
          </a:p>
          <a:p>
            <a:pPr lvl="0"/>
            <a:r>
              <a:rPr kumimoji="1" lang="en-US" altLang="ja-JP" sz="1200" b="0" kern="1200" dirty="0" smtClean="0">
                <a:solidFill>
                  <a:schemeClr val="tx1"/>
                </a:solidFill>
                <a:latin typeface="Arial" charset="0"/>
                <a:ea typeface="ＭＳ Ｐ明朝" pitchFamily="18" charset="-128"/>
                <a:cs typeface="+mn-cs"/>
              </a:rPr>
              <a:t>5.</a:t>
            </a:r>
            <a:r>
              <a:rPr kumimoji="1" lang="ja-JP" altLang="ja-JP" sz="1200" b="0" kern="1200" dirty="0" smtClean="0">
                <a:solidFill>
                  <a:schemeClr val="tx1"/>
                </a:solidFill>
                <a:latin typeface="Arial" charset="0"/>
                <a:ea typeface="ＭＳ Ｐ明朝" pitchFamily="18" charset="-128"/>
                <a:cs typeface="+mn-cs"/>
              </a:rPr>
              <a:t>グループで共有：</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人の小グループで</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人ずつ順番に記入したことを発表し、共有する。</a:t>
            </a:r>
          </a:p>
          <a:p>
            <a:pPr lvl="0"/>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全体共有：全体で共有する。</a:t>
            </a:r>
          </a:p>
          <a:p>
            <a:pPr eaLnBrk="1" hangingPunct="1"/>
            <a:endParaRPr lang="ja-JP" altLang="en-US" b="0" dirty="0" smtClean="0"/>
          </a:p>
          <a:p>
            <a:pPr eaLnBrk="1" hangingPunct="1"/>
            <a:r>
              <a:rPr lang="ja-JP" altLang="en-US" b="1" dirty="0" smtClean="0"/>
              <a:t>■準備するもの</a:t>
            </a:r>
            <a:endParaRPr lang="en-US" altLang="ja-JP" b="1" dirty="0" smtClean="0"/>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ストーリー（</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種類）</a:t>
            </a:r>
            <a:r>
              <a:rPr kumimoji="1" lang="ja-JP" altLang="en-US" sz="1200" kern="1200" dirty="0" smtClean="0">
                <a:solidFill>
                  <a:schemeClr val="tx1"/>
                </a:solidFill>
                <a:latin typeface="Arial" charset="0"/>
                <a:ea typeface="ＭＳ Ｐ明朝" pitchFamily="18" charset="-128"/>
                <a:cs typeface="+mn-cs"/>
              </a:rPr>
              <a:t>　</a:t>
            </a:r>
            <a:r>
              <a:rPr kumimoji="1" lang="ja-JP" altLang="ja-JP" sz="1200" kern="1200" dirty="0" smtClean="0">
                <a:solidFill>
                  <a:schemeClr val="tx1"/>
                </a:solidFill>
                <a:latin typeface="Arial" charset="0"/>
                <a:ea typeface="ＭＳ Ｐ明朝" pitchFamily="18" charset="-128"/>
                <a:cs typeface="+mn-cs"/>
              </a:rPr>
              <a:t>どちらかを</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ワークシート（</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頁）</a:t>
            </a:r>
            <a:r>
              <a:rPr kumimoji="1" lang="ja-JP" altLang="en-US" sz="1200" kern="1200" dirty="0" smtClean="0">
                <a:solidFill>
                  <a:schemeClr val="tx1"/>
                </a:solidFill>
                <a:latin typeface="Arial" charset="0"/>
                <a:ea typeface="ＭＳ Ｐ明朝" pitchFamily="18" charset="-128"/>
                <a:cs typeface="+mn-cs"/>
              </a:rPr>
              <a:t>　</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a:t>
            </a:r>
          </a:p>
          <a:p>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動画（適宜）</a:t>
            </a:r>
          </a:p>
          <a:p>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動画投影機材（適宜）</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9FE951B-AC08-48BB-857B-1F8064D4C71B}" type="slidenum">
              <a:rPr lang="en-US" altLang="ja-JP" smtClean="0"/>
              <a:pPr/>
              <a:t>20</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ja-JP" smtClean="0"/>
              <a:t>※</a:t>
            </a:r>
            <a:r>
              <a:rPr lang="ja-JP" altLang="en-US" smtClean="0"/>
              <a:t>別紙資料を配布する</a:t>
            </a:r>
          </a:p>
          <a:p>
            <a:pPr eaLnBrk="1" hangingPunct="1"/>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FFCFF8-D883-49EE-B8F2-ED92852B6DC4}" type="slidenum">
              <a:rPr lang="en-US" altLang="ja-JP" smtClean="0"/>
              <a:pPr/>
              <a:t>3</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1</a:t>
            </a:r>
          </a:p>
          <a:p>
            <a:pPr eaLnBrk="1" hangingPunct="1"/>
            <a:endParaRPr lang="en-US" altLang="ja-JP" b="1" u="sng" dirty="0" smtClean="0"/>
          </a:p>
          <a:p>
            <a:pPr eaLnBrk="1" hangingPunct="1"/>
            <a:r>
              <a:rPr lang="ja-JP" altLang="en-US" b="1" dirty="0" smtClean="0"/>
              <a:t>答：</a:t>
            </a:r>
            <a:r>
              <a:rPr lang="en-US" altLang="ja-JP" b="1" dirty="0" smtClean="0"/>
              <a:t>B.  12</a:t>
            </a:r>
            <a:r>
              <a:rPr lang="ja-JP" altLang="en-US" b="1" dirty="0" smtClean="0"/>
              <a:t>人に</a:t>
            </a:r>
            <a:r>
              <a:rPr lang="en-US" altLang="ja-JP" b="1" dirty="0" smtClean="0"/>
              <a:t>1</a:t>
            </a:r>
            <a:r>
              <a:rPr lang="ja-JP" altLang="en-US" b="1" dirty="0" smtClean="0"/>
              <a:t>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人（＝およそ</a:t>
            </a:r>
            <a:r>
              <a:rPr kumimoji="1" lang="en-US" altLang="ja-JP" sz="1200" kern="1200" dirty="0" smtClean="0">
                <a:solidFill>
                  <a:schemeClr val="tx1"/>
                </a:solidFill>
                <a:latin typeface="Arial" charset="0"/>
                <a:ea typeface="ＭＳ Ｐ明朝" pitchFamily="18" charset="-128"/>
                <a:cs typeface="+mn-cs"/>
              </a:rPr>
              <a:t>5,800</a:t>
            </a:r>
            <a:r>
              <a:rPr kumimoji="1" lang="ja-JP" altLang="ja-JP" sz="1200" kern="1200" dirty="0" smtClean="0">
                <a:solidFill>
                  <a:schemeClr val="tx1"/>
                </a:solidFill>
                <a:latin typeface="Arial" charset="0"/>
                <a:ea typeface="ＭＳ Ｐ明朝" pitchFamily="18" charset="-128"/>
                <a:cs typeface="+mn-cs"/>
              </a:rPr>
              <a:t>万人）の子どもが小学校に通っていません。途上国の人々、政府や国際社会は、教育予算の増加、学費の廃止、教員の質向上などに努め、</a:t>
            </a:r>
            <a:r>
              <a:rPr kumimoji="1" lang="ja-JP" altLang="ja-JP" sz="1200" u="sng" kern="1200" dirty="0" smtClean="0">
                <a:solidFill>
                  <a:schemeClr val="tx1"/>
                </a:solidFill>
                <a:latin typeface="Arial" charset="0"/>
                <a:ea typeface="ＭＳ Ｐ明朝" pitchFamily="18" charset="-128"/>
                <a:cs typeface="+mn-cs"/>
              </a:rPr>
              <a:t>学校に行けない子どもは</a:t>
            </a:r>
            <a:r>
              <a:rPr kumimoji="1" lang="en-US" altLang="ja-JP" sz="1200" u="sng" kern="1200" dirty="0" smtClean="0">
                <a:solidFill>
                  <a:schemeClr val="tx1"/>
                </a:solidFill>
                <a:latin typeface="Arial" charset="0"/>
                <a:ea typeface="ＭＳ Ｐ明朝" pitchFamily="18" charset="-128"/>
                <a:cs typeface="+mn-cs"/>
              </a:rPr>
              <a:t>2000</a:t>
            </a:r>
            <a:r>
              <a:rPr kumimoji="1" lang="ja-JP" altLang="ja-JP" sz="1200" u="sng" kern="1200" dirty="0" smtClean="0">
                <a:solidFill>
                  <a:schemeClr val="tx1"/>
                </a:solidFill>
                <a:latin typeface="Arial" charset="0"/>
                <a:ea typeface="ＭＳ Ｐ明朝" pitchFamily="18" charset="-128"/>
                <a:cs typeface="+mn-cs"/>
              </a:rPr>
              <a:t>年に比べておよそ半分に減少しました</a:t>
            </a:r>
            <a:r>
              <a:rPr kumimoji="1" lang="ja-JP" altLang="ja-JP" sz="1200" kern="1200" dirty="0" smtClean="0">
                <a:solidFill>
                  <a:schemeClr val="tx1"/>
                </a:solidFill>
                <a:latin typeface="Arial" charset="0"/>
                <a:ea typeface="ＭＳ Ｐ明朝" pitchFamily="18" charset="-128"/>
                <a:cs typeface="+mn-cs"/>
              </a:rPr>
              <a:t>。しかし、この減少のうち</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は</a:t>
            </a:r>
            <a:r>
              <a:rPr kumimoji="1" lang="en-US" altLang="ja-JP" sz="1200" kern="1200" dirty="0" smtClean="0">
                <a:solidFill>
                  <a:schemeClr val="tx1"/>
                </a:solidFill>
                <a:latin typeface="Arial" charset="0"/>
                <a:ea typeface="ＭＳ Ｐ明朝" pitchFamily="18" charset="-128"/>
                <a:cs typeface="+mn-cs"/>
              </a:rPr>
              <a:t>2004</a:t>
            </a:r>
            <a:r>
              <a:rPr kumimoji="1" lang="ja-JP" altLang="ja-JP" sz="1200" kern="1200" dirty="0" smtClean="0">
                <a:solidFill>
                  <a:schemeClr val="tx1"/>
                </a:solidFill>
                <a:latin typeface="Arial" charset="0"/>
                <a:ea typeface="ＭＳ Ｐ明朝" pitchFamily="18" charset="-128"/>
                <a:cs typeface="+mn-cs"/>
              </a:rPr>
              <a:t>年の間に達成されたものであり、特に金融危機が起こった</a:t>
            </a:r>
            <a:r>
              <a:rPr kumimoji="1" lang="en-US" altLang="ja-JP" sz="1200" kern="1200" dirty="0" smtClean="0">
                <a:solidFill>
                  <a:schemeClr val="tx1"/>
                </a:solidFill>
                <a:latin typeface="Arial" charset="0"/>
                <a:ea typeface="ＭＳ Ｐ明朝" pitchFamily="18" charset="-128"/>
                <a:cs typeface="+mn-cs"/>
              </a:rPr>
              <a:t>2008</a:t>
            </a:r>
            <a:r>
              <a:rPr kumimoji="1" lang="ja-JP" altLang="ja-JP" sz="1200" kern="1200" dirty="0" smtClean="0">
                <a:solidFill>
                  <a:schemeClr val="tx1"/>
                </a:solidFill>
                <a:latin typeface="Arial" charset="0"/>
                <a:ea typeface="ＭＳ Ｐ明朝" pitchFamily="18" charset="-128"/>
                <a:cs typeface="+mn-cs"/>
              </a:rPr>
              <a:t>年以降、進展はほとんど見られていません。学校に通えていない子ども</a:t>
            </a:r>
            <a:r>
              <a:rPr kumimoji="1" lang="en-US" altLang="ja-JP" sz="1200" kern="1200" dirty="0" smtClean="0">
                <a:solidFill>
                  <a:schemeClr val="tx1"/>
                </a:solidFill>
                <a:latin typeface="Arial" charset="0"/>
                <a:ea typeface="ＭＳ Ｐ明朝" pitchFamily="18" charset="-128"/>
                <a:cs typeface="+mn-cs"/>
              </a:rPr>
              <a:t>100</a:t>
            </a:r>
            <a:r>
              <a:rPr kumimoji="1" lang="ja-JP" altLang="ja-JP" sz="1200" kern="1200" dirty="0" smtClean="0">
                <a:solidFill>
                  <a:schemeClr val="tx1"/>
                </a:solidFill>
                <a:latin typeface="Arial" charset="0"/>
                <a:ea typeface="ＭＳ Ｐ明朝" pitchFamily="18" charset="-128"/>
                <a:cs typeface="+mn-cs"/>
              </a:rPr>
              <a:t>人のうち</a:t>
            </a:r>
            <a:r>
              <a:rPr kumimoji="1" lang="en-US" altLang="ja-JP" sz="1200" kern="1200" dirty="0" smtClean="0">
                <a:solidFill>
                  <a:schemeClr val="tx1"/>
                </a:solidFill>
                <a:latin typeface="Arial" charset="0"/>
                <a:ea typeface="ＭＳ Ｐ明朝" pitchFamily="18" charset="-128"/>
                <a:cs typeface="+mn-cs"/>
              </a:rPr>
              <a:t>47</a:t>
            </a:r>
            <a:r>
              <a:rPr kumimoji="1" lang="ja-JP" altLang="ja-JP" sz="1200" kern="1200" dirty="0" smtClean="0">
                <a:solidFill>
                  <a:schemeClr val="tx1"/>
                </a:solidFill>
                <a:latin typeface="Arial" charset="0"/>
                <a:ea typeface="ＭＳ Ｐ明朝" pitchFamily="18" charset="-128"/>
                <a:cs typeface="+mn-cs"/>
              </a:rPr>
              <a:t>人は今後も就学する見込みがありません。</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21</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映画『わたしはマララ』より、前半はケニアの学校を訪問するマララさんの様子、後半は</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月</a:t>
            </a:r>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日の「マララ・デー」に国連でおこなったスピーチの様子です。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マララさんは、「マララ基金」の活動の一環で、ケニア以外の国々も訪れています。そこでは、同年代の子どもたちから話を聞いたり、国や地域の教育政策を決めるリーダーたちと面会し、子どもたちの声を直接伝えたりして、より多くの子どもたちが教育を受けられるよう、活動していま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ケニアの教育は８・４・４制（初等教育８年・中等教育４年・高等教育４年）で、義務教育期間は６歳～</a:t>
            </a:r>
            <a:r>
              <a:rPr kumimoji="1" lang="en-US" altLang="ja-JP" sz="1200" kern="1200" dirty="0" smtClean="0">
                <a:solidFill>
                  <a:schemeClr val="tx1"/>
                </a:solidFill>
                <a:latin typeface="Arial" charset="0"/>
                <a:ea typeface="ＭＳ Ｐ明朝" pitchFamily="18" charset="-128"/>
                <a:cs typeface="+mn-cs"/>
              </a:rPr>
              <a:t>14</a:t>
            </a:r>
            <a:r>
              <a:rPr kumimoji="1" lang="ja-JP" altLang="ja-JP" sz="1200" kern="1200" dirty="0" smtClean="0">
                <a:solidFill>
                  <a:schemeClr val="tx1"/>
                </a:solidFill>
                <a:latin typeface="Arial" charset="0"/>
                <a:ea typeface="ＭＳ Ｐ明朝" pitchFamily="18" charset="-128"/>
                <a:cs typeface="+mn-cs"/>
              </a:rPr>
              <a:t>歳（１年生～８年生）までです。映像に出てくる「９年生・</a:t>
            </a:r>
            <a:r>
              <a:rPr kumimoji="1" lang="en-US" altLang="ja-JP" sz="1200" kern="1200" dirty="0" smtClean="0">
                <a:solidFill>
                  <a:schemeClr val="tx1"/>
                </a:solidFill>
                <a:latin typeface="Arial" charset="0"/>
                <a:ea typeface="ＭＳ Ｐ明朝" pitchFamily="18" charset="-128"/>
                <a:cs typeface="+mn-cs"/>
              </a:rPr>
              <a:t>10</a:t>
            </a:r>
            <a:r>
              <a:rPr kumimoji="1" lang="ja-JP" altLang="ja-JP" sz="1200" kern="1200" dirty="0" smtClean="0">
                <a:solidFill>
                  <a:schemeClr val="tx1"/>
                </a:solidFill>
                <a:latin typeface="Arial" charset="0"/>
                <a:ea typeface="ＭＳ Ｐ明朝" pitchFamily="18" charset="-128"/>
                <a:cs typeface="+mn-cs"/>
              </a:rPr>
              <a:t>年生」は、日本の「中学３年生～高校１年生」に相当します。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国連でのスピーチ映像には、たくさんの若者たちが写っています。彼／彼女らは、マララさんと同じように、世界の各地で、すべての子どもが教育を受けられる社会の実現のために活動している若者たちです。</a:t>
            </a:r>
          </a:p>
          <a:p>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22</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映画『わたしはマララ』の予告編です。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マララさんが襲撃に遭った後、家族と共にイギリスに逃れ、地元の高校に通いながら、世界の教育のために活動している様子がわかります。映像に登場する髭の男性は、マララさんのお父さん、「ちょっとやんちゃだけどね」と話すのは、マララさんの弟です。</a:t>
            </a:r>
          </a:p>
          <a:p>
            <a:pPr lvl="0">
              <a:buFont typeface="Arial" pitchFamily="34" charset="0"/>
              <a:buChar char="•"/>
            </a:pPr>
            <a:r>
              <a:rPr kumimoji="1" lang="ja-JP" altLang="ja-JP" sz="1200" kern="1200" dirty="0" smtClean="0">
                <a:solidFill>
                  <a:schemeClr val="tx1"/>
                </a:solidFill>
                <a:latin typeface="Arial" charset="0"/>
                <a:ea typeface="ＭＳ Ｐ明朝" pitchFamily="18" charset="-128"/>
                <a:cs typeface="+mn-cs"/>
              </a:rPr>
              <a:t>映像の最後のマララさんのスピーチは、</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月</a:t>
            </a:r>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日の「マララ・デー」に国連でおこなったスピーチの様子です。</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08555DCE-A214-48A2-B61B-47189EBB68C2}" type="slidenum">
              <a:rPr lang="en-US" altLang="ja-JP" smtClean="0"/>
              <a:pPr/>
              <a:t>23</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ja-JP" altLang="en-US" dirty="0" smtClean="0"/>
              <a:t>ストーリーを読んで、今の自分の気持ちに近いもの３つに○をつけてみよう。</a:t>
            </a:r>
          </a:p>
          <a:p>
            <a:pPr eaLnBrk="1" hangingPunct="1"/>
            <a:r>
              <a:rPr lang="ja-JP" altLang="en-US" dirty="0" smtClean="0"/>
              <a:t>この中になければ、欄外に自分の「気持ち」を書いてみよう。</a:t>
            </a:r>
          </a:p>
          <a:p>
            <a:pPr eaLnBrk="1" hangingPunct="1"/>
            <a:endParaRPr lang="en-US" altLang="ja-JP"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5</a:t>
            </a:r>
          </a:p>
          <a:p>
            <a:pPr eaLnBrk="1" hangingPunct="1">
              <a:spcBef>
                <a:spcPct val="50000"/>
              </a:spcBef>
            </a:pPr>
            <a:endParaRPr lang="en-US" altLang="ja-JP" b="1" u="sng" dirty="0" smtClean="0">
              <a:solidFill>
                <a:schemeClr val="bg2"/>
              </a:solidFill>
            </a:endParaRPr>
          </a:p>
          <a:p>
            <a:pPr eaLnBrk="1" hangingPunct="1"/>
            <a:r>
              <a:rPr lang="ja-JP" altLang="en-US" u="none" dirty="0" smtClean="0"/>
              <a:t>ワークシート（</a:t>
            </a:r>
            <a:r>
              <a:rPr lang="en-US" altLang="ja-JP" u="none" dirty="0" smtClean="0"/>
              <a:t>25</a:t>
            </a:r>
            <a:r>
              <a:rPr lang="ja-JP" altLang="en-US" u="none" dirty="0" smtClean="0"/>
              <a:t>頁）を全員に配布し、説明してください。</a:t>
            </a:r>
            <a:endParaRPr lang="en-US" altLang="ja-JP" u="non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25</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endParaRPr lang="en-US" altLang="ja-JP" u="sng" dirty="0" smtClean="0">
              <a:solidFill>
                <a:schemeClr val="bg2"/>
              </a:solidFill>
            </a:endParaRPr>
          </a:p>
          <a:p>
            <a:pPr eaLnBrk="1" hangingPunct="1"/>
            <a:endParaRPr lang="en-US" altLang="ja-JP" u="sng"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26</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kumimoji="1" lang="ja-JP" altLang="en-US" sz="1200" kern="1200" dirty="0" smtClean="0">
                <a:solidFill>
                  <a:schemeClr val="tx1"/>
                </a:solidFill>
                <a:latin typeface="Arial" charset="0"/>
                <a:ea typeface="ＭＳ Ｐ明朝" pitchFamily="18" charset="-128"/>
                <a:cs typeface="+mn-cs"/>
              </a:rPr>
              <a:t>会議が終わったら、</a:t>
            </a:r>
            <a:r>
              <a:rPr kumimoji="1" lang="ja-JP" altLang="ja-JP" sz="1200" kern="1200" dirty="0" smtClean="0">
                <a:solidFill>
                  <a:schemeClr val="tx1"/>
                </a:solidFill>
                <a:latin typeface="Arial" charset="0"/>
                <a:ea typeface="ＭＳ Ｐ明朝" pitchFamily="18" charset="-128"/>
                <a:cs typeface="+mn-cs"/>
              </a:rPr>
              <a:t>以下の問いかけをしながら、全体でふりかえりを行う。</a:t>
            </a:r>
            <a:endParaRPr kumimoji="1" lang="en-US" altLang="ja-JP" sz="1200" kern="1200" dirty="0" smtClean="0">
              <a:solidFill>
                <a:schemeClr val="tx1"/>
              </a:solidFill>
              <a:latin typeface="Arial" charset="0"/>
              <a:ea typeface="ＭＳ Ｐ明朝" pitchFamily="18" charset="-128"/>
              <a:cs typeface="+mn-cs"/>
            </a:endParaRPr>
          </a:p>
          <a:p>
            <a:pPr lvl="0"/>
            <a:r>
              <a:rPr kumimoji="1" lang="ja-JP" altLang="ja-JP" sz="1200" kern="1200" dirty="0" smtClean="0">
                <a:solidFill>
                  <a:schemeClr val="tx1"/>
                </a:solidFill>
                <a:latin typeface="Arial" charset="0"/>
                <a:ea typeface="ＭＳ Ｐ明朝" pitchFamily="18" charset="-128"/>
                <a:cs typeface="+mn-cs"/>
              </a:rPr>
              <a:t>協力者の</a:t>
            </a:r>
            <a:r>
              <a:rPr kumimoji="1" lang="en-US" altLang="ja-JP" sz="1200" kern="1200" dirty="0" smtClean="0">
                <a:solidFill>
                  <a:schemeClr val="tx1"/>
                </a:solidFill>
                <a:latin typeface="Arial" charset="0"/>
                <a:ea typeface="ＭＳ Ｐ明朝" pitchFamily="18" charset="-128"/>
                <a:cs typeface="+mn-cs"/>
              </a:rPr>
              <a:t>14</a:t>
            </a:r>
            <a:r>
              <a:rPr kumimoji="1" lang="ja-JP" altLang="ja-JP" sz="1200" kern="1200" dirty="0" smtClean="0">
                <a:solidFill>
                  <a:schemeClr val="tx1"/>
                </a:solidFill>
                <a:latin typeface="Arial" charset="0"/>
                <a:ea typeface="ＭＳ Ｐ明朝" pitchFamily="18" charset="-128"/>
                <a:cs typeface="+mn-cs"/>
              </a:rPr>
              <a:t>名は、役を離れて、ふりかえりに参加する。</a:t>
            </a:r>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C</a:t>
            </a:r>
            <a:r>
              <a:rPr kumimoji="1" lang="ja-JP" altLang="ja-JP" sz="1200" kern="1200" dirty="0" smtClean="0">
                <a:solidFill>
                  <a:schemeClr val="tx1"/>
                </a:solidFill>
                <a:latin typeface="Arial" charset="0"/>
                <a:ea typeface="ＭＳ Ｐ明朝" pitchFamily="18" charset="-128"/>
                <a:cs typeface="+mn-cs"/>
              </a:rPr>
              <a:t>国の市民の役になった皆さんは、どんな気持ちで会議を見ていましたか？」</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「会議の中で話し合われた援助内容とその援助を受ける側のニーズは合っていましたか？」</a:t>
            </a:r>
          </a:p>
          <a:p>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「援助国</a:t>
            </a:r>
            <a:r>
              <a:rPr kumimoji="1" lang="en-US" altLang="ja-JP" sz="1200" kern="1200" dirty="0" smtClean="0">
                <a:solidFill>
                  <a:schemeClr val="tx1"/>
                </a:solidFill>
                <a:latin typeface="Arial" charset="0"/>
                <a:ea typeface="ＭＳ Ｐ明朝" pitchFamily="18" charset="-128"/>
                <a:cs typeface="+mn-cs"/>
              </a:rPr>
              <a:t>A</a:t>
            </a:r>
            <a:r>
              <a:rPr kumimoji="1" lang="ja-JP" altLang="ja-JP" sz="1200" kern="1200" dirty="0" smtClean="0">
                <a:solidFill>
                  <a:schemeClr val="tx1"/>
                </a:solidFill>
                <a:latin typeface="Arial" charset="0"/>
                <a:ea typeface="ＭＳ Ｐ明朝" pitchFamily="18" charset="-128"/>
                <a:cs typeface="+mn-cs"/>
              </a:rPr>
              <a:t>はどこの国の政府を象徴していると思いますか？」</a:t>
            </a:r>
          </a:p>
          <a:p>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「どうしたら本当に必要とされる教育援助が実現できると思いますか？」</a:t>
            </a:r>
          </a:p>
          <a:p>
            <a:r>
              <a:rPr kumimoji="1" lang="ja-JP" altLang="ja-JP" sz="1200" kern="1200" dirty="0" smtClean="0">
                <a:solidFill>
                  <a:schemeClr val="tx1"/>
                </a:solidFill>
                <a:latin typeface="Arial" charset="0"/>
                <a:ea typeface="ＭＳ Ｐ明朝" pitchFamily="18" charset="-128"/>
                <a:cs typeface="+mn-cs"/>
              </a:rPr>
              <a:t>進行役は出された意見を板書し、まとめる。</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27</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lvl="0"/>
            <a:r>
              <a:rPr kumimoji="1" lang="ja-JP" altLang="ja-JP" sz="1200" kern="1200" dirty="0" smtClean="0">
                <a:solidFill>
                  <a:schemeClr val="tx1"/>
                </a:solidFill>
                <a:latin typeface="Arial" charset="0"/>
                <a:ea typeface="ＭＳ Ｐ明朝" pitchFamily="18" charset="-128"/>
                <a:cs typeface="+mn-cs"/>
              </a:rPr>
              <a:t>他の援助国と比べて、日本政府の「教育援助」には、以下の２つの大きな特徴があります。</a:t>
            </a:r>
          </a:p>
          <a:p>
            <a:r>
              <a:rPr kumimoji="1" lang="ja-JP" altLang="ja-JP" sz="1200" kern="1200" dirty="0" smtClean="0">
                <a:solidFill>
                  <a:schemeClr val="tx1"/>
                </a:solidFill>
                <a:latin typeface="Arial" charset="0"/>
                <a:ea typeface="ＭＳ Ｐ明朝" pitchFamily="18" charset="-128"/>
                <a:cs typeface="+mn-cs"/>
              </a:rPr>
              <a:t>①アフリカなどの低所得国よりも、アジアなどの中所得国への配分が多い。</a:t>
            </a:r>
          </a:p>
          <a:p>
            <a:r>
              <a:rPr kumimoji="1" lang="ja-JP" altLang="ja-JP" sz="1200" kern="1200" dirty="0" smtClean="0">
                <a:solidFill>
                  <a:schemeClr val="tx1"/>
                </a:solidFill>
                <a:latin typeface="Arial" charset="0"/>
                <a:ea typeface="ＭＳ Ｐ明朝" pitchFamily="18" charset="-128"/>
                <a:cs typeface="+mn-cs"/>
              </a:rPr>
              <a:t>②基礎教育・中等教育分野</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配分が少なく高等教育</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配分が大きい。中でも、日本に留学する奨学金への配分が大きく、途上国内で使われる援助が少ない。</a:t>
            </a:r>
          </a:p>
          <a:p>
            <a:endParaRPr kumimoji="1" lang="en-US" altLang="ja-JP" sz="1200" kern="1200" dirty="0" smtClean="0">
              <a:solidFill>
                <a:schemeClr val="tx1"/>
              </a:solidFill>
              <a:latin typeface="Arial" charset="0"/>
              <a:ea typeface="ＭＳ Ｐ明朝" pitchFamily="18" charset="-128"/>
              <a:cs typeface="+mn-cs"/>
            </a:endParaRPr>
          </a:p>
          <a:p>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基礎教育・中等教育：幼児教育、初等教育（小学校）、中等教育（中学校・高校）、成人のための識字</a:t>
            </a:r>
          </a:p>
          <a:p>
            <a:r>
              <a:rPr kumimoji="1" lang="ja-JP" altLang="ja-JP" sz="1200" kern="1200" dirty="0" smtClean="0">
                <a:solidFill>
                  <a:schemeClr val="tx1"/>
                </a:solidFill>
                <a:latin typeface="Arial" charset="0"/>
                <a:ea typeface="ＭＳ Ｐ明朝" pitchFamily="18" charset="-128"/>
                <a:cs typeface="+mn-cs"/>
              </a:rPr>
              <a:t>　教室など</a:t>
            </a:r>
          </a:p>
          <a:p>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高等教育：大学・大学院や留学生の奨学金など</a:t>
            </a:r>
          </a:p>
          <a:p>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28</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ja-JP" sz="1200" kern="1200" dirty="0" smtClean="0">
                <a:solidFill>
                  <a:schemeClr val="tx1"/>
                </a:solidFill>
                <a:latin typeface="Arial" charset="0"/>
                <a:ea typeface="ＭＳ Ｐ明朝" pitchFamily="18" charset="-128"/>
                <a:cs typeface="+mn-cs"/>
              </a:rPr>
              <a:t>途上国で教育支援を行う教育協力</a:t>
            </a:r>
            <a:r>
              <a:rPr kumimoji="1" lang="en-US" altLang="ja-JP" sz="1200" kern="1200" dirty="0" smtClean="0">
                <a:solidFill>
                  <a:schemeClr val="tx1"/>
                </a:solidFill>
                <a:latin typeface="Arial" charset="0"/>
                <a:ea typeface="ＭＳ Ｐ明朝" pitchFamily="18" charset="-128"/>
                <a:cs typeface="+mn-cs"/>
              </a:rPr>
              <a:t>NGO</a:t>
            </a:r>
            <a:r>
              <a:rPr kumimoji="1" lang="ja-JP" altLang="ja-JP" sz="1200" kern="1200" dirty="0" smtClean="0">
                <a:solidFill>
                  <a:schemeClr val="tx1"/>
                </a:solidFill>
                <a:latin typeface="Arial" charset="0"/>
                <a:ea typeface="ＭＳ Ｐ明朝" pitchFamily="18" charset="-128"/>
                <a:cs typeface="+mn-cs"/>
              </a:rPr>
              <a:t>ネットワーク（</a:t>
            </a:r>
            <a:r>
              <a:rPr kumimoji="1" lang="en-US" altLang="ja-JP" sz="1200" kern="1200" dirty="0" smtClean="0">
                <a:solidFill>
                  <a:schemeClr val="tx1"/>
                </a:solidFill>
                <a:latin typeface="Arial" charset="0"/>
                <a:ea typeface="ＭＳ Ｐ明朝" pitchFamily="18" charset="-128"/>
                <a:cs typeface="+mn-cs"/>
              </a:rPr>
              <a:t>JNNE</a:t>
            </a:r>
            <a:r>
              <a:rPr kumimoji="1" lang="ja-JP" altLang="ja-JP" sz="1200" kern="1200" dirty="0" smtClean="0">
                <a:solidFill>
                  <a:schemeClr val="tx1"/>
                </a:solidFill>
                <a:latin typeface="Arial" charset="0"/>
                <a:ea typeface="ＭＳ Ｐ明朝" pitchFamily="18" charset="-128"/>
                <a:cs typeface="+mn-cs"/>
              </a:rPr>
              <a:t>）では日本政府に以下の</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つの</a:t>
            </a:r>
            <a:r>
              <a:rPr kumimoji="1" lang="ja-JP" altLang="ja-JP" sz="1200" kern="1200" dirty="0" smtClean="0">
                <a:solidFill>
                  <a:schemeClr val="tx1"/>
                </a:solidFill>
                <a:latin typeface="Arial" charset="0"/>
                <a:ea typeface="ＭＳ Ｐ明朝" pitchFamily="18" charset="-128"/>
                <a:cs typeface="+mn-cs"/>
              </a:rPr>
              <a:t>提言をしています。</a:t>
            </a:r>
            <a:r>
              <a:rPr kumimoji="1" lang="en-US" altLang="ja-JP" sz="1200" kern="1200" dirty="0" smtClean="0">
                <a:solidFill>
                  <a:schemeClr val="tx1"/>
                </a:solidFill>
                <a:latin typeface="Arial" charset="0"/>
                <a:ea typeface="ＭＳ Ｐ明朝" pitchFamily="18" charset="-128"/>
                <a:cs typeface="+mn-cs"/>
              </a:rPr>
              <a:t> </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：基礎教育援助の割合を増やしてください。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：紛争下や紛争の影響を受けた国、低所得国への配分を増やして下さい。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：技術協力と財政支援を同時に行いましょう。</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：教育のためのグローバル・パートナーシップ（</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基金）にもっと拠出を。</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日本の援助は、経済分野への配分が多く</a:t>
            </a:r>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基礎教育分野への配分が少ない。</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29</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30</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ja-JP" sz="1200" kern="1200" dirty="0" smtClean="0">
                <a:solidFill>
                  <a:schemeClr val="tx1"/>
                </a:solidFill>
                <a:latin typeface="Arial" charset="0"/>
                <a:ea typeface="ＭＳ Ｐ明朝" pitchFamily="18" charset="-128"/>
                <a:cs typeface="+mn-cs"/>
              </a:rPr>
              <a:t>教育のためのグローバル・パートナーシップ基金（</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基金）は、すべての子どもが小学校に行けるようになるための不足している資金を支援する国際機関。現在</a:t>
            </a:r>
            <a:r>
              <a:rPr kumimoji="1" lang="en-US" altLang="ja-JP" sz="1200" kern="1200" dirty="0" smtClean="0">
                <a:solidFill>
                  <a:schemeClr val="tx1"/>
                </a:solidFill>
                <a:latin typeface="Arial" charset="0"/>
                <a:ea typeface="ＭＳ Ｐ明朝" pitchFamily="18" charset="-128"/>
                <a:cs typeface="+mn-cs"/>
              </a:rPr>
              <a:t>60</a:t>
            </a:r>
            <a:r>
              <a:rPr kumimoji="1" lang="ja-JP" altLang="ja-JP" sz="1200" kern="1200" dirty="0" smtClean="0">
                <a:solidFill>
                  <a:schemeClr val="tx1"/>
                </a:solidFill>
                <a:latin typeface="Arial" charset="0"/>
                <a:ea typeface="ＭＳ Ｐ明朝" pitchFamily="18" charset="-128"/>
                <a:cs typeface="+mn-cs"/>
              </a:rPr>
              <a:t>か国の低所得国が対象となっています。日本の拠出金額は人口</a:t>
            </a:r>
            <a:r>
              <a:rPr kumimoji="1" lang="en-US" altLang="ja-JP" sz="1200" kern="1200" dirty="0" smtClean="0">
                <a:solidFill>
                  <a:schemeClr val="tx1"/>
                </a:solidFill>
                <a:latin typeface="Arial" charset="0"/>
                <a:ea typeface="ＭＳ Ｐ明朝" pitchFamily="18" charset="-128"/>
                <a:cs typeface="+mn-cs"/>
              </a:rPr>
              <a:t>480</a:t>
            </a:r>
            <a:r>
              <a:rPr kumimoji="1" lang="ja-JP" altLang="ja-JP" sz="1200" kern="1200" dirty="0" smtClean="0">
                <a:solidFill>
                  <a:schemeClr val="tx1"/>
                </a:solidFill>
                <a:latin typeface="Arial" charset="0"/>
                <a:ea typeface="ＭＳ Ｐ明朝" pitchFamily="18" charset="-128"/>
                <a:cs typeface="+mn-cs"/>
              </a:rPr>
              <a:t>万人のアイルランドより小額です。</a:t>
            </a:r>
          </a:p>
          <a:p>
            <a:r>
              <a:rPr kumimoji="1" lang="ja-JP" altLang="ja-JP" sz="1200" kern="1200" dirty="0" smtClean="0">
                <a:solidFill>
                  <a:schemeClr val="tx1"/>
                </a:solidFill>
                <a:latin typeface="Arial" charset="0"/>
                <a:ea typeface="ＭＳ Ｐ明朝" pitchFamily="18" charset="-128"/>
                <a:cs typeface="+mn-cs"/>
              </a:rPr>
              <a:t>なお、</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拠出金を含む多国間機関（世界銀行、ユニセフ等）による教育援助事業に対して、日本政府は、</a:t>
            </a:r>
            <a:r>
              <a:rPr kumimoji="1" lang="en-US" altLang="ja-JP" sz="1200" kern="1200" dirty="0" smtClean="0">
                <a:solidFill>
                  <a:schemeClr val="tx1"/>
                </a:solidFill>
                <a:latin typeface="Arial" charset="0"/>
                <a:ea typeface="ＭＳ Ｐ明朝" pitchFamily="18" charset="-128"/>
                <a:cs typeface="+mn-cs"/>
              </a:rPr>
              <a:t>2013</a:t>
            </a:r>
            <a:r>
              <a:rPr kumimoji="1" lang="ja-JP" altLang="ja-JP" sz="1200" kern="1200" dirty="0" smtClean="0">
                <a:solidFill>
                  <a:schemeClr val="tx1"/>
                </a:solidFill>
                <a:latin typeface="Arial" charset="0"/>
                <a:ea typeface="ＭＳ Ｐ明朝" pitchFamily="18" charset="-128"/>
                <a:cs typeface="+mn-cs"/>
              </a:rPr>
              <a:t>年度に</a:t>
            </a:r>
            <a:r>
              <a:rPr kumimoji="1" lang="en-US" altLang="ja-JP" sz="1200" kern="1200" dirty="0" smtClean="0">
                <a:solidFill>
                  <a:schemeClr val="tx1"/>
                </a:solidFill>
                <a:latin typeface="Arial" charset="0"/>
                <a:ea typeface="ＭＳ Ｐ明朝" pitchFamily="18" charset="-128"/>
                <a:cs typeface="+mn-cs"/>
              </a:rPr>
              <a:t>89</a:t>
            </a:r>
            <a:r>
              <a:rPr kumimoji="1" lang="ja-JP" altLang="ja-JP" sz="1200" kern="1200" dirty="0" smtClean="0">
                <a:solidFill>
                  <a:schemeClr val="tx1"/>
                </a:solidFill>
                <a:latin typeface="Arial" charset="0"/>
                <a:ea typeface="ＭＳ Ｐ明朝" pitchFamily="18" charset="-128"/>
                <a:cs typeface="+mn-cs"/>
              </a:rPr>
              <a:t>億円を拠出しました。ただし、この額には、基礎教育以外の教育援助（高等教育等）も含まれています。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4E2AEAB-7E5F-42D7-B256-3F5CF4DF7DDC}" type="slidenum">
              <a:rPr lang="en-US" altLang="ja-JP" smtClean="0"/>
              <a:pPr/>
              <a:t>4</a:t>
            </a:fld>
            <a:endParaRPr lang="en-US" altLang="ja-JP"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ja-JP" altLang="en-US" b="1" dirty="0" smtClean="0"/>
              <a:t>答：全部正解</a:t>
            </a:r>
            <a:endParaRPr lang="en-US" altLang="ja-JP" b="1" dirty="0" smtClean="0"/>
          </a:p>
          <a:p>
            <a:pPr eaLnBrk="1" hangingPunct="1"/>
            <a:r>
              <a:rPr kumimoji="1" lang="ja-JP" altLang="ja-JP" sz="1200" kern="1200" dirty="0" smtClean="0">
                <a:solidFill>
                  <a:schemeClr val="tx1"/>
                </a:solidFill>
                <a:latin typeface="Arial" charset="0"/>
                <a:ea typeface="ＭＳ Ｐ明朝" pitchFamily="18" charset="-128"/>
                <a:cs typeface="+mn-cs"/>
              </a:rPr>
              <a:t>すべて正解です。これらの背景には、教育への無理解や、女の子や</a:t>
            </a:r>
            <a:r>
              <a:rPr kumimoji="1" lang="ja-JP" altLang="ja-JP" sz="1200" kern="1200" dirty="0" err="1" smtClean="0">
                <a:solidFill>
                  <a:schemeClr val="tx1"/>
                </a:solidFill>
                <a:latin typeface="Arial" charset="0"/>
                <a:ea typeface="ＭＳ Ｐ明朝" pitchFamily="18" charset="-128"/>
                <a:cs typeface="+mn-cs"/>
              </a:rPr>
              <a:t>障がいを</a:t>
            </a:r>
            <a:r>
              <a:rPr kumimoji="1" lang="ja-JP" altLang="ja-JP" sz="1200" kern="1200" dirty="0" smtClean="0">
                <a:solidFill>
                  <a:schemeClr val="tx1"/>
                </a:solidFill>
                <a:latin typeface="Arial" charset="0"/>
                <a:ea typeface="ＭＳ Ｐ明朝" pitchFamily="18" charset="-128"/>
                <a:cs typeface="+mn-cs"/>
              </a:rPr>
              <a:t>持つ子ども（障害児）のなど社会的弱者への差別、児童労働といった、さまざまな問題があります。特に女の子の場合には、学校や通学路が安全でないこと、水くみなどの家事労働の負担、学校に男女別のトイレや安全な飲料水がないこと、女子教員の不足などの理由が加わります。</a:t>
            </a:r>
            <a:r>
              <a:rPr kumimoji="1" lang="ja-JP" altLang="ja-JP" sz="1200" u="sng" kern="1200" dirty="0" smtClean="0">
                <a:solidFill>
                  <a:schemeClr val="tx1"/>
                </a:solidFill>
                <a:latin typeface="Arial" charset="0"/>
                <a:ea typeface="ＭＳ Ｐ明朝" pitchFamily="18" charset="-128"/>
                <a:cs typeface="+mn-cs"/>
              </a:rPr>
              <a:t>特に、小学校に通っていない世界の子どもの半数は、紛争地域に住んでおり、その割合は</a:t>
            </a:r>
            <a:r>
              <a:rPr kumimoji="1" lang="en-US" altLang="ja-JP" sz="1200" u="sng" kern="1200" dirty="0" smtClean="0">
                <a:solidFill>
                  <a:schemeClr val="tx1"/>
                </a:solidFill>
                <a:latin typeface="Arial" charset="0"/>
                <a:ea typeface="ＭＳ Ｐ明朝" pitchFamily="18" charset="-128"/>
                <a:cs typeface="+mn-cs"/>
              </a:rPr>
              <a:t>2008</a:t>
            </a:r>
            <a:r>
              <a:rPr kumimoji="1" lang="ja-JP" altLang="ja-JP" sz="1200" u="sng" kern="1200" dirty="0" smtClean="0">
                <a:solidFill>
                  <a:schemeClr val="tx1"/>
                </a:solidFill>
                <a:latin typeface="Arial" charset="0"/>
                <a:ea typeface="ＭＳ Ｐ明朝" pitchFamily="18" charset="-128"/>
                <a:cs typeface="+mn-cs"/>
              </a:rPr>
              <a:t>年から上昇しています</a:t>
            </a:r>
            <a:r>
              <a:rPr kumimoji="1" lang="ja-JP" altLang="ja-JP" sz="1200" kern="1200" dirty="0" smtClean="0">
                <a:solidFill>
                  <a:schemeClr val="tx1"/>
                </a:solidFill>
                <a:latin typeface="Arial" charset="0"/>
                <a:ea typeface="ＭＳ Ｐ明朝" pitchFamily="18" charset="-128"/>
                <a:cs typeface="+mn-cs"/>
              </a:rPr>
              <a:t>。過去</a:t>
            </a:r>
            <a:r>
              <a:rPr kumimoji="1" lang="en-US" altLang="ja-JP" sz="1200" kern="1200" dirty="0" smtClean="0">
                <a:solidFill>
                  <a:schemeClr val="tx1"/>
                </a:solidFill>
                <a:latin typeface="Arial" charset="0"/>
                <a:ea typeface="ＭＳ Ｐ明朝" pitchFamily="18" charset="-128"/>
                <a:cs typeface="+mn-cs"/>
              </a:rPr>
              <a:t>10</a:t>
            </a:r>
            <a:r>
              <a:rPr kumimoji="1" lang="ja-JP" altLang="ja-JP" sz="1200" kern="1200" dirty="0" smtClean="0">
                <a:solidFill>
                  <a:schemeClr val="tx1"/>
                </a:solidFill>
                <a:latin typeface="Arial" charset="0"/>
                <a:ea typeface="ＭＳ Ｐ明朝" pitchFamily="18" charset="-128"/>
                <a:cs typeface="+mn-cs"/>
              </a:rPr>
              <a:t>年に渡り、少なくとも</a:t>
            </a:r>
            <a:r>
              <a:rPr kumimoji="1" lang="en-US" altLang="ja-JP" sz="1200" kern="1200" dirty="0" smtClean="0">
                <a:solidFill>
                  <a:schemeClr val="tx1"/>
                </a:solidFill>
                <a:latin typeface="Arial" charset="0"/>
                <a:ea typeface="ＭＳ Ｐ明朝" pitchFamily="18" charset="-128"/>
                <a:cs typeface="+mn-cs"/>
              </a:rPr>
              <a:t>25</a:t>
            </a:r>
            <a:r>
              <a:rPr kumimoji="1" lang="ja-JP" altLang="ja-JP" sz="1200" kern="1200" dirty="0" smtClean="0">
                <a:solidFill>
                  <a:schemeClr val="tx1"/>
                </a:solidFill>
                <a:latin typeface="Arial" charset="0"/>
                <a:ea typeface="ＭＳ Ｐ明朝" pitchFamily="18" charset="-128"/>
                <a:cs typeface="+mn-cs"/>
              </a:rPr>
              <a:t>カ国において、学校が軍事拠点、射撃拠点、武器庫、拘置所等として利用されてきました。また、過去</a:t>
            </a:r>
            <a:r>
              <a:rPr kumimoji="1" lang="en-US" altLang="ja-JP" sz="1200"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年間で、少なくとも</a:t>
            </a:r>
            <a:r>
              <a:rPr kumimoji="1" lang="en-US" altLang="ja-JP" sz="1200" kern="1200" dirty="0" smtClean="0">
                <a:solidFill>
                  <a:schemeClr val="tx1"/>
                </a:solidFill>
                <a:latin typeface="Arial" charset="0"/>
                <a:ea typeface="ＭＳ Ｐ明朝" pitchFamily="18" charset="-128"/>
                <a:cs typeface="+mn-cs"/>
              </a:rPr>
              <a:t>70</a:t>
            </a:r>
            <a:r>
              <a:rPr kumimoji="1" lang="ja-JP" altLang="ja-JP" sz="1200" kern="1200" dirty="0" smtClean="0">
                <a:solidFill>
                  <a:schemeClr val="tx1"/>
                </a:solidFill>
                <a:latin typeface="Arial" charset="0"/>
                <a:ea typeface="ＭＳ Ｐ明朝" pitchFamily="18" charset="-128"/>
                <a:cs typeface="+mn-cs"/>
              </a:rPr>
              <a:t>カ国において、政治、軍事、イデオロギー、派閥、宗教、民族などの理由により、学校は攻撃の対象となってきています 。</a:t>
            </a:r>
            <a:endParaRPr lang="ja-JP"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78133B0-7B9C-4BBF-A686-985735A69E7D}" type="slidenum">
              <a:rPr lang="en-US" altLang="ja-JP" smtClean="0"/>
              <a:pPr/>
              <a:t>31</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6</a:t>
            </a:r>
          </a:p>
          <a:p>
            <a:pPr eaLnBrk="1" hangingPunct="1"/>
            <a:endParaRPr lang="en-US" altLang="ja-JP" b="0" dirty="0" smtClean="0"/>
          </a:p>
          <a:p>
            <a:pPr eaLnBrk="1" hangingPunct="1"/>
            <a:r>
              <a:rPr lang="en-US" altLang="ja-JP" b="1" dirty="0" smtClean="0"/>
              <a:t>■</a:t>
            </a:r>
            <a:r>
              <a:rPr lang="ja-JP" altLang="en-US" b="1" dirty="0" smtClean="0"/>
              <a:t>準備するもの</a:t>
            </a:r>
          </a:p>
          <a:p>
            <a:pPr eaLnBrk="1" hangingPunct="1"/>
            <a:r>
              <a:rPr lang="ja-JP" altLang="en-US" b="0" dirty="0" smtClean="0"/>
              <a:t> ダイヤモンド・ランキングのワークシート（</a:t>
            </a:r>
            <a:r>
              <a:rPr lang="en-US" altLang="ja-JP" b="0" dirty="0" smtClean="0"/>
              <a:t>1</a:t>
            </a:r>
            <a:r>
              <a:rPr lang="ja-JP" altLang="en-US" b="0" dirty="0" smtClean="0"/>
              <a:t>人</a:t>
            </a:r>
            <a:r>
              <a:rPr lang="en-US" altLang="ja-JP" b="0" dirty="0" smtClean="0"/>
              <a:t>1</a:t>
            </a:r>
            <a:r>
              <a:rPr lang="ja-JP" altLang="en-US" b="0" dirty="0" smtClean="0"/>
              <a:t>枚／</a:t>
            </a:r>
            <a:r>
              <a:rPr lang="en-US" altLang="ja-JP" b="0" dirty="0" smtClean="0"/>
              <a:t>39</a:t>
            </a:r>
            <a:r>
              <a:rPr lang="ja-JP" altLang="en-US" b="0" dirty="0" smtClean="0"/>
              <a:t>頁掲載）</a:t>
            </a:r>
          </a:p>
          <a:p>
            <a:pPr eaLnBrk="1" hangingPunct="1"/>
            <a:r>
              <a:rPr lang="ja-JP" altLang="en-US" b="0" dirty="0" smtClean="0"/>
              <a:t> 首相・外務大臣への手紙（小グループに</a:t>
            </a:r>
            <a:r>
              <a:rPr lang="en-US" altLang="ja-JP" b="0" dirty="0" smtClean="0"/>
              <a:t>1</a:t>
            </a:r>
            <a:r>
              <a:rPr lang="ja-JP" altLang="en-US" b="0" dirty="0" smtClean="0"/>
              <a:t>枚／</a:t>
            </a:r>
            <a:r>
              <a:rPr lang="en-US" altLang="ja-JP" b="0" dirty="0" smtClean="0"/>
              <a:t>40</a:t>
            </a:r>
            <a:r>
              <a:rPr lang="ja-JP" altLang="en-US" b="0" dirty="0" smtClean="0"/>
              <a:t>頁掲載）</a:t>
            </a:r>
          </a:p>
          <a:p>
            <a:pPr eaLnBrk="1" hangingPunct="1"/>
            <a:endParaRPr lang="ja-JP" altLang="en-US" b="0" dirty="0" smtClean="0"/>
          </a:p>
          <a:p>
            <a:pPr eaLnBrk="1" hangingPunct="1"/>
            <a:r>
              <a:rPr lang="ja-JP" altLang="en-US" b="1" dirty="0" smtClean="0"/>
              <a:t>■ 進め方</a:t>
            </a:r>
          </a:p>
          <a:p>
            <a:pPr lvl="0"/>
            <a:r>
              <a:rPr kumimoji="1" lang="ja-JP" altLang="ja-JP" sz="1200" b="0" kern="1200" dirty="0" smtClean="0">
                <a:solidFill>
                  <a:schemeClr val="tx1"/>
                </a:solidFill>
                <a:latin typeface="Arial" charset="0"/>
                <a:ea typeface="ＭＳ Ｐ明朝" pitchFamily="18" charset="-128"/>
                <a:cs typeface="+mn-cs"/>
              </a:rPr>
              <a:t>子どもたちが自分の意見を表現し、提案をすることで「子ども参加」の実践の一歩とする。</a:t>
            </a:r>
          </a:p>
          <a:p>
            <a:pPr lvl="0"/>
            <a:r>
              <a:rPr kumimoji="1" lang="ja-JP" altLang="ja-JP" sz="1200" b="0" kern="1200" dirty="0" smtClean="0">
                <a:solidFill>
                  <a:schemeClr val="tx1"/>
                </a:solidFill>
                <a:latin typeface="Arial" charset="0"/>
                <a:ea typeface="ＭＳ Ｐ明朝" pitchFamily="18" charset="-128"/>
                <a:cs typeface="+mn-cs"/>
              </a:rPr>
              <a:t>実際に日本政府に届くメッセージを書いてみることで「政策提言」を体験する。</a:t>
            </a:r>
          </a:p>
          <a:p>
            <a:pPr lvl="0"/>
            <a:r>
              <a:rPr kumimoji="1" lang="ja-JP" altLang="ja-JP" sz="1200" b="0" kern="1200" dirty="0" smtClean="0">
                <a:solidFill>
                  <a:schemeClr val="tx1"/>
                </a:solidFill>
                <a:latin typeface="Arial" charset="0"/>
                <a:ea typeface="ＭＳ Ｐ明朝" pitchFamily="18" charset="-128"/>
                <a:cs typeface="+mn-cs"/>
              </a:rPr>
              <a:t>世界中の子どもが教育を受けられるようにするには、子どもも含めた世界中の人々の協力が必要であることを知る。</a:t>
            </a:r>
          </a:p>
          <a:p>
            <a:r>
              <a:rPr kumimoji="1" lang="en-US" altLang="ja-JP" sz="1200" b="0" kern="1200" dirty="0" smtClean="0">
                <a:solidFill>
                  <a:schemeClr val="tx1"/>
                </a:solidFill>
                <a:latin typeface="Arial" charset="0"/>
                <a:ea typeface="ＭＳ Ｐ明朝" pitchFamily="18" charset="-128"/>
                <a:cs typeface="+mn-cs"/>
              </a:rPr>
              <a:t> </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en-US" sz="1200" b="1" kern="1200" dirty="0" smtClean="0">
                <a:solidFill>
                  <a:schemeClr val="tx1"/>
                </a:solidFill>
                <a:latin typeface="Arial" charset="0"/>
                <a:ea typeface="ＭＳ Ｐ明朝" pitchFamily="18" charset="-128"/>
                <a:cs typeface="+mn-cs"/>
              </a:rPr>
              <a:t>■</a:t>
            </a:r>
            <a:r>
              <a:rPr kumimoji="1" lang="ja-JP" altLang="ja-JP" sz="1200" b="1" kern="1200" dirty="0" smtClean="0">
                <a:solidFill>
                  <a:schemeClr val="tx1"/>
                </a:solidFill>
                <a:latin typeface="Arial" charset="0"/>
                <a:ea typeface="ＭＳ Ｐ明朝" pitchFamily="18" charset="-128"/>
                <a:cs typeface="+mn-cs"/>
              </a:rPr>
              <a:t>すすめ方</a:t>
            </a:r>
          </a:p>
          <a:p>
            <a:pPr lvl="0"/>
            <a:r>
              <a:rPr kumimoji="1" lang="ja-JP" altLang="ja-JP" sz="1200" b="0" kern="1200" dirty="0" smtClean="0">
                <a:solidFill>
                  <a:schemeClr val="tx1"/>
                </a:solidFill>
                <a:latin typeface="Arial" charset="0"/>
                <a:ea typeface="ＭＳ Ｐ明朝" pitchFamily="18" charset="-128"/>
                <a:cs typeface="+mn-cs"/>
              </a:rPr>
              <a:t>問いかけ：全体に以下の情報提供と問いかけをする。</a:t>
            </a:r>
          </a:p>
          <a:p>
            <a:r>
              <a:rPr kumimoji="1" lang="ja-JP" altLang="ja-JP" sz="1200" b="0" kern="1200" dirty="0" smtClean="0">
                <a:solidFill>
                  <a:schemeClr val="tx1"/>
                </a:solidFill>
                <a:latin typeface="Arial" charset="0"/>
                <a:ea typeface="ＭＳ Ｐ明朝" pitchFamily="18" charset="-128"/>
                <a:cs typeface="+mn-cs"/>
              </a:rPr>
              <a:t>「世界中を見渡すと、</a:t>
            </a:r>
            <a:r>
              <a:rPr kumimoji="1" lang="en-US" altLang="ja-JP" sz="1200" b="0" kern="1200" dirty="0" smtClean="0">
                <a:solidFill>
                  <a:schemeClr val="tx1"/>
                </a:solidFill>
                <a:latin typeface="Arial" charset="0"/>
                <a:ea typeface="ＭＳ Ｐ明朝" pitchFamily="18" charset="-128"/>
                <a:cs typeface="+mn-cs"/>
              </a:rPr>
              <a:t>5,800</a:t>
            </a:r>
            <a:r>
              <a:rPr kumimoji="1" lang="ja-JP" altLang="ja-JP" sz="1200" b="0" kern="1200" dirty="0" smtClean="0">
                <a:solidFill>
                  <a:schemeClr val="tx1"/>
                </a:solidFill>
                <a:latin typeface="Arial" charset="0"/>
                <a:ea typeface="ＭＳ Ｐ明朝" pitchFamily="18" charset="-128"/>
                <a:cs typeface="+mn-cs"/>
              </a:rPr>
              <a:t>万人の子どもが学校に通っていません。世界中の子どもが学校に通えるようになるために、どんなことができるでしょうか？」</a:t>
            </a:r>
          </a:p>
          <a:p>
            <a:pPr lvl="0"/>
            <a:r>
              <a:rPr kumimoji="1" lang="ja-JP" altLang="ja-JP" sz="1200" b="0" kern="1200" dirty="0" smtClean="0">
                <a:solidFill>
                  <a:schemeClr val="tx1"/>
                </a:solidFill>
                <a:latin typeface="Arial" charset="0"/>
                <a:ea typeface="ＭＳ Ｐ明朝" pitchFamily="18" charset="-128"/>
                <a:cs typeface="+mn-cs"/>
              </a:rPr>
              <a:t>ダイヤモンド・ランキング：ダイヤモンド・ランキングのワークシートを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枚配付し、個人で作業する。次に、</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の小グループでシートを見せ合い、理由を発表する。質問などがあれば互いに質問しあっても良い。その際、「このワークシートには正解や間違いはないので、よく聞き合うことを大切にしよう」と声かけする。</a:t>
            </a:r>
          </a:p>
          <a:p>
            <a:pPr lvl="0"/>
            <a:r>
              <a:rPr kumimoji="1" lang="ja-JP" altLang="ja-JP" sz="1200" b="0" kern="1200" dirty="0" smtClean="0">
                <a:solidFill>
                  <a:schemeClr val="tx1"/>
                </a:solidFill>
                <a:latin typeface="Arial" charset="0"/>
                <a:ea typeface="ＭＳ Ｐ明朝" pitchFamily="18" charset="-128"/>
                <a:cs typeface="+mn-cs"/>
              </a:rPr>
              <a:t>政策提言：小グループで「ダイヤモンド・ランキング」のワークシートや意見交換をもとに、「首相・外務大臣への手紙」を書く。</a:t>
            </a:r>
          </a:p>
          <a:p>
            <a:pPr lvl="0"/>
            <a:r>
              <a:rPr kumimoji="1" lang="ja-JP" altLang="ja-JP" sz="1200" b="0" kern="1200" dirty="0" smtClean="0">
                <a:solidFill>
                  <a:schemeClr val="tx1"/>
                </a:solidFill>
                <a:latin typeface="Arial" charset="0"/>
                <a:ea typeface="ＭＳ Ｐ明朝" pitchFamily="18" charset="-128"/>
                <a:cs typeface="+mn-cs"/>
              </a:rPr>
              <a:t>全体共有：全体で共有する。</a:t>
            </a:r>
            <a:endParaRPr kumimoji="1" lang="en-US" altLang="ja-JP" sz="1200" b="0" kern="1200" dirty="0" smtClean="0">
              <a:solidFill>
                <a:schemeClr val="tx1"/>
              </a:solidFill>
              <a:latin typeface="Arial" charset="0"/>
              <a:ea typeface="ＭＳ Ｐ明朝" pitchFamily="18" charset="-128"/>
              <a:cs typeface="+mn-cs"/>
            </a:endParaRPr>
          </a:p>
          <a:p>
            <a:pPr lvl="0"/>
            <a:endParaRPr kumimoji="1" lang="en-US" altLang="ja-JP" sz="1200" b="0" kern="1200" dirty="0" smtClean="0">
              <a:solidFill>
                <a:schemeClr val="tx1"/>
              </a:solidFill>
              <a:latin typeface="Arial" charset="0"/>
              <a:ea typeface="ＭＳ Ｐ明朝" pitchFamily="18" charset="-128"/>
              <a:cs typeface="+mn-cs"/>
            </a:endParaRPr>
          </a:p>
          <a:p>
            <a:pPr lvl="0"/>
            <a:r>
              <a:rPr kumimoji="1" lang="ja-JP" altLang="en-US" sz="1200" b="1" kern="1200" dirty="0" smtClean="0">
                <a:solidFill>
                  <a:schemeClr val="tx1"/>
                </a:solidFill>
                <a:latin typeface="Arial" charset="0"/>
                <a:ea typeface="ＭＳ Ｐ明朝" pitchFamily="18" charset="-128"/>
                <a:cs typeface="+mn-cs"/>
              </a:rPr>
              <a:t>■発展</a:t>
            </a:r>
            <a:endParaRPr kumimoji="1" lang="en-US" altLang="ja-JP" sz="1200" b="1"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A</a:t>
            </a:r>
            <a:r>
              <a:rPr kumimoji="1" lang="ja-JP" altLang="ja-JP" sz="1200" kern="1200" dirty="0" smtClean="0">
                <a:solidFill>
                  <a:schemeClr val="tx1"/>
                </a:solidFill>
                <a:latin typeface="Arial" charset="0"/>
                <a:ea typeface="ＭＳ Ｐ明朝" pitchFamily="18" charset="-128"/>
                <a:cs typeface="+mn-cs"/>
              </a:rPr>
              <a:t>」を選んだ人は「授業後のアクション</a:t>
            </a:r>
            <a:r>
              <a:rPr kumimoji="1" lang="en-US" altLang="ja-JP" sz="1200" kern="1200" dirty="0" smtClean="0">
                <a:solidFill>
                  <a:schemeClr val="tx1"/>
                </a:solidFill>
                <a:latin typeface="Arial" charset="0"/>
                <a:ea typeface="ＭＳ Ｐ明朝" pitchFamily="18" charset="-128"/>
                <a:cs typeface="+mn-cs"/>
              </a:rPr>
              <a:t>Raise Your Voice!</a:t>
            </a:r>
            <a:r>
              <a:rPr kumimoji="1" lang="ja-JP" altLang="ja-JP" sz="1200" kern="1200" dirty="0" smtClean="0">
                <a:solidFill>
                  <a:schemeClr val="tx1"/>
                </a:solidFill>
                <a:latin typeface="Arial" charset="0"/>
                <a:ea typeface="ＭＳ Ｐ明朝" pitchFamily="18" charset="-128"/>
                <a:cs typeface="+mn-cs"/>
              </a:rPr>
              <a:t>」に取り組む、「</a:t>
            </a:r>
            <a:r>
              <a:rPr kumimoji="1" lang="en-US" altLang="ja-JP" sz="1200" kern="1200" dirty="0" smtClean="0">
                <a:solidFill>
                  <a:schemeClr val="tx1"/>
                </a:solidFill>
                <a:latin typeface="Arial" charset="0"/>
                <a:ea typeface="ＭＳ Ｐ明朝" pitchFamily="18" charset="-128"/>
                <a:cs typeface="+mn-cs"/>
              </a:rPr>
              <a:t>B</a:t>
            </a:r>
            <a:r>
              <a:rPr kumimoji="1" lang="ja-JP" altLang="ja-JP" sz="1200" kern="1200" dirty="0" smtClean="0">
                <a:solidFill>
                  <a:schemeClr val="tx1"/>
                </a:solidFill>
                <a:latin typeface="Arial" charset="0"/>
                <a:ea typeface="ＭＳ Ｐ明朝" pitchFamily="18" charset="-128"/>
                <a:cs typeface="+mn-cs"/>
              </a:rPr>
              <a:t>」を選んだ人は実際にどんな</a:t>
            </a:r>
            <a:r>
              <a:rPr kumimoji="1" lang="en-US" altLang="ja-JP" sz="1200" kern="1200" dirty="0" smtClean="0">
                <a:solidFill>
                  <a:schemeClr val="tx1"/>
                </a:solidFill>
                <a:latin typeface="Arial" charset="0"/>
                <a:ea typeface="ＭＳ Ｐ明朝" pitchFamily="18" charset="-128"/>
                <a:cs typeface="+mn-cs"/>
              </a:rPr>
              <a:t>NGO</a:t>
            </a:r>
            <a:r>
              <a:rPr kumimoji="1" lang="ja-JP" altLang="ja-JP" sz="1200" kern="1200" dirty="0" smtClean="0">
                <a:solidFill>
                  <a:schemeClr val="tx1"/>
                </a:solidFill>
                <a:latin typeface="Arial" charset="0"/>
                <a:ea typeface="ＭＳ Ｐ明朝" pitchFamily="18" charset="-128"/>
                <a:cs typeface="+mn-cs"/>
              </a:rPr>
              <a:t>があるのか調べてみる、「</a:t>
            </a:r>
            <a:r>
              <a:rPr kumimoji="1" lang="en-US" altLang="ja-JP" sz="1200" kern="1200" dirty="0" smtClean="0">
                <a:solidFill>
                  <a:schemeClr val="tx1"/>
                </a:solidFill>
                <a:latin typeface="Arial" charset="0"/>
                <a:ea typeface="ＭＳ Ｐ明朝" pitchFamily="18" charset="-128"/>
                <a:cs typeface="+mn-cs"/>
              </a:rPr>
              <a:t>I</a:t>
            </a:r>
            <a:r>
              <a:rPr kumimoji="1" lang="ja-JP" altLang="ja-JP" sz="1200" kern="1200" dirty="0" smtClean="0">
                <a:solidFill>
                  <a:schemeClr val="tx1"/>
                </a:solidFill>
                <a:latin typeface="Arial" charset="0"/>
                <a:ea typeface="ＭＳ Ｐ明朝" pitchFamily="18" charset="-128"/>
                <a:cs typeface="+mn-cs"/>
              </a:rPr>
              <a:t>」を選んだ人は投稿記事を書いてみるなど、実際の行動につなげたい。</a:t>
            </a:r>
            <a:endParaRPr kumimoji="1" lang="ja-JP" altLang="ja-JP" sz="1200" b="0" kern="1200" dirty="0" smtClean="0">
              <a:solidFill>
                <a:schemeClr val="tx1"/>
              </a:solidFill>
              <a:latin typeface="Arial" charset="0"/>
              <a:ea typeface="ＭＳ Ｐ明朝" pitchFamily="18" charset="-128"/>
              <a:cs typeface="+mn-cs"/>
            </a:endParaRPr>
          </a:p>
          <a:p>
            <a:pPr eaLnBrk="1" hangingPunct="1"/>
            <a:endParaRPr lang="en-US" altLang="ja-JP" b="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32</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BB1E415-D75B-4F7A-8E4F-C591C31854D3}" type="slidenum">
              <a:rPr lang="en-US" altLang="ja-JP" smtClean="0"/>
              <a:pPr/>
              <a:t>5</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b="1" dirty="0" smtClean="0"/>
              <a:t>答：Ｂ</a:t>
            </a:r>
            <a:r>
              <a:rPr lang="en-US" altLang="ja-JP" b="1" dirty="0" smtClean="0"/>
              <a:t>  4</a:t>
            </a:r>
            <a:r>
              <a:rPr lang="ja-JP" altLang="en-US" b="1" dirty="0" smtClean="0"/>
              <a:t>人に</a:t>
            </a:r>
            <a:r>
              <a:rPr lang="en-US" altLang="ja-JP" b="1" dirty="0" smtClean="0"/>
              <a:t>1</a:t>
            </a:r>
            <a:r>
              <a:rPr lang="ja-JP" altLang="en-US" b="1" dirty="0" smtClean="0"/>
              <a:t>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途上国の人々・政府や国際社会の努力で小学校の就学率は男女ともに大きく改善しました。しかし、一旦は入学できたとしても、貧困、家事労働や家族・地域の理解不足などから、</a:t>
            </a:r>
            <a:r>
              <a:rPr kumimoji="1" lang="ja-JP" altLang="ja-JP" sz="1200" u="sng" kern="1200" dirty="0" smtClean="0">
                <a:solidFill>
                  <a:schemeClr val="tx1"/>
                </a:solidFill>
                <a:latin typeface="Arial" charset="0"/>
                <a:ea typeface="ＭＳ Ｐ明朝" pitchFamily="18" charset="-128"/>
                <a:cs typeface="+mn-cs"/>
              </a:rPr>
              <a:t>年間</a:t>
            </a:r>
            <a:r>
              <a:rPr kumimoji="1" lang="en-US" altLang="ja-JP" sz="1200" u="sng" kern="1200" dirty="0" smtClean="0">
                <a:solidFill>
                  <a:schemeClr val="tx1"/>
                </a:solidFill>
                <a:latin typeface="Arial" charset="0"/>
                <a:ea typeface="ＭＳ Ｐ明朝" pitchFamily="18" charset="-128"/>
                <a:cs typeface="+mn-cs"/>
              </a:rPr>
              <a:t>3,400</a:t>
            </a:r>
            <a:r>
              <a:rPr kumimoji="1" lang="ja-JP" altLang="ja-JP" sz="1200" u="sng" kern="1200" dirty="0" smtClean="0">
                <a:solidFill>
                  <a:schemeClr val="tx1"/>
                </a:solidFill>
                <a:latin typeface="Arial" charset="0"/>
                <a:ea typeface="ＭＳ Ｐ明朝" pitchFamily="18" charset="-128"/>
                <a:cs typeface="+mn-cs"/>
              </a:rPr>
              <a:t>万人の子どもたちが小学校や中学校を中途退学しています</a:t>
            </a:r>
            <a:r>
              <a:rPr kumimoji="1" lang="ja-JP" altLang="ja-JP" sz="1200" kern="1200" dirty="0" smtClean="0">
                <a:solidFill>
                  <a:schemeClr val="tx1"/>
                </a:solidFill>
                <a:latin typeface="Arial" charset="0"/>
                <a:ea typeface="ＭＳ Ｐ明朝" pitchFamily="18" charset="-128"/>
                <a:cs typeface="+mn-cs"/>
              </a:rPr>
              <a:t>。特に、途上国全体では</a:t>
            </a:r>
            <a:r>
              <a:rPr kumimoji="1" lang="en-US" altLang="ja-JP" sz="1200" kern="1200" dirty="0" smtClean="0">
                <a:solidFill>
                  <a:schemeClr val="tx1"/>
                </a:solidFill>
                <a:latin typeface="Arial" charset="0"/>
                <a:ea typeface="ＭＳ Ｐ明朝" pitchFamily="18" charset="-128"/>
                <a:cs typeface="+mn-cs"/>
              </a:rPr>
              <a:t>3.5</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人、サハラ以南アフリカ地域では</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人が中途退学しています。また、</a:t>
            </a:r>
            <a:r>
              <a:rPr kumimoji="1" lang="ja-JP" altLang="ja-JP" sz="1200" u="sng" kern="1200" dirty="0" smtClean="0">
                <a:solidFill>
                  <a:schemeClr val="tx1"/>
                </a:solidFill>
                <a:latin typeface="Arial" charset="0"/>
                <a:ea typeface="ＭＳ Ｐ明朝" pitchFamily="18" charset="-128"/>
                <a:cs typeface="+mn-cs"/>
              </a:rPr>
              <a:t>教育の「質」も課題</a:t>
            </a:r>
            <a:r>
              <a:rPr kumimoji="1" lang="ja-JP" altLang="ja-JP" sz="1200" kern="1200" dirty="0" smtClean="0">
                <a:solidFill>
                  <a:schemeClr val="tx1"/>
                </a:solidFill>
                <a:latin typeface="Arial" charset="0"/>
                <a:ea typeface="ＭＳ Ｐ明朝" pitchFamily="18" charset="-128"/>
                <a:cs typeface="+mn-cs"/>
              </a:rPr>
              <a:t>となっており、学校に通っているかどうかに関わらず、小学生の年齢の子どもの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が基礎的な学力を身につけていません。</a:t>
            </a:r>
          </a:p>
          <a:p>
            <a:pPr eaLnBrk="1" hangingPunct="1"/>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E35CEBB-8D90-40D4-A2F2-7FAA9AC840D0}" type="slidenum">
              <a:rPr lang="en-US" altLang="ja-JP" smtClean="0"/>
              <a:pPr/>
              <a:t>6</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ja-JP" altLang="en-US" b="1" dirty="0" smtClean="0"/>
              <a:t>答：Ｄ</a:t>
            </a:r>
            <a:r>
              <a:rPr lang="en-US" altLang="ja-JP" b="1" dirty="0" smtClean="0"/>
              <a:t>.  160</a:t>
            </a:r>
            <a:r>
              <a:rPr lang="ja-JP" altLang="en-US" b="1" dirty="0" smtClean="0"/>
              <a:t>万人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教育の「質」の改善は、先生（教員）にかかっています。しかし、途上国では</a:t>
            </a:r>
            <a:r>
              <a:rPr kumimoji="1" lang="ja-JP" altLang="ja-JP" sz="1200" u="sng" kern="1200" dirty="0" smtClean="0">
                <a:solidFill>
                  <a:schemeClr val="tx1"/>
                </a:solidFill>
                <a:latin typeface="Arial" charset="0"/>
                <a:ea typeface="ＭＳ Ｐ明朝" pitchFamily="18" charset="-128"/>
                <a:cs typeface="+mn-cs"/>
              </a:rPr>
              <a:t>適切な訓練を受けた教員が足りなかったり、教員への給料が不十分であったりという状況にあります</a:t>
            </a:r>
            <a:r>
              <a:rPr kumimoji="1" lang="ja-JP" altLang="ja-JP" sz="1200" kern="1200" dirty="0" smtClean="0">
                <a:solidFill>
                  <a:schemeClr val="tx1"/>
                </a:solidFill>
                <a:latin typeface="Arial" charset="0"/>
                <a:ea typeface="ＭＳ Ｐ明朝" pitchFamily="18" charset="-128"/>
                <a:cs typeface="+mn-cs"/>
              </a:rPr>
              <a:t>。世界の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の国において、国家基準に基づいた教員訓練を受けた小学校教員の数は</a:t>
            </a:r>
            <a:r>
              <a:rPr kumimoji="1" lang="en-US" altLang="ja-JP" sz="1200" kern="1200" dirty="0" smtClean="0">
                <a:solidFill>
                  <a:schemeClr val="tx1"/>
                </a:solidFill>
                <a:latin typeface="Arial" charset="0"/>
                <a:ea typeface="ＭＳ Ｐ明朝" pitchFamily="18" charset="-128"/>
                <a:cs typeface="+mn-cs"/>
              </a:rPr>
              <a:t>75</a:t>
            </a:r>
            <a:r>
              <a:rPr kumimoji="1" lang="ja-JP" altLang="ja-JP" sz="1200" kern="1200" dirty="0" smtClean="0">
                <a:solidFill>
                  <a:schemeClr val="tx1"/>
                </a:solidFill>
                <a:latin typeface="Arial" charset="0"/>
                <a:ea typeface="ＭＳ Ｐ明朝" pitchFamily="18" charset="-128"/>
                <a:cs typeface="+mn-cs"/>
              </a:rPr>
              <a:t>％以下です。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5D70752-A742-458A-A82A-46EE1FD9BE3D}" type="slidenum">
              <a:rPr lang="en-US" altLang="ja-JP" smtClean="0"/>
              <a:pPr/>
              <a:t>7</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ja-JP" altLang="en-US" sz="1400" b="1" dirty="0" smtClean="0"/>
              <a:t>答：</a:t>
            </a:r>
            <a:r>
              <a:rPr lang="en-US" altLang="ja-JP" sz="1400" b="1" dirty="0" smtClean="0"/>
              <a:t>B.  6</a:t>
            </a:r>
            <a:r>
              <a:rPr lang="ja-JP" altLang="en-US" sz="1400" b="1" dirty="0" smtClean="0"/>
              <a:t>人に</a:t>
            </a:r>
            <a:r>
              <a:rPr lang="en-US" altLang="ja-JP" sz="1400" b="1" dirty="0" smtClean="0"/>
              <a:t>1</a:t>
            </a:r>
            <a:r>
              <a:rPr lang="ja-JP" altLang="en-US" sz="1400" b="1" dirty="0" smtClean="0"/>
              <a:t>人</a:t>
            </a:r>
            <a:endParaRPr lang="en-US" altLang="ja-JP" sz="1400"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大人の</a:t>
            </a:r>
            <a:r>
              <a:rPr kumimoji="1" lang="en-US" altLang="ja-JP" sz="1200" kern="1200" dirty="0" smtClean="0">
                <a:solidFill>
                  <a:schemeClr val="tx1"/>
                </a:solidFill>
                <a:latin typeface="Arial" charset="0"/>
                <a:ea typeface="ＭＳ Ｐ明朝" pitchFamily="18" charset="-128"/>
                <a:cs typeface="+mn-cs"/>
              </a:rPr>
              <a:t>6</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人にあたる</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億</a:t>
            </a:r>
            <a:r>
              <a:rPr kumimoji="1" lang="en-US" altLang="ja-JP" sz="1200" kern="1200" dirty="0" smtClean="0">
                <a:solidFill>
                  <a:schemeClr val="tx1"/>
                </a:solidFill>
                <a:latin typeface="Arial" charset="0"/>
                <a:ea typeface="ＭＳ Ｐ明朝" pitchFamily="18" charset="-128"/>
                <a:cs typeface="+mn-cs"/>
              </a:rPr>
              <a:t>8,100</a:t>
            </a:r>
            <a:r>
              <a:rPr kumimoji="1" lang="ja-JP" altLang="ja-JP" sz="1200" kern="1200" dirty="0" smtClean="0">
                <a:solidFill>
                  <a:schemeClr val="tx1"/>
                </a:solidFill>
                <a:latin typeface="Arial" charset="0"/>
                <a:ea typeface="ＭＳ Ｐ明朝" pitchFamily="18" charset="-128"/>
                <a:cs typeface="+mn-cs"/>
              </a:rPr>
              <a:t>万人の人々は読み書きができません。そしてその</a:t>
            </a:r>
            <a:r>
              <a:rPr kumimoji="1" lang="en-US" altLang="ja-JP" sz="1200" u="sng" kern="1200" dirty="0" smtClean="0">
                <a:solidFill>
                  <a:schemeClr val="tx1"/>
                </a:solidFill>
                <a:latin typeface="Arial" charset="0"/>
                <a:ea typeface="ＭＳ Ｐ明朝" pitchFamily="18" charset="-128"/>
                <a:cs typeface="+mn-cs"/>
              </a:rPr>
              <a:t>3</a:t>
            </a:r>
            <a:r>
              <a:rPr kumimoji="1" lang="ja-JP" altLang="ja-JP" sz="1200" u="sng" kern="1200" dirty="0" smtClean="0">
                <a:solidFill>
                  <a:schemeClr val="tx1"/>
                </a:solidFill>
                <a:latin typeface="Arial" charset="0"/>
                <a:ea typeface="ＭＳ Ｐ明朝" pitchFamily="18" charset="-128"/>
                <a:cs typeface="+mn-cs"/>
              </a:rPr>
              <a:t>分の</a:t>
            </a:r>
            <a:r>
              <a:rPr kumimoji="1" lang="en-US" altLang="ja-JP" sz="1200" u="sng" kern="1200" dirty="0" smtClean="0">
                <a:solidFill>
                  <a:schemeClr val="tx1"/>
                </a:solidFill>
                <a:latin typeface="Arial" charset="0"/>
                <a:ea typeface="ＭＳ Ｐ明朝" pitchFamily="18" charset="-128"/>
                <a:cs typeface="+mn-cs"/>
              </a:rPr>
              <a:t>2</a:t>
            </a:r>
            <a:r>
              <a:rPr kumimoji="1" lang="ja-JP" altLang="ja-JP" sz="1200" u="sng" kern="1200" dirty="0" smtClean="0">
                <a:solidFill>
                  <a:schemeClr val="tx1"/>
                </a:solidFill>
                <a:latin typeface="Arial" charset="0"/>
                <a:ea typeface="ＭＳ Ｐ明朝" pitchFamily="18" charset="-128"/>
                <a:cs typeface="+mn-cs"/>
              </a:rPr>
              <a:t>は女性</a:t>
            </a:r>
            <a:r>
              <a:rPr kumimoji="1" lang="ja-JP" altLang="ja-JP" sz="1200" kern="1200" dirty="0" smtClean="0">
                <a:solidFill>
                  <a:schemeClr val="tx1"/>
                </a:solidFill>
                <a:latin typeface="Arial" charset="0"/>
                <a:ea typeface="ＭＳ Ｐ明朝" pitchFamily="18" charset="-128"/>
                <a:cs typeface="+mn-cs"/>
              </a:rPr>
              <a:t>です。読み書きができないと、必要な情報を手に入れられないことで様々な不利益を被るばかりでなく、自分の意思や要求を書面で伝えられず、社会的な権利が大幅に制約されます。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106C80F-D488-4B0D-94AA-31EF48BC5A55}" type="slidenum">
              <a:rPr lang="en-US" altLang="ja-JP" smtClean="0"/>
              <a:pPr/>
              <a:t>8</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50000"/>
              </a:spcBef>
            </a:pPr>
            <a:r>
              <a:rPr lang="ja-JP" altLang="en-US" sz="1000" b="1" u="sng" dirty="0" smtClean="0">
                <a:solidFill>
                  <a:schemeClr val="bg2"/>
                </a:solidFill>
              </a:rPr>
              <a:t>アクティビティ</a:t>
            </a:r>
            <a:r>
              <a:rPr lang="en-US" altLang="ja-JP" sz="1000" b="1" u="sng" dirty="0" smtClean="0">
                <a:solidFill>
                  <a:schemeClr val="bg2"/>
                </a:solidFill>
              </a:rPr>
              <a:t>2</a:t>
            </a:r>
          </a:p>
          <a:p>
            <a:pPr eaLnBrk="1" hangingPunct="1">
              <a:lnSpc>
                <a:spcPct val="80000"/>
              </a:lnSpc>
            </a:pPr>
            <a:endParaRPr lang="en-US" altLang="ja-JP" sz="1000" u="sng" dirty="0" smtClean="0"/>
          </a:p>
          <a:p>
            <a:pPr eaLnBrk="1" hangingPunct="1">
              <a:lnSpc>
                <a:spcPct val="80000"/>
              </a:lnSpc>
            </a:pPr>
            <a:r>
              <a:rPr lang="en-US" altLang="ja-JP" sz="1000" b="1" dirty="0" smtClean="0"/>
              <a:t>■</a:t>
            </a:r>
            <a:r>
              <a:rPr lang="ja-JP" altLang="en-US" sz="1000" b="1" dirty="0" smtClean="0"/>
              <a:t>導入</a:t>
            </a:r>
          </a:p>
          <a:p>
            <a:pPr eaLnBrk="1" hangingPunct="1">
              <a:lnSpc>
                <a:spcPct val="80000"/>
              </a:lnSpc>
            </a:pPr>
            <a:r>
              <a:rPr lang="ja-JP" altLang="en-US" sz="1000" dirty="0" smtClean="0"/>
              <a:t>「先ほどのクイズで、世界では</a:t>
            </a:r>
            <a:r>
              <a:rPr lang="en-US" altLang="ja-JP" sz="1000" dirty="0" smtClean="0"/>
              <a:t>6</a:t>
            </a:r>
            <a:r>
              <a:rPr lang="ja-JP" altLang="en-US" sz="1000" dirty="0" smtClean="0"/>
              <a:t>人に</a:t>
            </a:r>
            <a:r>
              <a:rPr lang="en-US" altLang="ja-JP" sz="1000" dirty="0" smtClean="0"/>
              <a:t>1</a:t>
            </a:r>
            <a:r>
              <a:rPr lang="ja-JP" altLang="en-US" sz="1000" dirty="0" smtClean="0"/>
              <a:t>人の大人が文字の読み書きができないということを知りましたが、文字の読み書きができないと、どんなことがあるでしょう？」など、導入の言葉ではじめる。</a:t>
            </a:r>
          </a:p>
          <a:p>
            <a:pPr eaLnBrk="1" hangingPunct="1">
              <a:lnSpc>
                <a:spcPct val="80000"/>
              </a:lnSpc>
            </a:pPr>
            <a:endParaRPr lang="ja-JP" altLang="en-US" sz="1000" dirty="0" smtClean="0"/>
          </a:p>
          <a:p>
            <a:pPr eaLnBrk="1" hangingPunct="1">
              <a:lnSpc>
                <a:spcPct val="80000"/>
              </a:lnSpc>
            </a:pPr>
            <a:r>
              <a:rPr lang="ja-JP" altLang="en-US" sz="1000" b="1" dirty="0" smtClean="0"/>
              <a:t>■すすめ方</a:t>
            </a:r>
            <a:r>
              <a:rPr lang="en-US" altLang="ja-JP" sz="1000" b="1" dirty="0" smtClean="0"/>
              <a:t>1</a:t>
            </a:r>
            <a:r>
              <a:rPr lang="ja-JP" altLang="en-US" sz="1000" b="1" dirty="0" smtClean="0"/>
              <a:t>＜小中学生対象の場合～薬瓶を選ぶ＞</a:t>
            </a:r>
          </a:p>
          <a:p>
            <a:pPr lvl="0"/>
            <a:r>
              <a:rPr kumimoji="1" lang="ja-JP" altLang="ja-JP" sz="1200" b="0" kern="1200" dirty="0" smtClean="0">
                <a:solidFill>
                  <a:schemeClr val="tx1"/>
                </a:solidFill>
                <a:latin typeface="Arial" charset="0"/>
                <a:ea typeface="ＭＳ Ｐ明朝" pitchFamily="18" charset="-128"/>
                <a:cs typeface="+mn-cs"/>
              </a:rPr>
              <a:t>準備：塩水、砂糖水、普通の水を入れたペットボトルまたはコップをそれぞれご用意ください。下のラベルを切り、塩水には</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のラベル「毒（ネズミ用）」、砂糖水には</a:t>
            </a:r>
            <a:r>
              <a:rPr kumimoji="1" lang="en-US" altLang="ja-JP" sz="1200" b="0" kern="1200" dirty="0" smtClean="0">
                <a:solidFill>
                  <a:schemeClr val="tx1"/>
                </a:solidFill>
                <a:latin typeface="Arial" charset="0"/>
                <a:ea typeface="ＭＳ Ｐ明朝" pitchFamily="18" charset="-128"/>
                <a:cs typeface="+mn-cs"/>
              </a:rPr>
              <a:t>B </a:t>
            </a:r>
            <a:r>
              <a:rPr kumimoji="1" lang="ja-JP" altLang="ja-JP" sz="1200" b="0" kern="1200" dirty="0" smtClean="0">
                <a:solidFill>
                  <a:schemeClr val="tx1"/>
                </a:solidFill>
                <a:latin typeface="Arial" charset="0"/>
                <a:ea typeface="ＭＳ Ｐ明朝" pitchFamily="18" charset="-128"/>
                <a:cs typeface="+mn-cs"/>
              </a:rPr>
              <a:t>のラベル「熱冷まし」、普通の水には</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のラベル「栄養」を貼ります。</a:t>
            </a:r>
          </a:p>
          <a:p>
            <a:pPr lvl="0"/>
            <a:r>
              <a:rPr kumimoji="1" lang="ja-JP" altLang="ja-JP" sz="1200" b="0" kern="1200" dirty="0" smtClean="0">
                <a:solidFill>
                  <a:schemeClr val="tx1"/>
                </a:solidFill>
                <a:latin typeface="Arial" charset="0"/>
                <a:ea typeface="ＭＳ Ｐ明朝" pitchFamily="18" charset="-128"/>
                <a:cs typeface="+mn-cs"/>
              </a:rPr>
              <a:t>ストーリーを読む：全体に向け、進行役は以下のストーリーを音読する。</a:t>
            </a:r>
          </a:p>
          <a:p>
            <a:pPr lvl="0"/>
            <a:r>
              <a:rPr kumimoji="1" lang="ja-JP" altLang="ja-JP" sz="1200" b="0" kern="1200" dirty="0" smtClean="0">
                <a:solidFill>
                  <a:schemeClr val="tx1"/>
                </a:solidFill>
                <a:latin typeface="Arial" charset="0"/>
                <a:ea typeface="ＭＳ Ｐ明朝" pitchFamily="18" charset="-128"/>
                <a:cs typeface="+mn-cs"/>
              </a:rPr>
              <a:t>ボトルを選ぶ：グループまたは個人で、どのペットボトルの水を飲むか選んでもらう。挙手などで、どのボトルを選んだのか、なぜそのボトルを選んだのかを全体で共有する。それぞれの選択肢の中から</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人ずつ代表者に前に出てきてもらい、実際に水を飲んでもらった後、それぞれのラベルの意味を伝える。</a:t>
            </a:r>
          </a:p>
          <a:p>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err="1" smtClean="0">
                <a:solidFill>
                  <a:schemeClr val="tx1"/>
                </a:solidFill>
                <a:latin typeface="Arial" charset="0"/>
                <a:ea typeface="ＭＳ Ｐ明朝" pitchFamily="18" charset="-128"/>
                <a:cs typeface="+mn-cs"/>
              </a:rPr>
              <a:t>．</a:t>
            </a:r>
            <a:r>
              <a:rPr kumimoji="1" lang="ja-JP" altLang="ja-JP" sz="1200" b="0" kern="1200" dirty="0" smtClean="0">
                <a:solidFill>
                  <a:schemeClr val="tx1"/>
                </a:solidFill>
                <a:latin typeface="Arial" charset="0"/>
                <a:ea typeface="ＭＳ Ｐ明朝" pitchFamily="18" charset="-128"/>
                <a:cs typeface="+mn-cs"/>
              </a:rPr>
              <a:t>ふりかえり： ボトル</a:t>
            </a:r>
            <a:r>
              <a:rPr kumimoji="1" lang="ja-JP" altLang="ja-JP" sz="1200" kern="1200" dirty="0" smtClean="0">
                <a:solidFill>
                  <a:schemeClr val="tx1"/>
                </a:solidFill>
                <a:latin typeface="Arial" charset="0"/>
                <a:ea typeface="ＭＳ Ｐ明朝" pitchFamily="18" charset="-128"/>
                <a:cs typeface="+mn-cs"/>
              </a:rPr>
              <a:t>を選んだ時、ラベルの意味を知った時、どんな気持ちがしたか全体で共有する。</a:t>
            </a:r>
          </a:p>
          <a:p>
            <a:pPr eaLnBrk="1" hangingPunct="1">
              <a:lnSpc>
                <a:spcPct val="80000"/>
              </a:lnSpc>
            </a:pPr>
            <a:endParaRPr lang="ja-JP" altLang="en-US" sz="1000" dirty="0" smtClean="0"/>
          </a:p>
          <a:p>
            <a:pPr eaLnBrk="1" hangingPunct="1">
              <a:lnSpc>
                <a:spcPct val="80000"/>
              </a:lnSpc>
            </a:pPr>
            <a:r>
              <a:rPr lang="ja-JP" altLang="en-US" sz="1000" b="1" dirty="0" smtClean="0"/>
              <a:t>◆ストーリー◆</a:t>
            </a:r>
          </a:p>
          <a:p>
            <a:r>
              <a:rPr kumimoji="1" lang="ja-JP" altLang="ja-JP" sz="1200" kern="1200" dirty="0" smtClean="0">
                <a:solidFill>
                  <a:schemeClr val="tx1"/>
                </a:solidFill>
                <a:latin typeface="Arial" charset="0"/>
                <a:ea typeface="ＭＳ Ｐ明朝" pitchFamily="18" charset="-128"/>
                <a:cs typeface="+mn-cs"/>
              </a:rPr>
              <a:t>あなたのお母さんが高熱を出して苦しんでいます。でもこの村にお医者さんはいません。医者のいる町には、山道を１日歩いた上にバスに</a:t>
            </a:r>
            <a:r>
              <a:rPr kumimoji="1" lang="en-US" altLang="ja-JP" sz="1200" kern="1200" dirty="0" smtClean="0">
                <a:solidFill>
                  <a:schemeClr val="tx1"/>
                </a:solidFill>
                <a:latin typeface="Arial" charset="0"/>
                <a:ea typeface="ＭＳ Ｐ明朝" pitchFamily="18" charset="-128"/>
                <a:cs typeface="+mn-cs"/>
              </a:rPr>
              <a:t>7 </a:t>
            </a:r>
            <a:r>
              <a:rPr kumimoji="1" lang="ja-JP" altLang="ja-JP" sz="1200" kern="1200" dirty="0" smtClean="0">
                <a:solidFill>
                  <a:schemeClr val="tx1"/>
                </a:solidFill>
                <a:latin typeface="Arial" charset="0"/>
                <a:ea typeface="ＭＳ Ｐ明朝" pitchFamily="18" charset="-128"/>
                <a:cs typeface="+mn-cs"/>
              </a:rPr>
              <a:t>時間も乗らなければたどりつけません。村では学校の先生の家に薬が少し置いてあり、困ったときには先生から薬をわけてもらっています。先生の家を訪ねてみると先生は町まで出かけていて留守でした。戸棚には薬のビンがいくつかありますが、先生以外はビンの文字を読めません。いつも熱の出たときに使う薬と同じようなビンが</a:t>
            </a:r>
            <a:r>
              <a:rPr kumimoji="1" lang="en-US" altLang="ja-JP" sz="1200" kern="1200" dirty="0" smtClean="0">
                <a:solidFill>
                  <a:schemeClr val="tx1"/>
                </a:solidFill>
                <a:latin typeface="Arial" charset="0"/>
                <a:ea typeface="ＭＳ Ｐ明朝" pitchFamily="18" charset="-128"/>
                <a:cs typeface="+mn-cs"/>
              </a:rPr>
              <a:t>3 </a:t>
            </a:r>
            <a:r>
              <a:rPr kumimoji="1" lang="ja-JP" altLang="ja-JP" sz="1200" kern="1200" dirty="0" smtClean="0">
                <a:solidFill>
                  <a:schemeClr val="tx1"/>
                </a:solidFill>
                <a:latin typeface="Arial" charset="0"/>
                <a:ea typeface="ＭＳ Ｐ明朝" pitchFamily="18" charset="-128"/>
                <a:cs typeface="+mn-cs"/>
              </a:rPr>
              <a:t>つありましたが区別がつきません。</a:t>
            </a:r>
          </a:p>
          <a:p>
            <a:r>
              <a:rPr kumimoji="1" lang="ja-JP" altLang="ja-JP" sz="1200" kern="1200" dirty="0" smtClean="0">
                <a:solidFill>
                  <a:schemeClr val="tx1"/>
                </a:solidFill>
                <a:latin typeface="Arial" charset="0"/>
                <a:ea typeface="ＭＳ Ｐ明朝" pitchFamily="18" charset="-128"/>
                <a:cs typeface="+mn-cs"/>
              </a:rPr>
              <a:t>さあ、どうしましょう？選んだビンの水を飲んだ結果は</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a:t>
            </a:r>
          </a:p>
          <a:p>
            <a:pPr eaLnBrk="1" hangingPunct="1">
              <a:lnSpc>
                <a:spcPct val="80000"/>
              </a:lnSpc>
            </a:pPr>
            <a:endParaRPr lang="ja-JP" altLang="en-US" sz="1000" dirty="0" smtClean="0"/>
          </a:p>
          <a:p>
            <a:pPr eaLnBrk="1" hangingPunct="1">
              <a:lnSpc>
                <a:spcPct val="80000"/>
              </a:lnSpc>
            </a:pPr>
            <a:r>
              <a:rPr lang="en-US" altLang="ja-JP" sz="1000" dirty="0" smtClean="0"/>
              <a:t>※</a:t>
            </a:r>
            <a:r>
              <a:rPr lang="ja-JP" altLang="en-US" sz="1000" dirty="0" smtClean="0"/>
              <a:t>ネパールやインドで使われているデバナガリ文字を使って、</a:t>
            </a:r>
            <a:r>
              <a:rPr lang="en-US" altLang="ja-JP" sz="1000" dirty="0" smtClean="0"/>
              <a:t>A: </a:t>
            </a:r>
            <a:r>
              <a:rPr lang="ja-JP" altLang="en-US" sz="1000" dirty="0" smtClean="0"/>
              <a:t>「毒（ネズミ用）」、</a:t>
            </a:r>
            <a:r>
              <a:rPr lang="en-US" altLang="ja-JP" sz="1000" dirty="0" smtClean="0"/>
              <a:t>B: </a:t>
            </a:r>
            <a:r>
              <a:rPr lang="ja-JP" altLang="en-US" sz="1000" dirty="0" smtClean="0"/>
              <a:t>「熱冷まし」、</a:t>
            </a:r>
            <a:r>
              <a:rPr lang="en-US" altLang="ja-JP" sz="1000" dirty="0" smtClean="0"/>
              <a:t>C: </a:t>
            </a:r>
            <a:r>
              <a:rPr lang="ja-JP" altLang="en-US" sz="1000" dirty="0" smtClean="0"/>
              <a:t>「栄養」と書かれています。</a:t>
            </a:r>
          </a:p>
          <a:p>
            <a:pPr eaLnBrk="1" hangingPunct="1">
              <a:lnSpc>
                <a:spcPct val="80000"/>
              </a:lnSpc>
            </a:pPr>
            <a:endParaRPr lang="ja-JP" altLang="en-US" sz="1000" dirty="0" smtClean="0"/>
          </a:p>
          <a:p>
            <a:pPr eaLnBrk="1" hangingPunct="1">
              <a:lnSpc>
                <a:spcPct val="80000"/>
              </a:lnSpc>
            </a:pPr>
            <a:endParaRPr lang="en-US" altLang="ja-JP"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0B60D41-FE13-4CC5-A560-DCFB6717E9E5}" type="slidenum">
              <a:rPr lang="en-US" altLang="ja-JP" smtClean="0"/>
              <a:pPr/>
              <a:t>9</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r>
              <a:rPr lang="en-US" altLang="ja-JP" b="1" dirty="0" smtClean="0"/>
              <a:t>■</a:t>
            </a:r>
            <a:r>
              <a:rPr lang="ja-JP" altLang="en-US" b="1" dirty="0" smtClean="0"/>
              <a:t>問いかけ</a:t>
            </a:r>
          </a:p>
          <a:p>
            <a:r>
              <a:rPr kumimoji="1" lang="ja-JP" altLang="ja-JP" sz="1200" kern="1200" dirty="0" smtClean="0">
                <a:solidFill>
                  <a:schemeClr val="tx1"/>
                </a:solidFill>
                <a:latin typeface="Arial" charset="0"/>
                <a:ea typeface="ＭＳ Ｐ明朝" pitchFamily="18" charset="-128"/>
                <a:cs typeface="+mn-cs"/>
              </a:rPr>
              <a:t>「読み書きができないとどんなことができないと思いますか？」</a:t>
            </a:r>
          </a:p>
          <a:p>
            <a:r>
              <a:rPr kumimoji="1" lang="ja-JP" altLang="ja-JP" sz="1200" kern="1200" dirty="0" smtClean="0">
                <a:solidFill>
                  <a:schemeClr val="tx1"/>
                </a:solidFill>
                <a:latin typeface="Arial" charset="0"/>
                <a:ea typeface="ＭＳ Ｐ明朝" pitchFamily="18" charset="-128"/>
                <a:cs typeface="+mn-cs"/>
              </a:rPr>
              <a:t>回答例：本が読めない／名前を書けない／計算ができない／地図が読めない／自信を持って行動できない</a:t>
            </a:r>
          </a:p>
          <a:p>
            <a:r>
              <a:rPr kumimoji="1" lang="ja-JP" altLang="ja-JP" sz="1200" kern="1200" dirty="0" smtClean="0">
                <a:solidFill>
                  <a:schemeClr val="tx1"/>
                </a:solidFill>
                <a:latin typeface="Arial" charset="0"/>
                <a:ea typeface="ＭＳ Ｐ明朝" pitchFamily="18" charset="-128"/>
                <a:cs typeface="+mn-cs"/>
              </a:rPr>
              <a:t>「文字が読み書きできるとどんなことができますか？」</a:t>
            </a:r>
          </a:p>
          <a:p>
            <a:r>
              <a:rPr kumimoji="1" lang="ja-JP" altLang="ja-JP" sz="1200" kern="1200" dirty="0" smtClean="0">
                <a:solidFill>
                  <a:schemeClr val="tx1"/>
                </a:solidFill>
                <a:latin typeface="Arial" charset="0"/>
                <a:ea typeface="ＭＳ Ｐ明朝" pitchFamily="18" charset="-128"/>
                <a:cs typeface="+mn-cs"/>
              </a:rPr>
              <a:t>回答例：勉強ができる／本が読める／インターネットが使える／手紙が書ける／メールができる／</a:t>
            </a:r>
          </a:p>
          <a:p>
            <a:r>
              <a:rPr kumimoji="1" lang="ja-JP" altLang="ja-JP" sz="1200" kern="1200" dirty="0" smtClean="0">
                <a:solidFill>
                  <a:schemeClr val="tx1"/>
                </a:solidFill>
                <a:latin typeface="Arial" charset="0"/>
                <a:ea typeface="ＭＳ Ｐ明朝" pitchFamily="18" charset="-128"/>
                <a:cs typeface="+mn-cs"/>
              </a:rPr>
              <a:t>小説を書ける／自分の意見を表現することができる／新しい知識・情報を手に入れることができる</a:t>
            </a:r>
          </a:p>
          <a:p>
            <a:pPr eaLnBrk="1" hangingPunct="1">
              <a:lnSpc>
                <a:spcPct val="90000"/>
              </a:lnSpc>
            </a:pPr>
            <a:endParaRPr lang="ja-JP" altLang="en-US" dirty="0" smtClean="0"/>
          </a:p>
          <a:p>
            <a:pPr eaLnBrk="1" hangingPunct="1">
              <a:lnSpc>
                <a:spcPct val="90000"/>
              </a:lnSpc>
            </a:pPr>
            <a:r>
              <a:rPr lang="ja-JP" altLang="en-US" b="1" dirty="0" smtClean="0"/>
              <a:t>■すすめ方</a:t>
            </a:r>
            <a:r>
              <a:rPr lang="en-US" altLang="ja-JP" b="1" dirty="0" smtClean="0"/>
              <a:t>2</a:t>
            </a:r>
            <a:r>
              <a:rPr lang="ja-JP" altLang="en-US" b="1" dirty="0" smtClean="0"/>
              <a:t>＜高校生～大学生対象の場合～就職先をみつける＞</a:t>
            </a:r>
          </a:p>
          <a:p>
            <a:pPr lvl="0"/>
            <a:r>
              <a:rPr kumimoji="1" lang="ja-JP" altLang="ja-JP" sz="1200" b="0" kern="1200" dirty="0" smtClean="0">
                <a:solidFill>
                  <a:schemeClr val="tx1"/>
                </a:solidFill>
                <a:latin typeface="Arial" charset="0"/>
                <a:ea typeface="ＭＳ Ｐ明朝" pitchFamily="18" charset="-128"/>
                <a:cs typeface="+mn-cs"/>
              </a:rPr>
              <a:t>準備：</a:t>
            </a:r>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枚の求人広告</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をグループ数分印刷し、点線で左右（タイ語／日本語）に切り分けておく。</a:t>
            </a:r>
          </a:p>
          <a:p>
            <a:pPr lvl="0"/>
            <a:r>
              <a:rPr kumimoji="1" lang="ja-JP" altLang="ja-JP" sz="1200" b="0" kern="1200" dirty="0" smtClean="0">
                <a:solidFill>
                  <a:schemeClr val="tx1"/>
                </a:solidFill>
                <a:latin typeface="Arial" charset="0"/>
                <a:ea typeface="ＭＳ Ｐ明朝" pitchFamily="18" charset="-128"/>
                <a:cs typeface="+mn-cs"/>
              </a:rPr>
              <a:t>求人広告を読む：グループに左側のタイ語の求人広告を配付し、読んでみる。</a:t>
            </a:r>
          </a:p>
          <a:p>
            <a:pPr lvl="0"/>
            <a:r>
              <a:rPr kumimoji="1" lang="ja-JP" altLang="ja-JP" sz="1200" b="0" kern="1200" dirty="0" smtClean="0">
                <a:solidFill>
                  <a:schemeClr val="tx1"/>
                </a:solidFill>
                <a:latin typeface="Arial" charset="0"/>
                <a:ea typeface="ＭＳ Ｐ明朝" pitchFamily="18" charset="-128"/>
                <a:cs typeface="+mn-cs"/>
              </a:rPr>
              <a:t>応募先を選ぶ：グループで、自分が仕事をするのであれば、どの求人に応募するか選ぶ。</a:t>
            </a:r>
          </a:p>
          <a:p>
            <a:pPr lvl="0"/>
            <a:r>
              <a:rPr kumimoji="1" lang="ja-JP" altLang="ja-JP" sz="1200" b="0" kern="1200" dirty="0" smtClean="0">
                <a:solidFill>
                  <a:schemeClr val="tx1"/>
                </a:solidFill>
                <a:latin typeface="Arial" charset="0"/>
                <a:ea typeface="ＭＳ Ｐ明朝" pitchFamily="18" charset="-128"/>
                <a:cs typeface="+mn-cs"/>
              </a:rPr>
              <a:t>全体に共有：グループで、どの求人を選んだのか、その理由を全体で共有する。</a:t>
            </a:r>
          </a:p>
          <a:p>
            <a:pPr lvl="0"/>
            <a:r>
              <a:rPr kumimoji="1" lang="ja-JP" altLang="ja-JP" sz="1200" b="0" kern="1200" dirty="0" smtClean="0">
                <a:solidFill>
                  <a:schemeClr val="tx1"/>
                </a:solidFill>
                <a:latin typeface="Arial" charset="0"/>
                <a:ea typeface="ＭＳ Ｐ明朝" pitchFamily="18" charset="-128"/>
                <a:cs typeface="+mn-cs"/>
              </a:rPr>
              <a:t>意味を伝える：求人広告</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の日本語の意味を伝える。</a:t>
            </a:r>
          </a:p>
          <a:p>
            <a:pPr lvl="0"/>
            <a:r>
              <a:rPr kumimoji="1" lang="ja-JP" altLang="ja-JP" sz="1200" b="0" kern="1200" dirty="0" smtClean="0">
                <a:solidFill>
                  <a:schemeClr val="tx1"/>
                </a:solidFill>
                <a:latin typeface="Arial" charset="0"/>
                <a:ea typeface="ＭＳ Ｐ明朝" pitchFamily="18" charset="-128"/>
                <a:cs typeface="+mn-cs"/>
              </a:rPr>
              <a:t>ふりかえり： 求人を選んだ時、広告の意味を知った時、どんな気持ちがしたか全体で共有する。</a:t>
            </a:r>
          </a:p>
          <a:p>
            <a:pPr lvl="0"/>
            <a:r>
              <a:rPr kumimoji="1" lang="ja-JP" altLang="ja-JP" sz="1200" b="0" kern="1200" dirty="0" smtClean="0">
                <a:solidFill>
                  <a:schemeClr val="tx1"/>
                </a:solidFill>
                <a:latin typeface="Arial" charset="0"/>
                <a:ea typeface="ＭＳ Ｐ明朝" pitchFamily="18" charset="-128"/>
                <a:cs typeface="+mn-cs"/>
              </a:rPr>
              <a:t>問いかけ：次の問いかけ</a:t>
            </a:r>
            <a:r>
              <a:rPr kumimoji="1" lang="ja-JP" altLang="ja-JP" sz="1200" kern="1200" dirty="0" smtClean="0">
                <a:solidFill>
                  <a:schemeClr val="tx1"/>
                </a:solidFill>
                <a:latin typeface="Arial" charset="0"/>
                <a:ea typeface="ＭＳ Ｐ明朝" pitchFamily="18" charset="-128"/>
                <a:cs typeface="+mn-cs"/>
              </a:rPr>
              <a:t>をし、全体で話し合う。</a:t>
            </a:r>
          </a:p>
          <a:p>
            <a:pPr eaLnBrk="1" hangingPunct="1">
              <a:lnSpc>
                <a:spcPct val="90000"/>
              </a:lnSpc>
            </a:pPr>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10</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dirty="0" smtClean="0"/>
              <a:t>求人</a:t>
            </a:r>
            <a:r>
              <a:rPr lang="en-US" altLang="ja-JP" sz="1000" dirty="0" smtClean="0"/>
              <a:t>A </a:t>
            </a:r>
            <a:r>
              <a:rPr lang="ja-JP" altLang="en-US" sz="1000" dirty="0" smtClean="0"/>
              <a:t>　給与がよい </a:t>
            </a:r>
          </a:p>
          <a:p>
            <a:pPr eaLnBrk="1" hangingPunct="1">
              <a:lnSpc>
                <a:spcPct val="80000"/>
              </a:lnSpc>
            </a:pPr>
            <a:r>
              <a:rPr lang="ja-JP" altLang="en-US" sz="1000" dirty="0" smtClean="0"/>
              <a:t>求人</a:t>
            </a:r>
            <a:r>
              <a:rPr lang="en-US" altLang="ja-JP" sz="1000" dirty="0" smtClean="0"/>
              <a:t>B </a:t>
            </a:r>
            <a:r>
              <a:rPr lang="ja-JP" altLang="en-US" sz="1000" dirty="0" smtClean="0"/>
              <a:t>　条件がまあまあ 	</a:t>
            </a:r>
          </a:p>
          <a:p>
            <a:pPr eaLnBrk="1" hangingPunct="1">
              <a:lnSpc>
                <a:spcPct val="80000"/>
              </a:lnSpc>
            </a:pPr>
            <a:r>
              <a:rPr lang="ja-JP" altLang="en-US" sz="1000" dirty="0" smtClean="0"/>
              <a:t>求人</a:t>
            </a:r>
            <a:r>
              <a:rPr lang="en-US" altLang="ja-JP" sz="1000" dirty="0" smtClean="0"/>
              <a:t>C </a:t>
            </a:r>
            <a:r>
              <a:rPr lang="ja-JP" altLang="en-US" sz="1000" dirty="0" smtClean="0"/>
              <a:t>　情報が不十分 </a:t>
            </a:r>
          </a:p>
          <a:p>
            <a:pPr eaLnBrk="1" hangingPunct="1">
              <a:lnSpc>
                <a:spcPct val="80000"/>
              </a:lnSpc>
            </a:pPr>
            <a:endParaRPr lang="ja-JP" altLang="en-US" sz="1000" dirty="0" smtClean="0"/>
          </a:p>
          <a:p>
            <a:pPr eaLnBrk="1" hangingPunct="1">
              <a:lnSpc>
                <a:spcPct val="80000"/>
              </a:lnSpc>
            </a:pPr>
            <a:r>
              <a:rPr lang="ja-JP" altLang="en-US" sz="1000" b="1" dirty="0" smtClean="0"/>
              <a:t>◆解説：識字とは？</a:t>
            </a:r>
          </a:p>
          <a:p>
            <a:r>
              <a:rPr kumimoji="1" lang="ja-JP" altLang="ja-JP" sz="1200" kern="1200" dirty="0" smtClean="0">
                <a:solidFill>
                  <a:schemeClr val="tx1"/>
                </a:solidFill>
                <a:latin typeface="Arial" charset="0"/>
                <a:ea typeface="ＭＳ Ｐ明朝" pitchFamily="18" charset="-128"/>
                <a:cs typeface="+mn-cs"/>
              </a:rPr>
              <a:t>「識字」とは、</a:t>
            </a:r>
            <a:r>
              <a:rPr kumimoji="1" lang="ja-JP" altLang="ja-JP" sz="1200" u="sng" kern="1200" dirty="0" smtClean="0">
                <a:solidFill>
                  <a:schemeClr val="tx1"/>
                </a:solidFill>
                <a:latin typeface="Arial" charset="0"/>
                <a:ea typeface="ＭＳ Ｐ明朝" pitchFamily="18" charset="-128"/>
                <a:cs typeface="+mn-cs"/>
              </a:rPr>
              <a:t>日常生活で必要な「読み・書き・計算」ができる能力</a:t>
            </a:r>
            <a:r>
              <a:rPr kumimoji="1" lang="ja-JP" altLang="ja-JP" sz="1200" kern="1200" dirty="0" smtClean="0">
                <a:solidFill>
                  <a:schemeClr val="tx1"/>
                </a:solidFill>
                <a:latin typeface="Arial" charset="0"/>
                <a:ea typeface="ＭＳ Ｐ明朝" pitchFamily="18" charset="-128"/>
                <a:cs typeface="+mn-cs"/>
              </a:rPr>
              <a:t>のことです。現在、成人のおよそ</a:t>
            </a:r>
            <a:r>
              <a:rPr kumimoji="1" lang="en-US" altLang="ja-JP" sz="1200" kern="1200" dirty="0" smtClean="0">
                <a:solidFill>
                  <a:schemeClr val="tx1"/>
                </a:solidFill>
                <a:latin typeface="Arial" charset="0"/>
                <a:ea typeface="ＭＳ Ｐ明朝" pitchFamily="18" charset="-128"/>
                <a:cs typeface="+mn-cs"/>
              </a:rPr>
              <a:t>6</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 </a:t>
            </a:r>
            <a:r>
              <a:rPr kumimoji="1" lang="ja-JP" altLang="ja-JP" sz="1200" kern="1200" dirty="0" smtClean="0">
                <a:solidFill>
                  <a:schemeClr val="tx1"/>
                </a:solidFill>
                <a:latin typeface="Arial" charset="0"/>
                <a:ea typeface="ＭＳ Ｐ明朝" pitchFamily="18" charset="-128"/>
                <a:cs typeface="+mn-cs"/>
              </a:rPr>
              <a:t>人にあたる</a:t>
            </a:r>
            <a:r>
              <a:rPr kumimoji="1" lang="en-US" altLang="ja-JP" sz="1200" kern="1200" dirty="0" smtClean="0">
                <a:solidFill>
                  <a:schemeClr val="tx1"/>
                </a:solidFill>
                <a:latin typeface="Arial" charset="0"/>
                <a:ea typeface="ＭＳ Ｐ明朝" pitchFamily="18" charset="-128"/>
                <a:cs typeface="+mn-cs"/>
              </a:rPr>
              <a:t>7 </a:t>
            </a:r>
            <a:r>
              <a:rPr kumimoji="1" lang="ja-JP" altLang="ja-JP" sz="1200" kern="1200" dirty="0" smtClean="0">
                <a:solidFill>
                  <a:schemeClr val="tx1"/>
                </a:solidFill>
                <a:latin typeface="Arial" charset="0"/>
                <a:ea typeface="ＭＳ Ｐ明朝" pitchFamily="18" charset="-128"/>
                <a:cs typeface="+mn-cs"/>
              </a:rPr>
              <a:t>億</a:t>
            </a:r>
            <a:r>
              <a:rPr kumimoji="1" lang="en-US" altLang="ja-JP" sz="1200" kern="1200" dirty="0" smtClean="0">
                <a:solidFill>
                  <a:schemeClr val="tx1"/>
                </a:solidFill>
                <a:latin typeface="Arial" charset="0"/>
                <a:ea typeface="ＭＳ Ｐ明朝" pitchFamily="18" charset="-128"/>
                <a:cs typeface="+mn-cs"/>
              </a:rPr>
              <a:t>8,100 </a:t>
            </a:r>
            <a:r>
              <a:rPr kumimoji="1" lang="ja-JP" altLang="ja-JP" sz="1200" kern="1200" dirty="0" smtClean="0">
                <a:solidFill>
                  <a:schemeClr val="tx1"/>
                </a:solidFill>
                <a:latin typeface="Arial" charset="0"/>
                <a:ea typeface="ＭＳ Ｐ明朝" pitchFamily="18" charset="-128"/>
                <a:cs typeface="+mn-cs"/>
              </a:rPr>
              <a:t>万人の人々は読み書きができない「非識字」の状態です。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7462B-085B-4B4C-89C4-8DB78C7D896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FD8800-72E3-40A6-9AE9-BAAEB9EA349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1F1D08-9236-4200-B5D2-1AA22266691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1F86F1-60D7-480F-B494-CB1F24F9DB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53CFE-3100-4F2D-9243-9B996AF0A37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63115B-5A6A-45E5-9FEC-9BDA36528BE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1C48A3-AF8A-4106-9CE5-8EC27D1E7EA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54BF295-F56D-4814-95AF-E3CB49F390B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38719B-7F7D-4359-B8D0-632A0984C05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14FC94-C91D-481F-9824-B1C1BD806B2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10AA1D-3251-469C-8B9D-70D411547DF8}"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95991F-38DB-4909-8FFB-023AE422F04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BB23F5-C83D-4538-B246-E855FE4FC7A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4.gif"/><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2052" name="Picture 15"/>
          <p:cNvPicPr>
            <a:picLocks noChangeAspect="1" noChangeArrowheads="1"/>
          </p:cNvPicPr>
          <p:nvPr/>
        </p:nvPicPr>
        <p:blipFill>
          <a:blip r:embed="rId4" cstate="print"/>
          <a:srcRect/>
          <a:stretch>
            <a:fillRect/>
          </a:stretch>
        </p:blipFill>
        <p:spPr bwMode="auto">
          <a:xfrm>
            <a:off x="0" y="0"/>
            <a:ext cx="9144000" cy="115888"/>
          </a:xfrm>
          <a:prstGeom prst="rect">
            <a:avLst/>
          </a:prstGeom>
          <a:noFill/>
          <a:ln w="9525">
            <a:noFill/>
            <a:miter lim="800000"/>
            <a:headEnd/>
            <a:tailEnd/>
          </a:ln>
        </p:spPr>
      </p:pic>
      <p:pic>
        <p:nvPicPr>
          <p:cNvPr id="2053" name="Picture 16"/>
          <p:cNvPicPr>
            <a:picLocks noChangeAspect="1" noChangeArrowheads="1"/>
          </p:cNvPicPr>
          <p:nvPr/>
        </p:nvPicPr>
        <p:blipFill>
          <a:blip r:embed="rId4" cstate="print"/>
          <a:srcRect/>
          <a:stretch>
            <a:fillRect/>
          </a:stretch>
        </p:blipFill>
        <p:spPr bwMode="auto">
          <a:xfrm>
            <a:off x="0" y="6742113"/>
            <a:ext cx="9144000" cy="115887"/>
          </a:xfrm>
          <a:prstGeom prst="rect">
            <a:avLst/>
          </a:prstGeom>
          <a:noFill/>
          <a:ln w="9525">
            <a:noFill/>
            <a:miter lim="800000"/>
            <a:headEnd/>
            <a:tailEnd/>
          </a:ln>
        </p:spPr>
      </p:pic>
      <p:sp>
        <p:nvSpPr>
          <p:cNvPr id="2056"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©GCE</a:t>
            </a:r>
          </a:p>
          <a:p>
            <a:pPr algn="just"/>
            <a:endParaRPr lang="en-US" altLang="ja-JP" sz="1400"/>
          </a:p>
        </p:txBody>
      </p:sp>
      <p:sp>
        <p:nvSpPr>
          <p:cNvPr id="2057" name="Text Box 8"/>
          <p:cNvSpPr txBox="1">
            <a:spLocks noChangeArrowheads="1"/>
          </p:cNvSpPr>
          <p:nvPr/>
        </p:nvSpPr>
        <p:spPr bwMode="auto">
          <a:xfrm>
            <a:off x="7751763" y="5473700"/>
            <a:ext cx="622300" cy="301625"/>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©JNNE</a:t>
            </a:r>
          </a:p>
          <a:p>
            <a:pPr algn="just"/>
            <a:endParaRPr lang="en-US" altLang="ja-JP" sz="1400"/>
          </a:p>
        </p:txBody>
      </p:sp>
      <p:pic>
        <p:nvPicPr>
          <p:cNvPr id="15" name="図 14"/>
          <p:cNvPicPr/>
          <p:nvPr/>
        </p:nvPicPr>
        <p:blipFill>
          <a:blip r:embed="rId5" cstate="print"/>
          <a:srcRect l="66667"/>
          <a:stretch>
            <a:fillRect/>
          </a:stretch>
        </p:blipFill>
        <p:spPr bwMode="auto">
          <a:xfrm>
            <a:off x="3563888" y="3789040"/>
            <a:ext cx="1656184" cy="2520280"/>
          </a:xfrm>
          <a:prstGeom prst="rect">
            <a:avLst/>
          </a:prstGeom>
          <a:noFill/>
          <a:ln w="9525">
            <a:noFill/>
            <a:miter lim="800000"/>
            <a:headEnd/>
            <a:tailEnd/>
          </a:ln>
        </p:spPr>
      </p:pic>
      <p:pic>
        <p:nvPicPr>
          <p:cNvPr id="56321" name="Picture 1" descr="\\ALRIT\Share\404 教育協力ネットワーク（ＪＮＮＥ）\教育キャンペーン2016\世界一大きな授業2016黒板バナー.jpg"/>
          <p:cNvPicPr>
            <a:picLocks noChangeAspect="1" noChangeArrowheads="1"/>
          </p:cNvPicPr>
          <p:nvPr/>
        </p:nvPicPr>
        <p:blipFill>
          <a:blip r:embed="rId6" cstate="print"/>
          <a:srcRect/>
          <a:stretch>
            <a:fillRect/>
          </a:stretch>
        </p:blipFill>
        <p:spPr bwMode="auto">
          <a:xfrm>
            <a:off x="342578" y="554707"/>
            <a:ext cx="8405886" cy="3090317"/>
          </a:xfrm>
          <a:prstGeom prst="rect">
            <a:avLst/>
          </a:prstGeom>
          <a:noFill/>
        </p:spPr>
      </p:pic>
      <p:pic>
        <p:nvPicPr>
          <p:cNvPr id="12" name="図 11" descr="http://frame-illust.com/fi/wp-content/uploads/2015/03/23cb839939015174605c921d56f6a26d.png"/>
          <p:cNvPicPr/>
          <p:nvPr/>
        </p:nvPicPr>
        <p:blipFill>
          <a:blip r:embed="rId7" cstate="print"/>
          <a:srcRect/>
          <a:stretch>
            <a:fillRect/>
          </a:stretch>
        </p:blipFill>
        <p:spPr bwMode="auto">
          <a:xfrm rot="16200000">
            <a:off x="1985103" y="4802544"/>
            <a:ext cx="1872208" cy="421264"/>
          </a:xfrm>
          <a:prstGeom prst="rect">
            <a:avLst/>
          </a:prstGeom>
          <a:noFill/>
          <a:ln w="9525">
            <a:noFill/>
            <a:miter lim="800000"/>
            <a:headEnd/>
            <a:tailEnd/>
          </a:ln>
        </p:spPr>
      </p:pic>
      <p:sp>
        <p:nvSpPr>
          <p:cNvPr id="56322" name="Text Box 2"/>
          <p:cNvSpPr txBox="1">
            <a:spLocks noChangeArrowheads="1"/>
          </p:cNvSpPr>
          <p:nvPr/>
        </p:nvSpPr>
        <p:spPr bwMode="auto">
          <a:xfrm>
            <a:off x="323528" y="4581128"/>
            <a:ext cx="2808312"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lang="ja-JP" altLang="en-US" sz="1600" dirty="0" smtClean="0"/>
              <a:t>私たちは動くべきです。</a:t>
            </a:r>
          </a:p>
          <a:p>
            <a:pPr marL="0" marR="0" lvl="0" indent="0" algn="ctr" defTabSz="914400" rtl="0" eaLnBrk="1" fontAlgn="base" latinLnBrk="0" hangingPunct="1">
              <a:lnSpc>
                <a:spcPct val="96000"/>
              </a:lnSpc>
              <a:spcBef>
                <a:spcPct val="0"/>
              </a:spcBef>
              <a:spcAft>
                <a:spcPct val="0"/>
              </a:spcAft>
              <a:buClrTx/>
              <a:buSzTx/>
              <a:buFontTx/>
              <a:buNone/>
              <a:tabLst/>
            </a:pPr>
            <a:r>
              <a:rPr lang="ja-JP" altLang="en-US" sz="1600" dirty="0" smtClean="0"/>
              <a:t>私も、あなたたちも、私たちも。</a:t>
            </a:r>
          </a:p>
          <a:p>
            <a:pPr marL="0" marR="0" lvl="0" indent="0" algn="ctr" defTabSz="914400" rtl="0" eaLnBrk="1" fontAlgn="base" latinLnBrk="0" hangingPunct="1">
              <a:lnSpc>
                <a:spcPct val="96000"/>
              </a:lnSpc>
              <a:spcBef>
                <a:spcPct val="0"/>
              </a:spcBef>
              <a:spcAft>
                <a:spcPct val="0"/>
              </a:spcAft>
              <a:buClrTx/>
              <a:buSzTx/>
              <a:buFontTx/>
              <a:buNone/>
              <a:tabLst/>
            </a:pPr>
            <a:r>
              <a:rPr lang="ja-JP" altLang="en-US" sz="1600" dirty="0" smtClean="0"/>
              <a:t>それが私たちの務めなのです。</a:t>
            </a:r>
            <a:endParaRPr lang="ja-JP" sz="1600" dirty="0" smtClean="0"/>
          </a:p>
        </p:txBody>
      </p:sp>
      <p:pic>
        <p:nvPicPr>
          <p:cNvPr id="3074" name="Picture 2"/>
          <p:cNvPicPr>
            <a:picLocks noChangeAspect="1" noChangeArrowheads="1"/>
          </p:cNvPicPr>
          <p:nvPr/>
        </p:nvPicPr>
        <p:blipFill>
          <a:blip r:embed="rId8" cstate="print"/>
          <a:srcRect l="64020" t="24040" r="5307" b="14641"/>
          <a:stretch>
            <a:fillRect/>
          </a:stretch>
        </p:blipFill>
        <p:spPr bwMode="auto">
          <a:xfrm>
            <a:off x="6588224" y="3826061"/>
            <a:ext cx="2016224" cy="2267235"/>
          </a:xfrm>
          <a:prstGeom prst="rect">
            <a:avLst/>
          </a:prstGeom>
          <a:noFill/>
          <a:ln w="9525">
            <a:noFill/>
            <a:miter lim="800000"/>
            <a:headEnd/>
            <a:tailEnd/>
          </a:ln>
        </p:spPr>
      </p:pic>
      <p:pic>
        <p:nvPicPr>
          <p:cNvPr id="13" name="Picture 4"/>
          <p:cNvPicPr>
            <a:picLocks noChangeAspect="1" noChangeArrowheads="1"/>
          </p:cNvPicPr>
          <p:nvPr/>
        </p:nvPicPr>
        <p:blipFill>
          <a:blip r:embed="rId9" cstate="print"/>
          <a:srcRect/>
          <a:stretch>
            <a:fillRect/>
          </a:stretch>
        </p:blipFill>
        <p:spPr>
          <a:xfrm rot="20848653">
            <a:off x="5690016" y="5456315"/>
            <a:ext cx="814686" cy="43894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・仕事内容：ウェイター</a:t>
            </a:r>
            <a:r>
              <a:rPr lang="en-US" altLang="ja-JP" dirty="0">
                <a:solidFill>
                  <a:srgbClr val="FF0000"/>
                </a:solidFill>
              </a:rPr>
              <a:t>/</a:t>
            </a:r>
            <a:r>
              <a:rPr lang="ja-JP" altLang="en-US" dirty="0">
                <a:solidFill>
                  <a:srgbClr val="FF0000"/>
                </a:solidFill>
              </a:rPr>
              <a:t>ウェイトレス </a:t>
            </a:r>
          </a:p>
          <a:p>
            <a:pPr algn="ctr"/>
            <a:r>
              <a:rPr lang="ja-JP" altLang="en-US" dirty="0">
                <a:solidFill>
                  <a:srgbClr val="FF0000"/>
                </a:solidFill>
              </a:rPr>
              <a:t>・勤務時間：</a:t>
            </a:r>
            <a:r>
              <a:rPr lang="en-US" altLang="ja-JP" dirty="0">
                <a:solidFill>
                  <a:srgbClr val="FF0000"/>
                </a:solidFill>
              </a:rPr>
              <a:t>8</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smtClean="0">
                <a:solidFill>
                  <a:srgbClr val="FF0000"/>
                </a:solidFill>
              </a:rPr>
              <a:t>・距離：</a:t>
            </a:r>
            <a:r>
              <a:rPr lang="ja-JP" altLang="en-US" dirty="0">
                <a:solidFill>
                  <a:srgbClr val="FF0000"/>
                </a:solidFill>
              </a:rPr>
              <a:t>駅前徒歩</a:t>
            </a:r>
            <a:r>
              <a:rPr lang="en-US" altLang="ja-JP" dirty="0">
                <a:solidFill>
                  <a:srgbClr val="FF0000"/>
                </a:solidFill>
              </a:rPr>
              <a:t>500</a:t>
            </a:r>
            <a:r>
              <a:rPr lang="ja-JP" altLang="en-US" dirty="0">
                <a:solidFill>
                  <a:srgbClr val="FF0000"/>
                </a:solidFill>
              </a:rPr>
              <a:t>メートル</a:t>
            </a:r>
          </a:p>
        </p:txBody>
      </p:sp>
      <p:sp>
        <p:nvSpPr>
          <p:cNvPr id="11267"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・仕事内容：デスクワーク </a:t>
            </a:r>
          </a:p>
          <a:p>
            <a:pPr algn="ctr"/>
            <a:r>
              <a:rPr lang="ja-JP" altLang="en-US" dirty="0">
                <a:solidFill>
                  <a:srgbClr val="FF0000"/>
                </a:solidFill>
              </a:rPr>
              <a:t>・勤務時間：</a:t>
            </a:r>
            <a:r>
              <a:rPr lang="en-US" altLang="ja-JP" dirty="0">
                <a:solidFill>
                  <a:srgbClr val="FF0000"/>
                </a:solidFill>
              </a:rPr>
              <a:t>10</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a:solidFill>
                  <a:srgbClr val="FF0000"/>
                </a:solidFill>
              </a:rPr>
              <a:t>・給料：</a:t>
            </a:r>
            <a:r>
              <a:rPr lang="en-US" altLang="ja-JP" dirty="0">
                <a:solidFill>
                  <a:srgbClr val="FF0000"/>
                </a:solidFill>
              </a:rPr>
              <a:t>250</a:t>
            </a:r>
            <a:r>
              <a:rPr lang="ja-JP" altLang="en-US" dirty="0">
                <a:solidFill>
                  <a:srgbClr val="FF0000"/>
                </a:solidFill>
              </a:rPr>
              <a:t>バーツ</a:t>
            </a:r>
          </a:p>
        </p:txBody>
      </p:sp>
      <p:sp>
        <p:nvSpPr>
          <p:cNvPr id="11268"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・仕事内容：デスクワーク </a:t>
            </a:r>
          </a:p>
          <a:p>
            <a:pPr algn="ctr"/>
            <a:r>
              <a:rPr lang="ja-JP" altLang="en-US" dirty="0">
                <a:solidFill>
                  <a:srgbClr val="FF0000"/>
                </a:solidFill>
              </a:rPr>
              <a:t>・勤務時間：</a:t>
            </a:r>
            <a:r>
              <a:rPr lang="en-US" altLang="ja-JP" dirty="0">
                <a:solidFill>
                  <a:srgbClr val="FF0000"/>
                </a:solidFill>
              </a:rPr>
              <a:t>6</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a:solidFill>
                  <a:srgbClr val="FF0000"/>
                </a:solidFill>
              </a:rPr>
              <a:t>・給料：</a:t>
            </a:r>
            <a:r>
              <a:rPr lang="en-US" altLang="ja-JP" dirty="0">
                <a:solidFill>
                  <a:srgbClr val="FF0000"/>
                </a:solidFill>
              </a:rPr>
              <a:t>550</a:t>
            </a:r>
            <a:r>
              <a:rPr lang="ja-JP" altLang="en-US" dirty="0">
                <a:solidFill>
                  <a:srgbClr val="FF0000"/>
                </a:solidFill>
              </a:rPr>
              <a:t>バーツ 	</a:t>
            </a:r>
          </a:p>
        </p:txBody>
      </p:sp>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2" name="Text Box 5"/>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1273" name="Text Box 6"/>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1274" name="Text Box 7"/>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1275" name="Line 11"/>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1276" name="Line 12"/>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1277" name="Line 13"/>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1278" name="Rectangle 14"/>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 name="Picture 16"/>
          <p:cNvPicPr>
            <a:picLocks noChangeAspect="1" noChangeArrowheads="1"/>
          </p:cNvPicPr>
          <p:nvPr/>
        </p:nvPicPr>
        <p:blipFill>
          <a:blip r:embed="rId4" cstate="print"/>
          <a:srcRect/>
          <a:stretch>
            <a:fillRect/>
          </a:stretch>
        </p:blipFill>
        <p:spPr bwMode="auto">
          <a:xfrm rot="648179">
            <a:off x="421166" y="1971559"/>
            <a:ext cx="678636" cy="1001266"/>
          </a:xfrm>
          <a:prstGeom prst="rect">
            <a:avLst/>
          </a:prstGeom>
          <a:noFill/>
          <a:ln w="9525">
            <a:noFill/>
            <a:miter lim="800000"/>
            <a:headEnd/>
            <a:tailEnd/>
          </a:ln>
        </p:spPr>
      </p:pic>
      <p:grpSp>
        <p:nvGrpSpPr>
          <p:cNvPr id="21" name="Group 7"/>
          <p:cNvGrpSpPr>
            <a:grpSpLocks/>
          </p:cNvGrpSpPr>
          <p:nvPr/>
        </p:nvGrpSpPr>
        <p:grpSpPr bwMode="auto">
          <a:xfrm>
            <a:off x="395288" y="188913"/>
            <a:ext cx="1367963" cy="307976"/>
            <a:chOff x="249" y="119"/>
            <a:chExt cx="784" cy="194"/>
          </a:xfrm>
        </p:grpSpPr>
        <p:sp>
          <p:nvSpPr>
            <p:cNvPr id="22"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
        <p:nvSpPr>
          <p:cNvPr id="25" name="Rectangle 4"/>
          <p:cNvSpPr>
            <a:spLocks noChangeArrowheads="1"/>
          </p:cNvSpPr>
          <p:nvPr/>
        </p:nvSpPr>
        <p:spPr bwMode="auto">
          <a:xfrm>
            <a:off x="2771800" y="1988840"/>
            <a:ext cx="4248150" cy="1187450"/>
          </a:xfrm>
          <a:prstGeom prst="rect">
            <a:avLst/>
          </a:prstGeom>
          <a:solidFill>
            <a:schemeClr val="bg1"/>
          </a:solid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6 </a:t>
            </a:r>
            <a:r>
              <a:rPr lang="en-US" altLang="ja-JP" sz="2400" dirty="0" err="1"/>
              <a:t>ชั่วโมงต่อวัน</a:t>
            </a:r>
            <a:r>
              <a:rPr lang="en-US" altLang="ja-JP" sz="2400" dirty="0"/>
              <a:t> </a:t>
            </a:r>
          </a:p>
          <a:p>
            <a:r>
              <a:rPr lang="en-US" altLang="ja-JP" sz="2400" dirty="0" err="1"/>
              <a:t>ค่าจ้าง</a:t>
            </a:r>
            <a:r>
              <a:rPr lang="en-US" altLang="ja-JP" sz="2400" dirty="0"/>
              <a:t>: 550 </a:t>
            </a:r>
            <a:r>
              <a:rPr lang="en-US" altLang="ja-JP" sz="2400" dirty="0" err="1"/>
              <a:t>บาท</a:t>
            </a:r>
            <a:r>
              <a:rPr lang="en-US" altLang="ja-JP" sz="2400" dirty="0"/>
              <a:t> 	</a:t>
            </a:r>
          </a:p>
        </p:txBody>
      </p:sp>
      <p:sp>
        <p:nvSpPr>
          <p:cNvPr id="26" name="Rectangle 5"/>
          <p:cNvSpPr>
            <a:spLocks noChangeArrowheads="1"/>
          </p:cNvSpPr>
          <p:nvPr/>
        </p:nvSpPr>
        <p:spPr bwMode="auto">
          <a:xfrm>
            <a:off x="2699792" y="3645024"/>
            <a:ext cx="4608512" cy="1187450"/>
          </a:xfrm>
          <a:prstGeom prst="rect">
            <a:avLst/>
          </a:prstGeom>
          <a:solidFill>
            <a:schemeClr val="bg1"/>
          </a:solid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10 </a:t>
            </a:r>
            <a:r>
              <a:rPr lang="en-US" altLang="ja-JP" sz="2400" dirty="0" err="1"/>
              <a:t>ชั่วโมงต่อวัน</a:t>
            </a:r>
            <a:r>
              <a:rPr lang="en-US" altLang="ja-JP" sz="2400" dirty="0"/>
              <a:t> </a:t>
            </a:r>
          </a:p>
          <a:p>
            <a:r>
              <a:rPr lang="en-US" altLang="ja-JP" sz="2400" dirty="0" err="1"/>
              <a:t>ค่าจ้าง</a:t>
            </a:r>
            <a:r>
              <a:rPr lang="en-US" altLang="ja-JP" sz="2400" dirty="0"/>
              <a:t>: 250 </a:t>
            </a:r>
            <a:r>
              <a:rPr lang="en-US" altLang="ja-JP" sz="2400" dirty="0" err="1"/>
              <a:t>บาท</a:t>
            </a:r>
            <a:r>
              <a:rPr lang="en-US" altLang="ja-JP" sz="2400" dirty="0"/>
              <a:t> 	</a:t>
            </a:r>
          </a:p>
        </p:txBody>
      </p:sp>
      <p:sp>
        <p:nvSpPr>
          <p:cNvPr id="27" name="Rectangle 6"/>
          <p:cNvSpPr>
            <a:spLocks noChangeArrowheads="1"/>
          </p:cNvSpPr>
          <p:nvPr/>
        </p:nvSpPr>
        <p:spPr bwMode="auto">
          <a:xfrm>
            <a:off x="2699792" y="5253007"/>
            <a:ext cx="4537075" cy="1200329"/>
          </a:xfrm>
          <a:prstGeom prst="rect">
            <a:avLst/>
          </a:prstGeom>
          <a:solidFill>
            <a:schemeClr val="bg1"/>
          </a:solidFill>
          <a:ln w="9525">
            <a:noFill/>
            <a:miter lim="800000"/>
            <a:headEnd/>
            <a:tailEnd/>
          </a:ln>
          <a:effectLst/>
        </p:spPr>
        <p:txBody>
          <a:bodyPr wrap="square">
            <a:spAutoFit/>
          </a:bodyPr>
          <a:lstStyle/>
          <a:p>
            <a:r>
              <a:rPr lang="en-US" altLang="ja-JP" sz="2400" dirty="0" err="1"/>
              <a:t>ลักษณะงาน</a:t>
            </a:r>
            <a:r>
              <a:rPr lang="en-US" altLang="ja-JP" sz="2400" dirty="0"/>
              <a:t>: </a:t>
            </a:r>
            <a:r>
              <a:rPr lang="en-US" altLang="ja-JP" sz="2400" dirty="0" err="1"/>
              <a:t>พนักงานเสิร์ฟ</a:t>
            </a:r>
            <a:r>
              <a:rPr lang="en-US" altLang="ja-JP" sz="2400" dirty="0"/>
              <a:t> </a:t>
            </a:r>
          </a:p>
          <a:p>
            <a:r>
              <a:rPr lang="en-US" altLang="ja-JP" sz="2400" dirty="0" err="1"/>
              <a:t>ระยะเวลาทางาน</a:t>
            </a:r>
            <a:r>
              <a:rPr lang="en-US" altLang="ja-JP" sz="2400" dirty="0"/>
              <a:t>: 8 </a:t>
            </a:r>
            <a:r>
              <a:rPr lang="en-US" altLang="ja-JP" sz="2400" dirty="0" err="1"/>
              <a:t>ชั่วโมงต่อวัน</a:t>
            </a:r>
            <a:r>
              <a:rPr lang="en-US" altLang="ja-JP" sz="2400" dirty="0"/>
              <a:t> </a:t>
            </a:r>
          </a:p>
          <a:p>
            <a:r>
              <a:rPr lang="en-US" altLang="ja-JP" sz="2400" dirty="0" err="1"/>
              <a:t>ระยะทาง</a:t>
            </a:r>
            <a:r>
              <a:rPr lang="en-US" altLang="ja-JP" sz="2400" dirty="0"/>
              <a:t>: 500 </a:t>
            </a:r>
            <a:r>
              <a:rPr lang="en-US" altLang="ja-JP" sz="2400" dirty="0" err="1"/>
              <a:t>เมตรจากสถานี</a:t>
            </a:r>
            <a:r>
              <a:rPr lang="en-US" altLang="ja-JP"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25"/>
                                        </p:tgtEl>
                                      </p:cBhvr>
                                    </p:animEffect>
                                    <p:set>
                                      <p:cBhvr>
                                        <p:cTn id="7" dur="1" fill="hold">
                                          <p:stCondLst>
                                            <p:cond delay="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1000"/>
                                        <p:tgtEl>
                                          <p:spTgt spid="26"/>
                                        </p:tgtEl>
                                      </p:cBhvr>
                                    </p:animEffect>
                                    <p:set>
                                      <p:cBhvr>
                                        <p:cTn id="12" dur="1" fill="hold">
                                          <p:stCondLst>
                                            <p:cond delay="9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1000"/>
                                        <p:tgtEl>
                                          <p:spTgt spid="27"/>
                                        </p:tgtEl>
                                      </p:cBhvr>
                                    </p:animEffect>
                                    <p:set>
                                      <p:cBhvr>
                                        <p:cTn id="17"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6" name="Group 7"/>
          <p:cNvGrpSpPr>
            <a:grpSpLocks/>
          </p:cNvGrpSpPr>
          <p:nvPr/>
        </p:nvGrpSpPr>
        <p:grpSpPr bwMode="auto">
          <a:xfrm>
            <a:off x="395288" y="188913"/>
            <a:ext cx="1367963" cy="307976"/>
            <a:chOff x="249" y="119"/>
            <a:chExt cx="784" cy="194"/>
          </a:xfrm>
        </p:grpSpPr>
        <p:sp>
          <p:nvSpPr>
            <p:cNvPr id="7"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
        <p:nvSpPr>
          <p:cNvPr id="9" name="Rectangle 19"/>
          <p:cNvSpPr>
            <a:spLocks noGrp="1" noChangeArrowheads="1"/>
          </p:cNvSpPr>
          <p:nvPr>
            <p:ph type="title"/>
          </p:nvPr>
        </p:nvSpPr>
        <p:spPr>
          <a:xfrm>
            <a:off x="35496" y="701824"/>
            <a:ext cx="4186808" cy="1143000"/>
          </a:xfrm>
        </p:spPr>
        <p:txBody>
          <a:bodyPr/>
          <a:lstStyle/>
          <a:p>
            <a:pPr eaLnBrk="1" hangingPunct="1"/>
            <a:r>
              <a:rPr lang="ja-JP" altLang="en-US" sz="2800" dirty="0" smtClean="0">
                <a:latin typeface="HGP創英角ｺﾞｼｯｸUB" pitchFamily="50" charset="-128"/>
                <a:ea typeface="HGP創英角ｺﾞｼｯｸUB" pitchFamily="50" charset="-128"/>
              </a:rPr>
              <a:t>成人の非識字者の割合</a:t>
            </a:r>
            <a:r>
              <a:rPr lang="ja-JP" altLang="en-US" sz="2400" dirty="0" smtClean="0">
                <a:latin typeface="HGP創英角ｺﾞｼｯｸUB" pitchFamily="50" charset="-128"/>
                <a:ea typeface="HGP創英角ｺﾞｼｯｸUB" pitchFamily="50" charset="-128"/>
              </a:rPr>
              <a:t>（</a:t>
            </a:r>
            <a:r>
              <a:rPr lang="en-US" altLang="ja-JP" sz="2400" dirty="0" smtClean="0">
                <a:latin typeface="HGP創英角ｺﾞｼｯｸUB" pitchFamily="50" charset="-128"/>
                <a:ea typeface="HGP創英角ｺﾞｼｯｸUB" pitchFamily="50" charset="-128"/>
              </a:rPr>
              <a:t>2015</a:t>
            </a:r>
            <a:r>
              <a:rPr lang="ja-JP" altLang="en-US" sz="2400" dirty="0" smtClean="0">
                <a:latin typeface="HGP創英角ｺﾞｼｯｸUB" pitchFamily="50" charset="-128"/>
                <a:ea typeface="HGP創英角ｺﾞｼｯｸUB" pitchFamily="50" charset="-128"/>
              </a:rPr>
              <a:t>年予想）</a:t>
            </a:r>
            <a:endParaRPr lang="ja-JP" altLang="en-US" sz="2800" dirty="0" smtClean="0">
              <a:latin typeface="HGP創英角ｺﾞｼｯｸUB" pitchFamily="50" charset="-128"/>
              <a:ea typeface="HGP創英角ｺﾞｼｯｸUB" pitchFamily="50" charset="-128"/>
            </a:endParaRPr>
          </a:p>
        </p:txBody>
      </p:sp>
      <p:sp>
        <p:nvSpPr>
          <p:cNvPr id="10" name="Rectangle 19"/>
          <p:cNvSpPr txBox="1">
            <a:spLocks noChangeArrowheads="1"/>
          </p:cNvSpPr>
          <p:nvPr/>
        </p:nvSpPr>
        <p:spPr bwMode="auto">
          <a:xfrm>
            <a:off x="4644008" y="692696"/>
            <a:ext cx="418680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rPr>
              <a:t>成人の非識字率の</a:t>
            </a:r>
            <a:endParaRPr kumimoji="1" lang="en-US" altLang="ja-JP"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rPr>
              <a:t>世界の傾向</a:t>
            </a:r>
          </a:p>
        </p:txBody>
      </p:sp>
      <p:graphicFrame>
        <p:nvGraphicFramePr>
          <p:cNvPr id="11" name="グラフ 10"/>
          <p:cNvGraphicFramePr/>
          <p:nvPr/>
        </p:nvGraphicFramePr>
        <p:xfrm>
          <a:off x="0" y="2276872"/>
          <a:ext cx="3960440" cy="3456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p:nvPr/>
        </p:nvGraphicFramePr>
        <p:xfrm>
          <a:off x="4427984" y="2276872"/>
          <a:ext cx="4320480" cy="352839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8" name="Rectangle 14"/>
          <p:cNvSpPr>
            <a:spLocks noGrp="1" noChangeArrowheads="1"/>
          </p:cNvSpPr>
          <p:nvPr>
            <p:ph type="title"/>
          </p:nvPr>
        </p:nvSpPr>
        <p:spPr>
          <a:xfrm>
            <a:off x="457200" y="53752"/>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世界の成人識字率</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3" name="テキスト ボックス 22"/>
          <p:cNvSpPr txBox="1"/>
          <p:nvPr/>
        </p:nvSpPr>
        <p:spPr>
          <a:xfrm>
            <a:off x="3347864" y="6423139"/>
            <a:ext cx="5873724" cy="246221"/>
          </a:xfrm>
          <a:prstGeom prst="rect">
            <a:avLst/>
          </a:prstGeom>
          <a:noFill/>
        </p:spPr>
        <p:txBody>
          <a:bodyPr wrap="none" rtlCol="0">
            <a:spAutoFit/>
          </a:bodyPr>
          <a:lstStyle/>
          <a:p>
            <a:r>
              <a:rPr lang="ja-JP" altLang="en-US" sz="1000" dirty="0" smtClean="0">
                <a:latin typeface="+mn-lt"/>
                <a:ea typeface="+mn-ea"/>
              </a:rPr>
              <a:t>出典：</a:t>
            </a:r>
            <a:r>
              <a:rPr lang="en-US" altLang="ja-JP" sz="1000" dirty="0" smtClean="0"/>
              <a:t>EFA</a:t>
            </a:r>
            <a:r>
              <a:rPr lang="ja-JP" altLang="ja-JP" sz="1000" dirty="0" smtClean="0"/>
              <a:t>グローバルモニタリング・レポート</a:t>
            </a:r>
            <a:r>
              <a:rPr lang="en-US" altLang="ja-JP" sz="1000" dirty="0" smtClean="0"/>
              <a:t>2015</a:t>
            </a:r>
            <a:r>
              <a:rPr lang="ja-JP" altLang="ja-JP" sz="1000" dirty="0" err="1" smtClean="0"/>
              <a:t>、</a:t>
            </a:r>
            <a:r>
              <a:rPr lang="en-US" altLang="ja-JP" sz="1000" dirty="0" smtClean="0"/>
              <a:t>The UNESCO Institute of Statistics, September 2015</a:t>
            </a:r>
            <a:endParaRPr kumimoji="1" lang="ja-JP" altLang="en-US" sz="1000" dirty="0">
              <a:latin typeface="+mn-lt"/>
              <a:ea typeface="+mn-ea"/>
            </a:endParaRPr>
          </a:p>
        </p:txBody>
      </p:sp>
      <p:grpSp>
        <p:nvGrpSpPr>
          <p:cNvPr id="14" name="Group 7"/>
          <p:cNvGrpSpPr>
            <a:grpSpLocks/>
          </p:cNvGrpSpPr>
          <p:nvPr/>
        </p:nvGrpSpPr>
        <p:grpSpPr bwMode="auto">
          <a:xfrm>
            <a:off x="395288" y="188913"/>
            <a:ext cx="1367963" cy="307976"/>
            <a:chOff x="249" y="119"/>
            <a:chExt cx="784" cy="194"/>
          </a:xfrm>
        </p:grpSpPr>
        <p:sp>
          <p:nvSpPr>
            <p:cNvPr id="15"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graphicFrame>
        <p:nvGraphicFramePr>
          <p:cNvPr id="17" name="グラフ 16"/>
          <p:cNvGraphicFramePr/>
          <p:nvPr/>
        </p:nvGraphicFramePr>
        <p:xfrm>
          <a:off x="0" y="476672"/>
          <a:ext cx="10116616" cy="59046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a:xfrm>
            <a:off x="457200" y="1600200"/>
            <a:ext cx="8435280" cy="4525963"/>
          </a:xfrm>
        </p:spPr>
        <p:txBody>
          <a:bodyPr/>
          <a:lstStyle/>
          <a:p>
            <a:pPr marL="801688" indent="-801688" eaLnBrk="1" hangingPunct="1">
              <a:buNone/>
            </a:pPr>
            <a:r>
              <a:rPr lang="en-US" altLang="ja-JP" sz="4000" b="1" dirty="0" smtClean="0"/>
              <a:t>Q</a:t>
            </a:r>
            <a:r>
              <a:rPr lang="ja-JP" altLang="en-US" sz="4000" b="1" dirty="0" smtClean="0"/>
              <a:t>１</a:t>
            </a:r>
            <a:r>
              <a:rPr lang="ja-JP" altLang="ja-JP" sz="2800" dirty="0" smtClean="0"/>
              <a:t>世界中のすべての子どもが高校まで行けるようになるためには、年間</a:t>
            </a:r>
            <a:r>
              <a:rPr lang="ja-JP" altLang="en-US" sz="2800" dirty="0" smtClean="0"/>
              <a:t>あと</a:t>
            </a:r>
            <a:r>
              <a:rPr lang="ja-JP" altLang="ja-JP" sz="2800" dirty="0" smtClean="0"/>
              <a:t>いくら必要といわれているでしょう？</a:t>
            </a:r>
            <a:endParaRPr lang="ja-JP" altLang="en-US" sz="2800" dirty="0" smtClean="0"/>
          </a:p>
          <a:p>
            <a:pPr eaLnBrk="1" hangingPunct="1">
              <a:buNone/>
            </a:pPr>
            <a:r>
              <a:rPr lang="en-US" altLang="ja-JP" sz="1600" dirty="0" smtClean="0"/>
              <a:t>※</a:t>
            </a:r>
            <a:r>
              <a:rPr lang="ja-JP" altLang="en-US" sz="1600" dirty="0" smtClean="0"/>
              <a:t>ヒント：日本の</a:t>
            </a:r>
            <a:r>
              <a:rPr lang="en-US" altLang="ja-JP" sz="1600" dirty="0" smtClean="0"/>
              <a:t>2015</a:t>
            </a:r>
            <a:r>
              <a:rPr lang="ja-JP" altLang="en-US" sz="1600" dirty="0" smtClean="0"/>
              <a:t>年度の国家予算は</a:t>
            </a:r>
            <a:r>
              <a:rPr lang="en-US" altLang="ja-JP" sz="1600" dirty="0" smtClean="0"/>
              <a:t>96.3</a:t>
            </a:r>
            <a:r>
              <a:rPr lang="ja-JP" altLang="en-US" sz="1600" dirty="0" smtClean="0"/>
              <a:t>兆億円、うち教育・科学分野予算は</a:t>
            </a:r>
            <a:r>
              <a:rPr lang="en-US" altLang="ja-JP" sz="1600" dirty="0" smtClean="0"/>
              <a:t>5.4</a:t>
            </a:r>
            <a:r>
              <a:rPr lang="ja-JP" altLang="en-US" sz="1600" dirty="0" smtClean="0"/>
              <a:t>兆円です。</a:t>
            </a:r>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ja-JP" altLang="en-US" sz="2800" dirty="0" smtClean="0"/>
              <a:t>約</a:t>
            </a:r>
            <a:r>
              <a:rPr lang="en-US" altLang="ja-JP" sz="2800" dirty="0" smtClean="0"/>
              <a:t>49</a:t>
            </a:r>
            <a:r>
              <a:rPr lang="ja-JP" altLang="en-US" sz="2800" dirty="0" smtClean="0"/>
              <a:t>兆円</a:t>
            </a:r>
          </a:p>
          <a:p>
            <a:pPr eaLnBrk="1" hangingPunct="1">
              <a:buFontTx/>
              <a:buNone/>
            </a:pPr>
            <a:r>
              <a:rPr lang="en-US" altLang="ja-JP" sz="2800" dirty="0" smtClean="0"/>
              <a:t>B</a:t>
            </a:r>
            <a:r>
              <a:rPr lang="ja-JP" altLang="en-US" sz="2800" dirty="0" err="1" smtClean="0"/>
              <a:t>．</a:t>
            </a:r>
            <a:r>
              <a:rPr lang="ja-JP" altLang="en-US" sz="2800" dirty="0" smtClean="0"/>
              <a:t>約</a:t>
            </a:r>
            <a:r>
              <a:rPr lang="en-US" altLang="ja-JP" sz="2800" dirty="0" smtClean="0"/>
              <a:t>19</a:t>
            </a:r>
            <a:r>
              <a:rPr lang="ja-JP" altLang="en-US" sz="2800" dirty="0" smtClean="0"/>
              <a:t>兆円</a:t>
            </a:r>
          </a:p>
          <a:p>
            <a:pPr eaLnBrk="1" hangingPunct="1">
              <a:buFontTx/>
              <a:buNone/>
            </a:pPr>
            <a:r>
              <a:rPr lang="en-US" altLang="ja-JP" sz="2800" dirty="0" smtClean="0"/>
              <a:t>C</a:t>
            </a:r>
            <a:r>
              <a:rPr lang="ja-JP" altLang="en-US" sz="2800" dirty="0" err="1" smtClean="0"/>
              <a:t>．</a:t>
            </a:r>
            <a:r>
              <a:rPr lang="ja-JP" altLang="en-US" sz="2800" dirty="0" smtClean="0"/>
              <a:t>約  </a:t>
            </a:r>
            <a:r>
              <a:rPr lang="en-US" altLang="ja-JP" sz="2800" dirty="0" smtClean="0"/>
              <a:t>9</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338" y="443711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509120"/>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へ～そうなんだ！</a:t>
            </a:r>
            <a:endParaRPr lang="en-US" altLang="ja-JP" sz="2400" dirty="0" smtClean="0">
              <a:solidFill>
                <a:srgbClr val="FF0000"/>
              </a:solidFill>
              <a:latin typeface="Meiryo UI" pitchFamily="50" charset="-128"/>
              <a:ea typeface="Meiryo UI" pitchFamily="50" charset="-128"/>
              <a:cs typeface="Meiryo UI" pitchFamily="50" charset="-128"/>
            </a:endParaRPr>
          </a:p>
        </p:txBody>
      </p:sp>
      <p:grpSp>
        <p:nvGrpSpPr>
          <p:cNvPr id="15"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a:xfrm>
            <a:off x="457200" y="1600200"/>
            <a:ext cx="8435280" cy="4525963"/>
          </a:xfrm>
        </p:spPr>
        <p:txBody>
          <a:bodyPr/>
          <a:lstStyle/>
          <a:p>
            <a:pPr marL="801688" indent="-801688" eaLnBrk="1" hangingPunct="1">
              <a:buNone/>
            </a:pPr>
            <a:r>
              <a:rPr lang="en-US" altLang="ja-JP" sz="4000" b="1" dirty="0" smtClean="0"/>
              <a:t>Q</a:t>
            </a:r>
            <a:r>
              <a:rPr lang="ja-JP" altLang="en-US" sz="4000" b="1" dirty="0" smtClean="0"/>
              <a:t>２ </a:t>
            </a:r>
            <a:r>
              <a:rPr lang="ja-JP" altLang="ja-JP" sz="2800" dirty="0" smtClean="0"/>
              <a:t>その必要な</a:t>
            </a:r>
            <a:r>
              <a:rPr lang="en-US" altLang="ja-JP" sz="2800" dirty="0" smtClean="0"/>
              <a:t>19</a:t>
            </a:r>
            <a:r>
              <a:rPr lang="ja-JP" altLang="ja-JP" sz="2800" dirty="0" smtClean="0"/>
              <a:t>兆円のうち、日本を含む豊かな国は</a:t>
            </a:r>
            <a:r>
              <a:rPr lang="ja-JP" altLang="en-US" sz="2800" dirty="0" smtClean="0"/>
              <a:t>、</a:t>
            </a:r>
            <a:r>
              <a:rPr lang="ja-JP" altLang="ja-JP" sz="2800" dirty="0" smtClean="0"/>
              <a:t>どのくらいの援助をする必要があるでしょう？</a:t>
            </a:r>
            <a:endParaRPr lang="ja-JP" altLang="en-US" sz="2800" dirty="0" smtClean="0"/>
          </a:p>
          <a:p>
            <a:pPr eaLnBrk="1" hangingPunct="1">
              <a:buNone/>
            </a:pPr>
            <a:endParaRPr lang="ja-JP" altLang="en-US" sz="1600" dirty="0" smtClean="0"/>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ja-JP" altLang="en-US" sz="2800" dirty="0" smtClean="0"/>
              <a:t>約</a:t>
            </a:r>
            <a:r>
              <a:rPr lang="en-US" altLang="ja-JP" sz="2800" dirty="0" smtClean="0"/>
              <a:t>10</a:t>
            </a:r>
            <a:r>
              <a:rPr lang="ja-JP" altLang="en-US" sz="2800" dirty="0" smtClean="0"/>
              <a:t>兆円</a:t>
            </a:r>
          </a:p>
          <a:p>
            <a:pPr eaLnBrk="1" hangingPunct="1">
              <a:buFontTx/>
              <a:buNone/>
            </a:pPr>
            <a:r>
              <a:rPr lang="en-US" altLang="ja-JP" sz="2800" dirty="0" smtClean="0"/>
              <a:t>B</a:t>
            </a:r>
            <a:r>
              <a:rPr lang="ja-JP" altLang="en-US" sz="2800" dirty="0" err="1" smtClean="0"/>
              <a:t>．</a:t>
            </a:r>
            <a:r>
              <a:rPr lang="ja-JP" altLang="en-US" sz="2800" dirty="0" smtClean="0"/>
              <a:t>約  </a:t>
            </a:r>
            <a:r>
              <a:rPr lang="en-US" altLang="ja-JP" sz="2800" dirty="0" smtClean="0"/>
              <a:t>8</a:t>
            </a:r>
            <a:r>
              <a:rPr lang="ja-JP" altLang="en-US" sz="2800" dirty="0" smtClean="0"/>
              <a:t>兆円</a:t>
            </a:r>
          </a:p>
          <a:p>
            <a:pPr eaLnBrk="1" hangingPunct="1">
              <a:buFontTx/>
              <a:buNone/>
            </a:pPr>
            <a:r>
              <a:rPr lang="en-US" altLang="ja-JP" sz="2800" dirty="0" smtClean="0"/>
              <a:t>C</a:t>
            </a:r>
            <a:r>
              <a:rPr lang="ja-JP" altLang="en-US" sz="2800" dirty="0" err="1" smtClean="0"/>
              <a:t>．</a:t>
            </a:r>
            <a:r>
              <a:rPr lang="ja-JP" altLang="en-US" sz="2800" dirty="0" smtClean="0"/>
              <a:t>約  </a:t>
            </a:r>
            <a:r>
              <a:rPr lang="en-US" altLang="ja-JP" sz="2800" dirty="0" smtClean="0"/>
              <a:t>4</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338" y="450892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6012160" y="4221088"/>
            <a:ext cx="678636" cy="1001266"/>
          </a:xfrm>
          <a:prstGeom prst="rect">
            <a:avLst/>
          </a:prstGeom>
          <a:noFill/>
          <a:ln w="9525">
            <a:noFill/>
            <a:miter lim="800000"/>
            <a:headEnd/>
            <a:tailEnd/>
          </a:ln>
        </p:spPr>
      </p:pic>
      <p:sp>
        <p:nvSpPr>
          <p:cNvPr id="11" name="テキスト ボックス 10"/>
          <p:cNvSpPr txBox="1"/>
          <p:nvPr/>
        </p:nvSpPr>
        <p:spPr>
          <a:xfrm>
            <a:off x="5580112" y="3573016"/>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びっくりぽん！</a:t>
            </a:r>
            <a:endParaRPr lang="en-US" altLang="ja-JP" sz="2400" dirty="0" smtClean="0">
              <a:solidFill>
                <a:srgbClr val="FF0000"/>
              </a:solidFill>
              <a:latin typeface="Meiryo UI" pitchFamily="50" charset="-128"/>
              <a:ea typeface="Meiryo UI" pitchFamily="50" charset="-128"/>
              <a:cs typeface="Meiryo UI" pitchFamily="50" charset="-128"/>
            </a:endParaRPr>
          </a:p>
        </p:txBody>
      </p:sp>
      <p:grpSp>
        <p:nvGrpSpPr>
          <p:cNvPr id="2"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6" presetClass="emph" presetSubtype="0" fill="hold" nodeType="withEffect">
                                  <p:stCondLst>
                                    <p:cond delay="0"/>
                                  </p:stCondLst>
                                  <p:childTnLst>
                                    <p:animScale>
                                      <p:cBhvr>
                                        <p:cTn id="13"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28179" y="908050"/>
            <a:ext cx="7776269" cy="4031873"/>
          </a:xfrm>
          <a:prstGeom prst="rect">
            <a:avLst/>
          </a:prstGeom>
          <a:noFill/>
          <a:ln w="9525">
            <a:noFill/>
            <a:miter lim="800000"/>
            <a:headEnd/>
            <a:tailEnd/>
          </a:ln>
          <a:effectLst/>
        </p:spPr>
        <p:txBody>
          <a:bodyPr wrap="square">
            <a:spAutoFit/>
          </a:bodyPr>
          <a:lstStyle/>
          <a:p>
            <a:r>
              <a:rPr lang="ja-JP" altLang="ja-JP" sz="3200" dirty="0" smtClean="0">
                <a:latin typeface="+mn-ea"/>
                <a:ea typeface="+mn-ea"/>
              </a:rPr>
              <a:t>世界中のすべての子どもが高校まで行けるようになるためには、</a:t>
            </a:r>
            <a:r>
              <a:rPr lang="ja-JP" altLang="ja-JP" sz="3200" b="1" dirty="0" smtClean="0">
                <a:solidFill>
                  <a:srgbClr val="7030A0"/>
                </a:solidFill>
                <a:latin typeface="+mn-ea"/>
                <a:ea typeface="+mn-ea"/>
              </a:rPr>
              <a:t>年間約</a:t>
            </a:r>
            <a:r>
              <a:rPr lang="en-US" altLang="ja-JP" sz="3200" b="1" dirty="0" smtClean="0">
                <a:solidFill>
                  <a:srgbClr val="7030A0"/>
                </a:solidFill>
                <a:latin typeface="+mn-ea"/>
                <a:ea typeface="+mn-ea"/>
              </a:rPr>
              <a:t>19</a:t>
            </a:r>
            <a:r>
              <a:rPr lang="ja-JP" altLang="ja-JP" sz="3200" b="1" dirty="0" smtClean="0">
                <a:solidFill>
                  <a:srgbClr val="7030A0"/>
                </a:solidFill>
                <a:latin typeface="+mn-ea"/>
                <a:ea typeface="+mn-ea"/>
              </a:rPr>
              <a:t>兆円（</a:t>
            </a:r>
            <a:r>
              <a:rPr lang="en-US" altLang="ja-JP" sz="3200" b="1" dirty="0" smtClean="0">
                <a:solidFill>
                  <a:srgbClr val="7030A0"/>
                </a:solidFill>
                <a:latin typeface="+mn-ea"/>
                <a:ea typeface="+mn-ea"/>
              </a:rPr>
              <a:t>19</a:t>
            </a:r>
            <a:r>
              <a:rPr lang="ja-JP" altLang="ja-JP" sz="3200" b="1" dirty="0" smtClean="0">
                <a:solidFill>
                  <a:srgbClr val="7030A0"/>
                </a:solidFill>
                <a:latin typeface="+mn-ea"/>
                <a:ea typeface="+mn-ea"/>
              </a:rPr>
              <a:t>兆</a:t>
            </a:r>
            <a:r>
              <a:rPr lang="en-US" altLang="ja-JP" sz="3200" b="1" dirty="0" smtClean="0">
                <a:solidFill>
                  <a:srgbClr val="7030A0"/>
                </a:solidFill>
                <a:latin typeface="+mn-ea"/>
                <a:ea typeface="+mn-ea"/>
              </a:rPr>
              <a:t>1,200</a:t>
            </a:r>
            <a:r>
              <a:rPr lang="ja-JP" altLang="ja-JP" sz="3200" b="1" dirty="0" smtClean="0">
                <a:solidFill>
                  <a:srgbClr val="7030A0"/>
                </a:solidFill>
                <a:latin typeface="+mn-ea"/>
                <a:ea typeface="+mn-ea"/>
              </a:rPr>
              <a:t>億円）</a:t>
            </a:r>
            <a:r>
              <a:rPr lang="ja-JP" altLang="ja-JP" sz="3200" dirty="0" smtClean="0">
                <a:latin typeface="+mn-ea"/>
                <a:ea typeface="+mn-ea"/>
              </a:rPr>
              <a:t>が必要です。</a:t>
            </a:r>
            <a:endParaRPr lang="en-US" altLang="ja-JP" sz="3200" dirty="0" smtClean="0">
              <a:latin typeface="+mn-ea"/>
              <a:ea typeface="+mn-ea"/>
            </a:endParaRPr>
          </a:p>
          <a:p>
            <a:endParaRPr lang="en-US" altLang="ja-JP" sz="3200" dirty="0" smtClean="0">
              <a:latin typeface="+mn-ea"/>
              <a:ea typeface="+mn-ea"/>
            </a:endParaRPr>
          </a:p>
          <a:p>
            <a:r>
              <a:rPr lang="ja-JP" altLang="ja-JP" sz="3200" dirty="0" smtClean="0">
                <a:latin typeface="+mn-ea"/>
                <a:ea typeface="+mn-ea"/>
              </a:rPr>
              <a:t>このうち、</a:t>
            </a:r>
            <a:r>
              <a:rPr lang="en-US" altLang="ja-JP" sz="3200" dirty="0" smtClean="0">
                <a:latin typeface="+mn-ea"/>
                <a:ea typeface="+mn-ea"/>
              </a:rPr>
              <a:t>15</a:t>
            </a:r>
            <a:r>
              <a:rPr lang="ja-JP" altLang="ja-JP" sz="3200" dirty="0" smtClean="0">
                <a:latin typeface="+mn-ea"/>
                <a:ea typeface="+mn-ea"/>
              </a:rPr>
              <a:t>兆円は途上国政府が教育予算を増やして負担することができますが、</a:t>
            </a:r>
            <a:r>
              <a:rPr lang="en-US" altLang="ja-JP" sz="3200" b="1" dirty="0" smtClean="0">
                <a:solidFill>
                  <a:srgbClr val="7030A0"/>
                </a:solidFill>
                <a:latin typeface="+mn-ea"/>
                <a:ea typeface="+mn-ea"/>
              </a:rPr>
              <a:t>4</a:t>
            </a:r>
            <a:r>
              <a:rPr lang="ja-JP" altLang="ja-JP" sz="3200" b="1" dirty="0" smtClean="0">
                <a:solidFill>
                  <a:srgbClr val="7030A0"/>
                </a:solidFill>
                <a:latin typeface="+mn-ea"/>
                <a:ea typeface="+mn-ea"/>
              </a:rPr>
              <a:t>兆円</a:t>
            </a:r>
            <a:r>
              <a:rPr lang="ja-JP" altLang="ja-JP" sz="3200" dirty="0" smtClean="0">
                <a:latin typeface="+mn-ea"/>
                <a:ea typeface="+mn-ea"/>
              </a:rPr>
              <a:t>が足りないので、日本を含めた豊かな国々が支援する必要があります</a:t>
            </a:r>
            <a:r>
              <a:rPr lang="ja-JP" altLang="en-US" sz="3200" dirty="0" smtClean="0">
                <a:latin typeface="+mn-ea"/>
                <a:ea typeface="+mn-ea"/>
              </a:rPr>
              <a:t>。</a:t>
            </a:r>
            <a:endParaRPr lang="ja-JP" altLang="en-US" sz="3200" dirty="0">
              <a:latin typeface="+mn-ea"/>
              <a:ea typeface="+mn-ea"/>
            </a:endParaRPr>
          </a:p>
        </p:txBody>
      </p:sp>
      <p:pic>
        <p:nvPicPr>
          <p:cNvPr id="13315"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3316"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7524328" y="5733256"/>
            <a:ext cx="907301" cy="864096"/>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sp>
        <p:nvSpPr>
          <p:cNvPr id="9" name="テキスト ボックス 8"/>
          <p:cNvSpPr txBox="1"/>
          <p:nvPr/>
        </p:nvSpPr>
        <p:spPr>
          <a:xfrm rot="392011">
            <a:off x="4061231" y="5538825"/>
            <a:ext cx="3535596" cy="70788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000" dirty="0" smtClean="0">
                <a:solidFill>
                  <a:srgbClr val="FF0000"/>
                </a:solidFill>
                <a:latin typeface="Meiryo UI" pitchFamily="50" charset="-128"/>
                <a:ea typeface="Meiryo UI" pitchFamily="50" charset="-128"/>
                <a:cs typeface="Meiryo UI" pitchFamily="50" charset="-128"/>
              </a:rPr>
              <a:t>すべての子どもが高校まで行けるようになるのが目標になったのだ！</a:t>
            </a:r>
            <a:endParaRPr lang="en-US" altLang="ja-JP" sz="20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3" name="Rectangle 10"/>
          <p:cNvSpPr>
            <a:spLocks noChangeArrowheads="1"/>
          </p:cNvSpPr>
          <p:nvPr/>
        </p:nvSpPr>
        <p:spPr bwMode="auto">
          <a:xfrm>
            <a:off x="3563938" y="4868863"/>
            <a:ext cx="2116137" cy="1015663"/>
          </a:xfrm>
          <a:prstGeom prst="rect">
            <a:avLst/>
          </a:prstGeom>
          <a:noFill/>
          <a:ln w="9525">
            <a:noFill/>
            <a:miter lim="800000"/>
            <a:headEnd/>
            <a:tailEnd/>
          </a:ln>
          <a:effectLst/>
        </p:spPr>
        <p:txBody>
          <a:bodyPr>
            <a:spAutoFit/>
          </a:bodyPr>
          <a:lstStyle/>
          <a:p>
            <a:pPr algn="ctr"/>
            <a:r>
              <a:rPr lang="en-US" altLang="ja-JP" dirty="0" smtClean="0"/>
              <a:t>67cm</a:t>
            </a:r>
            <a:r>
              <a:rPr lang="en-US" altLang="ja-JP" dirty="0"/>
              <a:t>= </a:t>
            </a:r>
          </a:p>
          <a:p>
            <a:pPr algn="ctr"/>
            <a:endParaRPr lang="en-US" altLang="ja-JP" dirty="0"/>
          </a:p>
          <a:p>
            <a:pPr algn="ctr"/>
            <a:r>
              <a:rPr lang="en-US" altLang="ja-JP" sz="2400" dirty="0" smtClean="0">
                <a:solidFill>
                  <a:srgbClr val="FF0000"/>
                </a:solidFill>
              </a:rPr>
              <a:t>6</a:t>
            </a:r>
            <a:r>
              <a:rPr lang="ja-JP" altLang="en-US" sz="2400" dirty="0" smtClean="0">
                <a:solidFill>
                  <a:srgbClr val="FF0000"/>
                </a:solidFill>
              </a:rPr>
              <a:t>兆</a:t>
            </a:r>
            <a:r>
              <a:rPr lang="en-US" altLang="ja-JP" sz="2400" dirty="0" smtClean="0">
                <a:solidFill>
                  <a:srgbClr val="FF0000"/>
                </a:solidFill>
              </a:rPr>
              <a:t>7,148</a:t>
            </a:r>
            <a:r>
              <a:rPr lang="ja-JP" altLang="en-US" sz="2400" dirty="0" smtClean="0">
                <a:solidFill>
                  <a:srgbClr val="FF0000"/>
                </a:solidFill>
              </a:rPr>
              <a:t>億円</a:t>
            </a:r>
            <a:endParaRPr lang="ja-JP" altLang="en-US" sz="2400" dirty="0">
              <a:solidFill>
                <a:srgbClr val="FF0000"/>
              </a:solidFill>
            </a:endParaRPr>
          </a:p>
        </p:txBody>
      </p:sp>
      <p:sp>
        <p:nvSpPr>
          <p:cNvPr id="14344" name="Text Box 11"/>
          <p:cNvSpPr txBox="1">
            <a:spLocks noChangeArrowheads="1"/>
          </p:cNvSpPr>
          <p:nvPr/>
        </p:nvSpPr>
        <p:spPr bwMode="auto">
          <a:xfrm>
            <a:off x="6372225" y="4941888"/>
            <a:ext cx="2555875" cy="923330"/>
          </a:xfrm>
          <a:prstGeom prst="rect">
            <a:avLst/>
          </a:prstGeom>
          <a:noFill/>
          <a:ln w="9525">
            <a:noFill/>
            <a:miter lim="800000"/>
            <a:headEnd/>
            <a:tailEnd/>
          </a:ln>
          <a:effectLst/>
        </p:spPr>
        <p:txBody>
          <a:bodyPr>
            <a:spAutoFit/>
          </a:bodyPr>
          <a:lstStyle/>
          <a:p>
            <a:pPr algn="ctr">
              <a:spcBef>
                <a:spcPct val="50000"/>
              </a:spcBef>
            </a:pPr>
            <a:r>
              <a:rPr lang="en-US" altLang="ja-JP" dirty="0" smtClean="0"/>
              <a:t>22m=</a:t>
            </a:r>
            <a:endParaRPr lang="en-US" altLang="ja-JP" dirty="0"/>
          </a:p>
          <a:p>
            <a:pPr algn="ctr">
              <a:spcBef>
                <a:spcPct val="50000"/>
              </a:spcBef>
            </a:pPr>
            <a:r>
              <a:rPr lang="en-US" altLang="ja-JP" sz="2400" dirty="0" smtClean="0">
                <a:solidFill>
                  <a:srgbClr val="FF0000"/>
                </a:solidFill>
              </a:rPr>
              <a:t>217</a:t>
            </a:r>
            <a:r>
              <a:rPr lang="ja-JP" altLang="en-US" sz="2400" dirty="0" smtClean="0">
                <a:solidFill>
                  <a:srgbClr val="FF0000"/>
                </a:solidFill>
              </a:rPr>
              <a:t>兆円</a:t>
            </a:r>
            <a:endParaRPr lang="ja-JP" altLang="en-US" sz="2400" dirty="0">
              <a:solidFill>
                <a:srgbClr val="FF0000"/>
              </a:solidFill>
            </a:endParaRPr>
          </a:p>
        </p:txBody>
      </p:sp>
      <p:sp>
        <p:nvSpPr>
          <p:cNvPr id="14345" name="Text Box 12"/>
          <p:cNvSpPr txBox="1">
            <a:spLocks noChangeArrowheads="1"/>
          </p:cNvSpPr>
          <p:nvPr/>
        </p:nvSpPr>
        <p:spPr bwMode="auto">
          <a:xfrm>
            <a:off x="467544" y="1412776"/>
            <a:ext cx="2736303"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必要な援助額</a:t>
            </a:r>
            <a:endParaRPr lang="ja-JP" altLang="en-US" sz="3200" dirty="0">
              <a:latin typeface="HGP創英角ｺﾞｼｯｸUB" pitchFamily="50" charset="-128"/>
              <a:ea typeface="HGP創英角ｺﾞｼｯｸUB" pitchFamily="50" charset="-128"/>
            </a:endParaRPr>
          </a:p>
        </p:txBody>
      </p:sp>
      <p:sp>
        <p:nvSpPr>
          <p:cNvPr id="14346" name="Text Box 13"/>
          <p:cNvSpPr txBox="1">
            <a:spLocks noChangeArrowheads="1"/>
          </p:cNvSpPr>
          <p:nvPr/>
        </p:nvSpPr>
        <p:spPr bwMode="auto">
          <a:xfrm>
            <a:off x="3635896" y="1412875"/>
            <a:ext cx="1872729"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ゲーム</a:t>
            </a:r>
            <a:endParaRPr lang="ja-JP" altLang="en-US" sz="3200" dirty="0">
              <a:latin typeface="HGP創英角ｺﾞｼｯｸUB" pitchFamily="50" charset="-128"/>
              <a:ea typeface="HGP創英角ｺﾞｼｯｸUB" pitchFamily="50" charset="-128"/>
            </a:endParaRPr>
          </a:p>
        </p:txBody>
      </p:sp>
      <p:sp>
        <p:nvSpPr>
          <p:cNvPr id="14347" name="Text Box 14"/>
          <p:cNvSpPr txBox="1">
            <a:spLocks noChangeArrowheads="1"/>
          </p:cNvSpPr>
          <p:nvPr/>
        </p:nvSpPr>
        <p:spPr bwMode="auto">
          <a:xfrm>
            <a:off x="6732588" y="1481411"/>
            <a:ext cx="1439862" cy="579437"/>
          </a:xfrm>
          <a:prstGeom prst="rect">
            <a:avLst/>
          </a:prstGeom>
          <a:noFill/>
          <a:ln w="9525">
            <a:noFill/>
            <a:miter lim="800000"/>
            <a:headEnd/>
            <a:tailEnd/>
          </a:ln>
          <a:effectLst/>
        </p:spPr>
        <p:txBody>
          <a:bodyPr>
            <a:spAutoFit/>
          </a:bodyPr>
          <a:lstStyle/>
          <a:p>
            <a:pPr algn="ctr">
              <a:spcBef>
                <a:spcPct val="50000"/>
              </a:spcBef>
            </a:pPr>
            <a:r>
              <a:rPr lang="ja-JP" altLang="en-US" sz="3200" dirty="0">
                <a:latin typeface="HGP創英角ｺﾞｼｯｸUB" pitchFamily="50" charset="-128"/>
                <a:ea typeface="HGP創英角ｺﾞｼｯｸUB" pitchFamily="50" charset="-128"/>
              </a:rPr>
              <a:t>軍事費</a:t>
            </a:r>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4350" name="Text Box 17"/>
          <p:cNvSpPr txBox="1">
            <a:spLocks noChangeArrowheads="1"/>
          </p:cNvSpPr>
          <p:nvPr/>
        </p:nvSpPr>
        <p:spPr bwMode="auto">
          <a:xfrm>
            <a:off x="323850" y="4941888"/>
            <a:ext cx="2951163" cy="914400"/>
          </a:xfrm>
          <a:prstGeom prst="rect">
            <a:avLst/>
          </a:prstGeom>
          <a:noFill/>
          <a:ln w="9525">
            <a:noFill/>
            <a:miter lim="800000"/>
            <a:headEnd/>
            <a:tailEnd/>
          </a:ln>
          <a:effectLst/>
        </p:spPr>
        <p:txBody>
          <a:bodyPr>
            <a:spAutoFit/>
          </a:bodyPr>
          <a:lstStyle/>
          <a:p>
            <a:pPr algn="ctr">
              <a:spcBef>
                <a:spcPct val="50000"/>
              </a:spcBef>
            </a:pPr>
            <a:r>
              <a:rPr lang="en-US" altLang="ja-JP" dirty="0" smtClean="0"/>
              <a:t>40cm</a:t>
            </a:r>
            <a:r>
              <a:rPr lang="en-US" altLang="ja-JP" dirty="0"/>
              <a:t>= </a:t>
            </a:r>
          </a:p>
          <a:p>
            <a:pPr algn="ctr">
              <a:spcBef>
                <a:spcPct val="50000"/>
              </a:spcBef>
            </a:pPr>
            <a:r>
              <a:rPr lang="en-US" altLang="ja-JP" sz="2400" dirty="0" smtClean="0">
                <a:solidFill>
                  <a:srgbClr val="FF0000"/>
                </a:solidFill>
              </a:rPr>
              <a:t>4</a:t>
            </a:r>
            <a:r>
              <a:rPr lang="ja-JP" altLang="en-US" sz="2400" dirty="0" smtClean="0">
                <a:solidFill>
                  <a:srgbClr val="FF0000"/>
                </a:solidFill>
              </a:rPr>
              <a:t>兆円</a:t>
            </a:r>
            <a:endParaRPr lang="ja-JP" altLang="en-US" sz="2400" dirty="0">
              <a:solidFill>
                <a:srgbClr val="FF0000"/>
              </a:solidFill>
            </a:endParaRPr>
          </a:p>
        </p:txBody>
      </p:sp>
      <p:grpSp>
        <p:nvGrpSpPr>
          <p:cNvPr id="29725" name="Group 29"/>
          <p:cNvGrpSpPr>
            <a:grpSpLocks/>
          </p:cNvGrpSpPr>
          <p:nvPr/>
        </p:nvGrpSpPr>
        <p:grpSpPr bwMode="auto">
          <a:xfrm>
            <a:off x="3167856" y="4868763"/>
            <a:ext cx="2808288" cy="1152525"/>
            <a:chOff x="2018" y="3067"/>
            <a:chExt cx="1769" cy="726"/>
          </a:xfrm>
          <a:solidFill>
            <a:srgbClr val="FFFF0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084168" y="4868763"/>
            <a:ext cx="2808287" cy="1152525"/>
            <a:chOff x="3833" y="3067"/>
            <a:chExt cx="1769" cy="726"/>
          </a:xfrm>
          <a:solidFill>
            <a:srgbClr val="FFFF00"/>
          </a:solidFill>
        </p:grpSpPr>
        <p:sp>
          <p:nvSpPr>
            <p:cNvPr id="14355" name="Rectangle 24"/>
            <p:cNvSpPr>
              <a:spLocks noChangeArrowheads="1"/>
            </p:cNvSpPr>
            <p:nvPr/>
          </p:nvSpPr>
          <p:spPr bwMode="auto">
            <a:xfrm>
              <a:off x="3833"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6" name="Text Box 27"/>
            <p:cNvSpPr txBox="1">
              <a:spLocks noChangeArrowheads="1"/>
            </p:cNvSpPr>
            <p:nvPr/>
          </p:nvSpPr>
          <p:spPr bwMode="auto">
            <a:xfrm>
              <a:off x="4558" y="3278"/>
              <a:ext cx="408" cy="330"/>
            </a:xfrm>
            <a:prstGeom prst="rect">
              <a:avLst/>
            </a:prstGeom>
            <a:grpFill/>
            <a:ln w="9525">
              <a:noFill/>
              <a:miter lim="800000"/>
              <a:headEnd/>
              <a:tailEnd/>
            </a:ln>
            <a:effectLst/>
          </p:spPr>
          <p:txBody>
            <a:bodyPr>
              <a:spAutoFit/>
            </a:bodyPr>
            <a:lstStyle/>
            <a:p>
              <a:pPr>
                <a:spcBef>
                  <a:spcPct val="50000"/>
                </a:spcBef>
              </a:pPr>
              <a:r>
                <a:rPr lang="ja-JP" altLang="en-US" sz="2800" b="1" dirty="0">
                  <a:latin typeface="HGP創英角ｺﾞｼｯｸUB" pitchFamily="50" charset="-128"/>
                  <a:ea typeface="HGP創英角ｺﾞｼｯｸUB" pitchFamily="50" charset="-128"/>
                </a:rPr>
                <a:t>？</a:t>
              </a:r>
            </a:p>
          </p:txBody>
        </p:sp>
      </p:grpSp>
      <p:pic>
        <p:nvPicPr>
          <p:cNvPr id="25" name="図 24" descr="教室で勉強をする子どもたちのイラスト"/>
          <p:cNvPicPr/>
          <p:nvPr/>
        </p:nvPicPr>
        <p:blipFill>
          <a:blip r:embed="rId4" cstate="print"/>
          <a:srcRect/>
          <a:stretch>
            <a:fillRect/>
          </a:stretch>
        </p:blipFill>
        <p:spPr bwMode="auto">
          <a:xfrm>
            <a:off x="683568" y="2276872"/>
            <a:ext cx="2304256" cy="1681733"/>
          </a:xfrm>
          <a:prstGeom prst="rect">
            <a:avLst/>
          </a:prstGeom>
          <a:noFill/>
          <a:ln w="9525">
            <a:noFill/>
            <a:miter lim="800000"/>
            <a:headEnd/>
            <a:tailEnd/>
          </a:ln>
        </p:spPr>
      </p:pic>
      <p:pic>
        <p:nvPicPr>
          <p:cNvPr id="26" name="図 25" descr="携帯ゲーム機のイラスト"/>
          <p:cNvPicPr/>
          <p:nvPr/>
        </p:nvPicPr>
        <p:blipFill>
          <a:blip r:embed="rId5" cstate="print"/>
          <a:srcRect/>
          <a:stretch>
            <a:fillRect/>
          </a:stretch>
        </p:blipFill>
        <p:spPr bwMode="auto">
          <a:xfrm>
            <a:off x="3738562" y="2204864"/>
            <a:ext cx="1913558" cy="1772791"/>
          </a:xfrm>
          <a:prstGeom prst="rect">
            <a:avLst/>
          </a:prstGeom>
          <a:noFill/>
          <a:ln w="9525">
            <a:noFill/>
            <a:miter lim="800000"/>
            <a:headEnd/>
            <a:tailEnd/>
          </a:ln>
        </p:spPr>
      </p:pic>
      <p:pic>
        <p:nvPicPr>
          <p:cNvPr id="27" name="図 26" descr="戦車のイラスト"/>
          <p:cNvPicPr/>
          <p:nvPr/>
        </p:nvPicPr>
        <p:blipFill>
          <a:blip r:embed="rId6" cstate="print"/>
          <a:srcRect/>
          <a:stretch>
            <a:fillRect/>
          </a:stretch>
        </p:blipFill>
        <p:spPr bwMode="auto">
          <a:xfrm>
            <a:off x="6372200" y="2204864"/>
            <a:ext cx="2092449" cy="1816224"/>
          </a:xfrm>
          <a:prstGeom prst="rect">
            <a:avLst/>
          </a:prstGeom>
          <a:noFill/>
          <a:ln w="9525">
            <a:noFill/>
            <a:miter lim="800000"/>
            <a:headEnd/>
            <a:tailEnd/>
          </a:ln>
        </p:spPr>
      </p:pic>
      <p:grpSp>
        <p:nvGrpSpPr>
          <p:cNvPr id="31" name="Group 13"/>
          <p:cNvGrpSpPr>
            <a:grpSpLocks/>
          </p:cNvGrpSpPr>
          <p:nvPr/>
        </p:nvGrpSpPr>
        <p:grpSpPr bwMode="auto">
          <a:xfrm>
            <a:off x="395288" y="188913"/>
            <a:ext cx="1441450" cy="304800"/>
            <a:chOff x="249" y="119"/>
            <a:chExt cx="908" cy="192"/>
          </a:xfrm>
        </p:grpSpPr>
        <p:sp>
          <p:nvSpPr>
            <p:cNvPr id="32"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33"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grpSp>
        <p:nvGrpSpPr>
          <p:cNvPr id="28" name="Group 29"/>
          <p:cNvGrpSpPr>
            <a:grpSpLocks/>
          </p:cNvGrpSpPr>
          <p:nvPr/>
        </p:nvGrpSpPr>
        <p:grpSpPr bwMode="auto">
          <a:xfrm>
            <a:off x="251520" y="4869160"/>
            <a:ext cx="2808288" cy="1152525"/>
            <a:chOff x="2018" y="3067"/>
            <a:chExt cx="1769" cy="726"/>
          </a:xfrm>
          <a:solidFill>
            <a:srgbClr val="FFFF00"/>
          </a:solidFill>
        </p:grpSpPr>
        <p:sp>
          <p:nvSpPr>
            <p:cNvPr id="29"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30"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graphicFrame>
        <p:nvGraphicFramePr>
          <p:cNvPr id="15" name="表 14"/>
          <p:cNvGraphicFramePr>
            <a:graphicFrameLocks noGrp="1"/>
          </p:cNvGraphicFramePr>
          <p:nvPr/>
        </p:nvGraphicFramePr>
        <p:xfrm>
          <a:off x="1979712" y="764702"/>
          <a:ext cx="4824535" cy="4464500"/>
        </p:xfrm>
        <a:graphic>
          <a:graphicData uri="http://schemas.openxmlformats.org/drawingml/2006/table">
            <a:tbl>
              <a:tblPr/>
              <a:tblGrid>
                <a:gridCol w="481702"/>
                <a:gridCol w="482537"/>
                <a:gridCol w="482537"/>
                <a:gridCol w="482537"/>
                <a:gridCol w="482537"/>
                <a:gridCol w="482537"/>
                <a:gridCol w="482537"/>
                <a:gridCol w="482537"/>
                <a:gridCol w="482537"/>
                <a:gridCol w="482537"/>
              </a:tblGrid>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rowSpan="3" gridSpan="4">
                  <a:txBody>
                    <a:bodyPr/>
                    <a:lstStyle/>
                    <a:p>
                      <a:pPr algn="ctr">
                        <a:spcAft>
                          <a:spcPts val="0"/>
                        </a:spcAft>
                      </a:pPr>
                      <a:r>
                        <a:rPr lang="ja-JP" sz="2000" b="1" kern="0" dirty="0">
                          <a:solidFill>
                            <a:schemeClr val="bg1"/>
                          </a:solidFill>
                          <a:latin typeface="Arial"/>
                          <a:ea typeface="ＭＳ ゴシック"/>
                          <a:cs typeface="Arial"/>
                        </a:rPr>
                        <a:t>世界の軍事費</a:t>
                      </a:r>
                      <a:endParaRPr lang="ja-JP" sz="1800" kern="100" dirty="0">
                        <a:solidFill>
                          <a:schemeClr val="bg1"/>
                        </a:solidFill>
                        <a:latin typeface="Century"/>
                        <a:ea typeface="ＭＳ 明朝"/>
                        <a:cs typeface="Century"/>
                      </a:endParaRPr>
                    </a:p>
                    <a:p>
                      <a:pPr algn="ctr">
                        <a:spcAft>
                          <a:spcPts val="0"/>
                        </a:spcAft>
                      </a:pPr>
                      <a:r>
                        <a:rPr lang="en-US" sz="2000" b="1" kern="0" dirty="0">
                          <a:solidFill>
                            <a:schemeClr val="bg1"/>
                          </a:solidFill>
                          <a:latin typeface="Arial"/>
                          <a:ea typeface="ＭＳ ゴシック"/>
                          <a:cs typeface="Century"/>
                        </a:rPr>
                        <a:t>217</a:t>
                      </a:r>
                      <a:r>
                        <a:rPr lang="ja-JP" sz="2000" b="1" kern="0" dirty="0">
                          <a:solidFill>
                            <a:schemeClr val="bg1"/>
                          </a:solidFill>
                          <a:latin typeface="Arial"/>
                          <a:ea typeface="ＭＳ ゴシック"/>
                          <a:cs typeface="Arial"/>
                        </a:rPr>
                        <a:t>兆円</a:t>
                      </a:r>
                      <a:endParaRPr lang="ja-JP" sz="1800" kern="100" dirty="0">
                        <a:solidFill>
                          <a:schemeClr val="bg1"/>
                        </a:solidFill>
                        <a:latin typeface="Century"/>
                        <a:ea typeface="ＭＳ 明朝"/>
                        <a:cs typeface="Century"/>
                      </a:endParaRPr>
                    </a:p>
                  </a:txBody>
                  <a:tcPr marL="68580" marR="68580" marT="0" marB="0" anchor="ctr">
                    <a:lnL>
                      <a:noFill/>
                    </a:lnL>
                    <a:lnR>
                      <a:noFill/>
                    </a:lnR>
                    <a:lnT>
                      <a:noFill/>
                    </a:lnT>
                    <a:lnB>
                      <a:noFill/>
                    </a:lnB>
                    <a:solidFill>
                      <a:srgbClr val="578200"/>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rowSpan="2"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b="1" kern="0" dirty="0" smtClean="0">
                          <a:latin typeface="+mn-lt"/>
                          <a:ea typeface="ＭＳ ゴシック"/>
                          <a:cs typeface="Arial"/>
                        </a:rPr>
                        <a:t>19</a:t>
                      </a:r>
                      <a:r>
                        <a:rPr lang="ja-JP" altLang="ja-JP" sz="2400" b="1" kern="0" dirty="0" smtClean="0">
                          <a:latin typeface="+mn-lt"/>
                          <a:ea typeface="ＭＳ ゴシック"/>
                          <a:cs typeface="Arial"/>
                        </a:rPr>
                        <a:t>兆円</a:t>
                      </a:r>
                      <a:endParaRPr lang="ja-JP" altLang="ja-JP" sz="2800" kern="100" dirty="0" smtClean="0">
                        <a:latin typeface="Century"/>
                        <a:ea typeface="ＭＳ 明朝"/>
                        <a:cs typeface="Century"/>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ctr">
                        <a:spcAft>
                          <a:spcPts val="0"/>
                        </a:spcAft>
                      </a:pPr>
                      <a:r>
                        <a:rPr lang="en-US" sz="1800" b="1" kern="0" dirty="0">
                          <a:latin typeface="Arial"/>
                          <a:ea typeface="ＭＳ ゴシック"/>
                          <a:cs typeface="Century"/>
                        </a:rPr>
                        <a:t>4</a:t>
                      </a:r>
                      <a:r>
                        <a:rPr lang="ja-JP" sz="1800" b="1" kern="0" dirty="0">
                          <a:latin typeface="Arial"/>
                          <a:ea typeface="ＭＳ ゴシック"/>
                          <a:cs typeface="Arial"/>
                        </a:rPr>
                        <a:t>兆円</a:t>
                      </a:r>
                      <a:endParaRPr lang="ja-JP" sz="200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6699"/>
                    </a:solidFill>
                  </a:tcPr>
                </a:tc>
                <a:tc hMerge="1">
                  <a:txBody>
                    <a:bodyPr/>
                    <a:lstStyle/>
                    <a:p>
                      <a:endParaRPr kumimoji="1" lang="ja-JP" altLang="en-US"/>
                    </a:p>
                  </a:txBody>
                  <a:tcPr/>
                </a:tc>
              </a:tr>
            </a:tbl>
          </a:graphicData>
        </a:graphic>
      </p:graphicFrame>
      <p:pic>
        <p:nvPicPr>
          <p:cNvPr id="28673" name="図 26" descr="http://blog-imgs-45-origin.fc2.com/f/r/o/frogsart/hukidashi4.gif"/>
          <p:cNvPicPr>
            <a:picLocks noChangeAspect="1" noChangeArrowheads="1"/>
          </p:cNvPicPr>
          <p:nvPr/>
        </p:nvPicPr>
        <p:blipFill>
          <a:blip r:embed="rId4" cstate="print"/>
          <a:srcRect/>
          <a:stretch>
            <a:fillRect/>
          </a:stretch>
        </p:blipFill>
        <p:spPr bwMode="auto">
          <a:xfrm>
            <a:off x="6228183" y="5157192"/>
            <a:ext cx="1899419" cy="1296144"/>
          </a:xfrm>
          <a:prstGeom prst="rect">
            <a:avLst/>
          </a:prstGeom>
          <a:noFill/>
        </p:spPr>
      </p:pic>
      <p:pic>
        <p:nvPicPr>
          <p:cNvPr id="28674" name="Picture 2" descr="http://blog-imgs-45-origin.fc2.com/f/r/o/frogsart/hukidashi4.gif"/>
          <p:cNvPicPr>
            <a:picLocks noChangeAspect="1" noChangeArrowheads="1"/>
          </p:cNvPicPr>
          <p:nvPr/>
        </p:nvPicPr>
        <p:blipFill>
          <a:blip r:embed="rId5" cstate="print"/>
          <a:srcRect/>
          <a:stretch>
            <a:fillRect/>
          </a:stretch>
        </p:blipFill>
        <p:spPr bwMode="auto">
          <a:xfrm rot="10800000">
            <a:off x="2987823" y="5085184"/>
            <a:ext cx="2516883" cy="1651032"/>
          </a:xfrm>
          <a:prstGeom prst="rect">
            <a:avLst/>
          </a:prstGeom>
          <a:noFill/>
        </p:spPr>
      </p:pic>
      <p:sp>
        <p:nvSpPr>
          <p:cNvPr id="18" name="テキスト ボックス 17"/>
          <p:cNvSpPr txBox="1"/>
          <p:nvPr/>
        </p:nvSpPr>
        <p:spPr>
          <a:xfrm>
            <a:off x="3491880" y="5661248"/>
            <a:ext cx="1584176" cy="646331"/>
          </a:xfrm>
          <a:prstGeom prst="rect">
            <a:avLst/>
          </a:prstGeom>
          <a:noFill/>
        </p:spPr>
        <p:txBody>
          <a:bodyPr wrap="square" rtlCol="0">
            <a:spAutoFit/>
          </a:bodyPr>
          <a:lstStyle/>
          <a:p>
            <a:pPr algn="ctr"/>
            <a:r>
              <a:rPr kumimoji="1" lang="ja-JP" altLang="en-US" sz="1200" dirty="0" smtClean="0"/>
              <a:t>世界</a:t>
            </a:r>
            <a:r>
              <a:rPr lang="ja-JP" altLang="ja-JP" sz="1200" dirty="0" smtClean="0"/>
              <a:t>の子どもたちが</a:t>
            </a:r>
          </a:p>
          <a:p>
            <a:pPr algn="ctr"/>
            <a:r>
              <a:rPr lang="ja-JP" altLang="ja-JP" sz="1200" dirty="0" smtClean="0"/>
              <a:t>高校まで行くのに</a:t>
            </a:r>
          </a:p>
          <a:p>
            <a:pPr algn="ctr"/>
            <a:r>
              <a:rPr lang="ja-JP" altLang="ja-JP" sz="1200" dirty="0" smtClean="0"/>
              <a:t>必要なお金</a:t>
            </a:r>
            <a:endParaRPr kumimoji="1" lang="ja-JP" altLang="en-US" sz="1200" dirty="0"/>
          </a:p>
        </p:txBody>
      </p:sp>
      <p:sp>
        <p:nvSpPr>
          <p:cNvPr id="19" name="テキスト ボックス 18"/>
          <p:cNvSpPr txBox="1"/>
          <p:nvPr/>
        </p:nvSpPr>
        <p:spPr>
          <a:xfrm>
            <a:off x="6516216" y="5631631"/>
            <a:ext cx="1296144" cy="492443"/>
          </a:xfrm>
          <a:prstGeom prst="rect">
            <a:avLst/>
          </a:prstGeom>
          <a:noFill/>
        </p:spPr>
        <p:txBody>
          <a:bodyPr wrap="square" rtlCol="0">
            <a:spAutoFit/>
          </a:bodyPr>
          <a:lstStyle/>
          <a:p>
            <a:pPr algn="ctr"/>
            <a:r>
              <a:rPr lang="ja-JP" altLang="ja-JP" sz="1200" dirty="0" smtClean="0"/>
              <a:t>必要な援助額は</a:t>
            </a:r>
          </a:p>
          <a:p>
            <a:pPr algn="ctr"/>
            <a:r>
              <a:rPr lang="ja-JP" altLang="ja-JP" sz="1200" dirty="0" smtClean="0"/>
              <a:t>軍事費の</a:t>
            </a:r>
            <a:r>
              <a:rPr lang="ja-JP" altLang="en-US" sz="1400" b="1" dirty="0" smtClean="0">
                <a:solidFill>
                  <a:srgbClr val="FF0000"/>
                </a:solidFill>
              </a:rPr>
              <a:t>８</a:t>
            </a:r>
            <a:r>
              <a:rPr lang="ja-JP" altLang="ja-JP" sz="1400" b="1" dirty="0" smtClean="0">
                <a:solidFill>
                  <a:srgbClr val="FF0000"/>
                </a:solidFill>
              </a:rPr>
              <a:t>日分</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3" cstate="print"/>
          <a:srcRect/>
          <a:stretch>
            <a:fillRect/>
          </a:stretch>
        </p:blipFill>
        <p:spPr bwMode="auto">
          <a:xfrm rot="21097532">
            <a:off x="981599" y="3598981"/>
            <a:ext cx="1508329" cy="2225402"/>
          </a:xfrm>
          <a:prstGeom prst="rect">
            <a:avLst/>
          </a:prstGeom>
          <a:noFill/>
          <a:ln w="9525">
            <a:noFill/>
            <a:miter lim="800000"/>
            <a:headEnd/>
            <a:tailEnd/>
          </a:ln>
        </p:spPr>
      </p:pic>
      <p:pic>
        <p:nvPicPr>
          <p:cNvPr id="3"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4"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5" name="Group 13"/>
          <p:cNvGrpSpPr>
            <a:grpSpLocks/>
          </p:cNvGrpSpPr>
          <p:nvPr/>
        </p:nvGrpSpPr>
        <p:grpSpPr bwMode="auto">
          <a:xfrm>
            <a:off x="395288" y="188913"/>
            <a:ext cx="1441450" cy="304800"/>
            <a:chOff x="249" y="119"/>
            <a:chExt cx="908" cy="192"/>
          </a:xfrm>
        </p:grpSpPr>
        <p:sp>
          <p:nvSpPr>
            <p:cNvPr id="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pic>
        <p:nvPicPr>
          <p:cNvPr id="8" name="Picture 8"/>
          <p:cNvPicPr>
            <a:picLocks noChangeAspect="1" noChangeArrowheads="1"/>
          </p:cNvPicPr>
          <p:nvPr/>
        </p:nvPicPr>
        <p:blipFill>
          <a:blip r:embed="rId5" cstate="print"/>
          <a:srcRect/>
          <a:stretch>
            <a:fillRect/>
          </a:stretch>
        </p:blipFill>
        <p:spPr bwMode="auto">
          <a:xfrm>
            <a:off x="6516216" y="4797152"/>
            <a:ext cx="1861457" cy="1772816"/>
          </a:xfrm>
          <a:prstGeom prst="rect">
            <a:avLst/>
          </a:prstGeom>
          <a:noFill/>
          <a:ln w="9525">
            <a:noFill/>
            <a:miter lim="800000"/>
            <a:headEnd/>
            <a:tailEnd/>
          </a:ln>
        </p:spPr>
      </p:pic>
      <p:pic>
        <p:nvPicPr>
          <p:cNvPr id="9" name="Picture 2" descr="http://blog-imgs-45-origin.fc2.com/f/r/o/frogsart/hukidashi4.gif"/>
          <p:cNvPicPr>
            <a:picLocks noChangeAspect="1" noChangeArrowheads="1"/>
          </p:cNvPicPr>
          <p:nvPr/>
        </p:nvPicPr>
        <p:blipFill>
          <a:blip r:embed="rId6" cstate="print"/>
          <a:srcRect/>
          <a:stretch>
            <a:fillRect/>
          </a:stretch>
        </p:blipFill>
        <p:spPr bwMode="auto">
          <a:xfrm>
            <a:off x="-396552" y="404664"/>
            <a:ext cx="6102265" cy="3744416"/>
          </a:xfrm>
          <a:prstGeom prst="rect">
            <a:avLst/>
          </a:prstGeom>
          <a:noFill/>
        </p:spPr>
      </p:pic>
      <p:sp>
        <p:nvSpPr>
          <p:cNvPr id="10" name="テキスト ボックス 9"/>
          <p:cNvSpPr txBox="1"/>
          <p:nvPr/>
        </p:nvSpPr>
        <p:spPr>
          <a:xfrm>
            <a:off x="467544" y="1556792"/>
            <a:ext cx="4248472" cy="1200329"/>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400" dirty="0" smtClean="0">
                <a:solidFill>
                  <a:srgbClr val="00B050"/>
                </a:solidFill>
                <a:latin typeface="Meiryo UI" pitchFamily="50" charset="-128"/>
                <a:ea typeface="Meiryo UI" pitchFamily="50" charset="-128"/>
                <a:cs typeface="Meiryo UI" pitchFamily="50" charset="-128"/>
              </a:rPr>
              <a:t>必要な援助額は</a:t>
            </a:r>
            <a:r>
              <a:rPr lang="ja-JP" altLang="en-US" sz="2400" b="1" dirty="0" smtClean="0">
                <a:solidFill>
                  <a:srgbClr val="FF0000"/>
                </a:solidFill>
                <a:latin typeface="Meiryo UI" pitchFamily="50" charset="-128"/>
                <a:ea typeface="Meiryo UI" pitchFamily="50" charset="-128"/>
                <a:cs typeface="Meiryo UI" pitchFamily="50" charset="-128"/>
              </a:rPr>
              <a:t>４兆円</a:t>
            </a:r>
            <a:r>
              <a:rPr lang="ja-JP" altLang="en-US" sz="2400" dirty="0" smtClean="0">
                <a:solidFill>
                  <a:srgbClr val="00B050"/>
                </a:solidFill>
                <a:latin typeface="Meiryo UI" pitchFamily="50" charset="-128"/>
                <a:ea typeface="Meiryo UI" pitchFamily="50" charset="-128"/>
                <a:cs typeface="Meiryo UI" pitchFamily="50" charset="-128"/>
              </a:rPr>
              <a:t>ってことはわかったけど、今、どのくらいの</a:t>
            </a:r>
            <a:endParaRPr lang="en-US" altLang="ja-JP" sz="2400" dirty="0" smtClean="0">
              <a:solidFill>
                <a:srgbClr val="00B050"/>
              </a:solidFill>
              <a:latin typeface="Meiryo UI" pitchFamily="50" charset="-128"/>
              <a:ea typeface="Meiryo UI" pitchFamily="50" charset="-128"/>
              <a:cs typeface="Meiryo UI" pitchFamily="50" charset="-128"/>
            </a:endParaRPr>
          </a:p>
          <a:p>
            <a:pPr algn="ctr"/>
            <a:r>
              <a:rPr lang="ja-JP" altLang="en-US" sz="2400" dirty="0" smtClean="0">
                <a:solidFill>
                  <a:srgbClr val="00B050"/>
                </a:solidFill>
                <a:latin typeface="Meiryo UI" pitchFamily="50" charset="-128"/>
                <a:ea typeface="Meiryo UI" pitchFamily="50" charset="-128"/>
                <a:cs typeface="Meiryo UI" pitchFamily="50" charset="-128"/>
              </a:rPr>
              <a:t>援助ができているの？</a:t>
            </a:r>
            <a:endParaRPr lang="en-US" altLang="ja-JP" sz="2400" dirty="0" smtClean="0">
              <a:solidFill>
                <a:srgbClr val="00B050"/>
              </a:solidFill>
              <a:latin typeface="Meiryo UI" pitchFamily="50" charset="-128"/>
              <a:ea typeface="Meiryo UI" pitchFamily="50" charset="-128"/>
              <a:cs typeface="Meiryo UI" pitchFamily="50" charset="-128"/>
            </a:endParaRPr>
          </a:p>
        </p:txBody>
      </p:sp>
      <p:pic>
        <p:nvPicPr>
          <p:cNvPr id="11" name="図 26" descr="http://blog-imgs-45-origin.fc2.com/f/r/o/frogsart/hukidashi4.gif"/>
          <p:cNvPicPr>
            <a:picLocks noChangeAspect="1" noChangeArrowheads="1"/>
          </p:cNvPicPr>
          <p:nvPr/>
        </p:nvPicPr>
        <p:blipFill>
          <a:blip r:embed="rId7" cstate="print"/>
          <a:srcRect/>
          <a:stretch>
            <a:fillRect/>
          </a:stretch>
        </p:blipFill>
        <p:spPr bwMode="auto">
          <a:xfrm rot="10800000">
            <a:off x="4572000" y="2924944"/>
            <a:ext cx="4176464" cy="2304256"/>
          </a:xfrm>
          <a:prstGeom prst="rect">
            <a:avLst/>
          </a:prstGeom>
          <a:noFill/>
        </p:spPr>
      </p:pic>
      <p:sp>
        <p:nvSpPr>
          <p:cNvPr id="12" name="テキスト ボックス 11"/>
          <p:cNvSpPr txBox="1"/>
          <p:nvPr/>
        </p:nvSpPr>
        <p:spPr>
          <a:xfrm>
            <a:off x="4644008" y="3534107"/>
            <a:ext cx="4248472"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400" dirty="0" smtClean="0">
                <a:solidFill>
                  <a:srgbClr val="0070C0"/>
                </a:solidFill>
                <a:latin typeface="Meiryo UI" pitchFamily="50" charset="-128"/>
                <a:ea typeface="Meiryo UI" pitchFamily="50" charset="-128"/>
                <a:cs typeface="Meiryo UI" pitchFamily="50" charset="-128"/>
              </a:rPr>
              <a:t>今はね、たったの</a:t>
            </a:r>
            <a:endParaRPr lang="en-US" altLang="ja-JP" sz="2400" dirty="0" smtClean="0">
              <a:solidFill>
                <a:srgbClr val="0070C0"/>
              </a:solidFill>
              <a:latin typeface="Meiryo UI" pitchFamily="50" charset="-128"/>
              <a:ea typeface="Meiryo UI" pitchFamily="50" charset="-128"/>
              <a:cs typeface="Meiryo UI" pitchFamily="50" charset="-128"/>
            </a:endParaRPr>
          </a:p>
          <a:p>
            <a:pPr algn="ctr"/>
            <a:r>
              <a:rPr lang="en-US" altLang="ja-JP" sz="2400" b="1" dirty="0" smtClean="0">
                <a:solidFill>
                  <a:srgbClr val="FF0000"/>
                </a:solidFill>
                <a:latin typeface="Meiryo UI" pitchFamily="50" charset="-128"/>
                <a:ea typeface="Meiryo UI" pitchFamily="50" charset="-128"/>
                <a:cs typeface="Meiryo UI" pitchFamily="50" charset="-128"/>
              </a:rPr>
              <a:t>6,200</a:t>
            </a:r>
            <a:r>
              <a:rPr lang="ja-JP" altLang="en-US" sz="2400" b="1" dirty="0" smtClean="0">
                <a:solidFill>
                  <a:srgbClr val="FF0000"/>
                </a:solidFill>
                <a:latin typeface="Meiryo UI" pitchFamily="50" charset="-128"/>
                <a:ea typeface="Meiryo UI" pitchFamily="50" charset="-128"/>
                <a:cs typeface="Meiryo UI" pitchFamily="50" charset="-128"/>
              </a:rPr>
              <a:t>億円</a:t>
            </a:r>
            <a:r>
              <a:rPr lang="ja-JP" altLang="en-US" sz="2400" dirty="0" smtClean="0">
                <a:solidFill>
                  <a:srgbClr val="0070C0"/>
                </a:solidFill>
                <a:latin typeface="Meiryo UI" pitchFamily="50" charset="-128"/>
                <a:ea typeface="Meiryo UI" pitchFamily="50" charset="-128"/>
                <a:cs typeface="Meiryo UI" pitchFamily="50" charset="-128"/>
              </a:rPr>
              <a:t>なのだ。</a:t>
            </a:r>
            <a:endParaRPr lang="en-US" altLang="ja-JP" sz="2400" dirty="0" smtClean="0">
              <a:solidFill>
                <a:srgbClr val="0070C0"/>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1619672" y="5877272"/>
            <a:ext cx="5112568" cy="70788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4000" dirty="0" smtClean="0">
                <a:latin typeface="Meiryo UI" pitchFamily="50" charset="-128"/>
                <a:ea typeface="Meiryo UI" pitchFamily="50" charset="-128"/>
                <a:cs typeface="Meiryo UI" pitchFamily="50" charset="-128"/>
              </a:rPr>
              <a:t>リボンの長さでいうと・・・</a:t>
            </a:r>
            <a:endParaRPr lang="en-US" altLang="ja-JP" sz="4000"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2"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マララ・ユスフザイさん</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ノーベル平和賞授賞式でのスピーチ</a:t>
            </a:r>
          </a:p>
        </p:txBody>
      </p:sp>
      <p:sp>
        <p:nvSpPr>
          <p:cNvPr id="17411" name="Rectangle 6"/>
          <p:cNvSpPr>
            <a:spLocks noGrp="1" noChangeArrowheads="1"/>
          </p:cNvSpPr>
          <p:nvPr>
            <p:ph type="body" sz="half" idx="2"/>
          </p:nvPr>
        </p:nvSpPr>
        <p:spPr>
          <a:xfrm>
            <a:off x="4788024" y="1556792"/>
            <a:ext cx="4355976" cy="5229076"/>
          </a:xfrm>
        </p:spPr>
        <p:txBody>
          <a:bodyPr/>
          <a:lstStyle/>
          <a:p>
            <a:pPr marL="0" indent="0" algn="ctr" eaLnBrk="1" hangingPunct="1">
              <a:spcBef>
                <a:spcPts val="0"/>
              </a:spcBef>
              <a:buFontTx/>
              <a:buNone/>
            </a:pPr>
            <a:r>
              <a:rPr lang="ja-JP" altLang="en-US" sz="2400" dirty="0" smtClean="0"/>
              <a:t>みなさん、これで終わりにしようと決めた最初の世代に</a:t>
            </a:r>
            <a:endParaRPr lang="en-US" altLang="ja-JP" sz="2400" dirty="0" smtClean="0"/>
          </a:p>
          <a:p>
            <a:pPr marL="0" indent="0" algn="ctr" eaLnBrk="1" hangingPunct="1">
              <a:spcBef>
                <a:spcPts val="0"/>
              </a:spcBef>
              <a:buFontTx/>
              <a:buNone/>
            </a:pPr>
            <a:r>
              <a:rPr lang="ja-JP" altLang="en-US" sz="2400" dirty="0" smtClean="0"/>
              <a:t>なりましょう。誰もいない教室も、失われた子ども時代も、無駄にされた可能性も。男の子や</a:t>
            </a:r>
            <a:endParaRPr lang="en-US" altLang="ja-JP" sz="2400" dirty="0" smtClean="0"/>
          </a:p>
          <a:p>
            <a:pPr marL="0" indent="0" algn="ctr" eaLnBrk="1" hangingPunct="1">
              <a:spcBef>
                <a:spcPts val="0"/>
              </a:spcBef>
              <a:buFontTx/>
              <a:buNone/>
            </a:pPr>
            <a:r>
              <a:rPr lang="ja-JP" altLang="en-US" sz="2400" dirty="0" smtClean="0"/>
              <a:t>女の子が子ども時代を工場で</a:t>
            </a:r>
            <a:endParaRPr lang="en-US" altLang="ja-JP" sz="2400" dirty="0" smtClean="0"/>
          </a:p>
          <a:p>
            <a:pPr marL="0" indent="0" algn="ctr" eaLnBrk="1" hangingPunct="1">
              <a:spcBef>
                <a:spcPts val="0"/>
              </a:spcBef>
              <a:buFontTx/>
              <a:buNone/>
            </a:pPr>
            <a:r>
              <a:rPr lang="ja-JP" altLang="en-US" sz="2400" dirty="0" smtClean="0"/>
              <a:t>過ごすのも、もうこれで</a:t>
            </a:r>
            <a:endParaRPr lang="en-US" altLang="ja-JP" sz="2400" dirty="0" smtClean="0"/>
          </a:p>
          <a:p>
            <a:pPr marL="0" indent="0" algn="ctr" eaLnBrk="1" hangingPunct="1">
              <a:spcBef>
                <a:spcPts val="0"/>
              </a:spcBef>
              <a:buFontTx/>
              <a:buNone/>
            </a:pPr>
            <a:r>
              <a:rPr lang="ja-JP" altLang="en-US" sz="2400" dirty="0" smtClean="0"/>
              <a:t>終わりにしましょう。</a:t>
            </a:r>
            <a:endParaRPr lang="en-US" altLang="ja-JP" sz="2400" dirty="0" smtClean="0"/>
          </a:p>
          <a:p>
            <a:pPr marL="0" indent="0" algn="ctr" eaLnBrk="1" hangingPunct="1">
              <a:spcBef>
                <a:spcPts val="0"/>
              </a:spcBef>
              <a:buFontTx/>
              <a:buNone/>
            </a:pPr>
            <a:endParaRPr lang="en-US" altLang="ja-JP" sz="2000" dirty="0" smtClean="0"/>
          </a:p>
          <a:p>
            <a:pPr marL="0" indent="0" algn="ctr" eaLnBrk="1" hangingPunct="1">
              <a:spcBef>
                <a:spcPts val="0"/>
              </a:spcBef>
              <a:buFontTx/>
              <a:buNone/>
            </a:pPr>
            <a:r>
              <a:rPr lang="ja-JP" altLang="en-US" sz="2400" dirty="0" smtClean="0"/>
              <a:t>女の子が幼いうちに強制的に</a:t>
            </a:r>
            <a:endParaRPr lang="en-US" altLang="ja-JP" sz="2400" dirty="0" smtClean="0"/>
          </a:p>
          <a:p>
            <a:pPr marL="0" indent="0" algn="ctr" eaLnBrk="1" hangingPunct="1">
              <a:spcBef>
                <a:spcPts val="0"/>
              </a:spcBef>
              <a:buFontTx/>
              <a:buNone/>
            </a:pPr>
            <a:r>
              <a:rPr lang="ja-JP" altLang="en-US" sz="2400" dirty="0" smtClean="0"/>
              <a:t>結婚させられることも、戦争で</a:t>
            </a:r>
            <a:endParaRPr lang="en-US" altLang="ja-JP" sz="2400" dirty="0" smtClean="0"/>
          </a:p>
          <a:p>
            <a:pPr marL="0" indent="0" algn="ctr" eaLnBrk="1" hangingPunct="1">
              <a:spcBef>
                <a:spcPts val="0"/>
              </a:spcBef>
              <a:buFontTx/>
              <a:buNone/>
            </a:pPr>
            <a:r>
              <a:rPr lang="ja-JP" altLang="en-US" sz="2400" dirty="0" smtClean="0"/>
              <a:t>子どもの命が失われることも、</a:t>
            </a:r>
            <a:endParaRPr lang="en-US" altLang="ja-JP" sz="2400" dirty="0" smtClean="0"/>
          </a:p>
          <a:p>
            <a:pPr marL="0" indent="0" algn="ctr" eaLnBrk="1" hangingPunct="1">
              <a:spcBef>
                <a:spcPts val="0"/>
              </a:spcBef>
              <a:buFontTx/>
              <a:buNone/>
            </a:pPr>
            <a:r>
              <a:rPr lang="ja-JP" altLang="en-US" sz="2400" dirty="0" smtClean="0"/>
              <a:t>子どもが学校に通えないことも、これで終わりにしましょう。</a:t>
            </a:r>
          </a:p>
        </p:txBody>
      </p:sp>
      <p:sp>
        <p:nvSpPr>
          <p:cNvPr id="17413" name="Text Box 10"/>
          <p:cNvSpPr txBox="1">
            <a:spLocks noChangeArrowheads="1"/>
          </p:cNvSpPr>
          <p:nvPr/>
        </p:nvSpPr>
        <p:spPr bwMode="auto">
          <a:xfrm>
            <a:off x="1547813" y="5157788"/>
            <a:ext cx="3095625" cy="276999"/>
          </a:xfrm>
          <a:prstGeom prst="rect">
            <a:avLst/>
          </a:prstGeom>
          <a:noFill/>
          <a:ln w="9525">
            <a:noFill/>
            <a:miter lim="800000"/>
            <a:headEnd/>
            <a:tailEnd/>
          </a:ln>
          <a:effectLst/>
        </p:spPr>
        <p:txBody>
          <a:bodyPr>
            <a:spAutoFit/>
          </a:bodyPr>
          <a:lstStyle/>
          <a:p>
            <a:pPr algn="r">
              <a:spcBef>
                <a:spcPct val="50000"/>
              </a:spcBef>
            </a:pPr>
            <a:r>
              <a:rPr lang="ja-JP" altLang="en-US" sz="1200" dirty="0"/>
              <a:t>（</a:t>
            </a:r>
            <a:r>
              <a:rPr lang="en-US" altLang="ja-JP" sz="1200" dirty="0" smtClean="0"/>
              <a:t>C</a:t>
            </a:r>
            <a:r>
              <a:rPr lang="ja-JP" altLang="en-US" sz="1200" dirty="0" smtClean="0"/>
              <a:t>）</a:t>
            </a:r>
            <a:r>
              <a:rPr lang="en-US" altLang="ja-JP" sz="1200" dirty="0" smtClean="0"/>
              <a:t>A World at School 2013</a:t>
            </a:r>
            <a:endParaRPr lang="en-US" altLang="ja-JP" dirty="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1" name="図 10" descr="A World at School 2013.JPG"/>
          <p:cNvPicPr/>
          <p:nvPr/>
        </p:nvPicPr>
        <p:blipFill>
          <a:blip r:embed="rId4" cstate="print"/>
          <a:stretch>
            <a:fillRect/>
          </a:stretch>
        </p:blipFill>
        <p:spPr>
          <a:xfrm>
            <a:off x="0" y="2132856"/>
            <a:ext cx="4572000" cy="2952328"/>
          </a:xfrm>
          <a:prstGeom prst="rect">
            <a:avLst/>
          </a:prstGeom>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457200" y="274638"/>
            <a:ext cx="8229600" cy="706437"/>
          </a:xfrm>
        </p:spPr>
        <p:txBody>
          <a:bodyPr/>
          <a:lstStyle/>
          <a:p>
            <a:pPr eaLnBrk="1" hangingPunct="1"/>
            <a:r>
              <a:rPr lang="ja-JP" altLang="en-US" sz="4000" dirty="0" smtClean="0">
                <a:latin typeface="HGP創英角ｺﾞｼｯｸUB" pitchFamily="50" charset="-128"/>
                <a:ea typeface="HGP創英角ｺﾞｼｯｸUB" pitchFamily="50" charset="-128"/>
              </a:rPr>
              <a:t>世界一大きな授業とは？</a:t>
            </a:r>
          </a:p>
        </p:txBody>
      </p:sp>
      <p:sp>
        <p:nvSpPr>
          <p:cNvPr id="3075" name="Rectangle 11"/>
          <p:cNvSpPr>
            <a:spLocks noGrp="1" noChangeArrowheads="1"/>
          </p:cNvSpPr>
          <p:nvPr>
            <p:ph type="body" idx="1"/>
          </p:nvPr>
        </p:nvSpPr>
        <p:spPr>
          <a:xfrm>
            <a:off x="457200" y="1484785"/>
            <a:ext cx="8229600" cy="1008112"/>
          </a:xfrm>
          <a:noFill/>
        </p:spPr>
        <p:txBody>
          <a:bodyPr/>
          <a:lstStyle/>
          <a:p>
            <a:pPr eaLnBrk="1" hangingPunct="1">
              <a:buFont typeface="Wingdings" pitchFamily="2" charset="2"/>
              <a:buChar char="l"/>
            </a:pPr>
            <a:r>
              <a:rPr lang="ja-JP" altLang="ja-JP" sz="2400" dirty="0" smtClean="0"/>
              <a:t>現在、世界で小学校に通えない子どもは</a:t>
            </a:r>
            <a:r>
              <a:rPr lang="en-US" altLang="ja-JP" sz="2400" b="1" dirty="0" smtClean="0">
                <a:solidFill>
                  <a:srgbClr val="7030A0"/>
                </a:solidFill>
              </a:rPr>
              <a:t>5,800</a:t>
            </a:r>
            <a:r>
              <a:rPr lang="ja-JP" altLang="ja-JP" sz="2400" b="1" dirty="0" smtClean="0">
                <a:solidFill>
                  <a:srgbClr val="7030A0"/>
                </a:solidFill>
              </a:rPr>
              <a:t>万人</a:t>
            </a:r>
            <a:r>
              <a:rPr lang="ja-JP" altLang="ja-JP" sz="2400" dirty="0" smtClean="0"/>
              <a:t>、読み書きができない大人は</a:t>
            </a:r>
            <a:r>
              <a:rPr lang="en-US" altLang="ja-JP" sz="2400" b="1" dirty="0" smtClean="0">
                <a:solidFill>
                  <a:srgbClr val="7030A0"/>
                </a:solidFill>
              </a:rPr>
              <a:t>7</a:t>
            </a:r>
            <a:r>
              <a:rPr lang="ja-JP" altLang="ja-JP" sz="2400" b="1" dirty="0" smtClean="0">
                <a:solidFill>
                  <a:srgbClr val="7030A0"/>
                </a:solidFill>
              </a:rPr>
              <a:t>億</a:t>
            </a:r>
            <a:r>
              <a:rPr lang="en-US" altLang="ja-JP" sz="2400" b="1" dirty="0" smtClean="0">
                <a:solidFill>
                  <a:srgbClr val="7030A0"/>
                </a:solidFill>
              </a:rPr>
              <a:t>8,100</a:t>
            </a:r>
            <a:r>
              <a:rPr lang="ja-JP" altLang="ja-JP" sz="2400" b="1" dirty="0" smtClean="0">
                <a:solidFill>
                  <a:srgbClr val="7030A0"/>
                </a:solidFill>
              </a:rPr>
              <a:t>万人</a:t>
            </a:r>
            <a:r>
              <a:rPr lang="ja-JP" altLang="ja-JP" sz="2400" dirty="0" smtClean="0"/>
              <a:t>もいます。</a:t>
            </a:r>
            <a:r>
              <a:rPr lang="en-US" altLang="ja-JP" sz="2400" dirty="0" smtClean="0"/>
              <a:t>	</a:t>
            </a:r>
            <a:endParaRPr lang="ja-JP" altLang="en-US" sz="2400" dirty="0" smtClean="0">
              <a:solidFill>
                <a:srgbClr val="7030A0"/>
              </a:solidFill>
            </a:endParaRPr>
          </a:p>
        </p:txBody>
      </p:sp>
      <p:pic>
        <p:nvPicPr>
          <p:cNvPr id="3076" name="Picture 9"/>
          <p:cNvPicPr>
            <a:picLocks noChangeAspect="1" noChangeArrowheads="1"/>
          </p:cNvPicPr>
          <p:nvPr/>
        </p:nvPicPr>
        <p:blipFill>
          <a:blip r:embed="rId2" cstate="print"/>
          <a:srcRect r="27" b="1808"/>
          <a:stretch>
            <a:fillRect/>
          </a:stretch>
        </p:blipFill>
        <p:spPr bwMode="auto">
          <a:xfrm>
            <a:off x="0" y="0"/>
            <a:ext cx="9144000" cy="115888"/>
          </a:xfrm>
          <a:prstGeom prst="rect">
            <a:avLst/>
          </a:prstGeom>
          <a:noFill/>
          <a:ln w="9525">
            <a:noFill/>
            <a:miter lim="800000"/>
            <a:headEnd/>
            <a:tailEnd/>
          </a:ln>
        </p:spPr>
      </p:pic>
      <p:pic>
        <p:nvPicPr>
          <p:cNvPr id="3077" name="Picture 9"/>
          <p:cNvPicPr>
            <a:picLocks noChangeAspect="1" noChangeArrowheads="1"/>
          </p:cNvPicPr>
          <p:nvPr/>
        </p:nvPicPr>
        <p:blipFill>
          <a:blip r:embed="rId2"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7668344" y="404664"/>
            <a:ext cx="600075" cy="571500"/>
          </a:xfrm>
          <a:prstGeom prst="rect">
            <a:avLst/>
          </a:prstGeom>
          <a:noFill/>
          <a:ln w="9525">
            <a:noFill/>
            <a:miter lim="800000"/>
            <a:headEnd/>
            <a:tailEnd/>
          </a:ln>
        </p:spPr>
      </p:pic>
      <p:sp>
        <p:nvSpPr>
          <p:cNvPr id="9" name="Rectangle 11"/>
          <p:cNvSpPr txBox="1">
            <a:spLocks noChangeArrowheads="1"/>
          </p:cNvSpPr>
          <p:nvPr/>
        </p:nvSpPr>
        <p:spPr bwMode="auto">
          <a:xfrm>
            <a:off x="457200" y="2492896"/>
            <a:ext cx="8229600" cy="129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l"/>
            </a:pPr>
            <a:r>
              <a:rPr lang="ja-JP" altLang="ja-JP" sz="2400" dirty="0" smtClean="0"/>
              <a:t>国連は</a:t>
            </a:r>
            <a:r>
              <a:rPr lang="ja-JP" altLang="ja-JP" sz="2400" b="1" dirty="0" smtClean="0">
                <a:solidFill>
                  <a:srgbClr val="7030A0"/>
                </a:solidFill>
              </a:rPr>
              <a:t>「持続可能な開発目標」</a:t>
            </a:r>
            <a:r>
              <a:rPr lang="ja-JP" altLang="ja-JP" sz="2400" dirty="0" smtClean="0"/>
              <a:t>を採択し、</a:t>
            </a:r>
            <a:r>
              <a:rPr lang="en-US" altLang="ja-JP" sz="2400" b="1" dirty="0" smtClean="0">
                <a:solidFill>
                  <a:srgbClr val="7030A0"/>
                </a:solidFill>
              </a:rPr>
              <a:t>2030</a:t>
            </a:r>
            <a:r>
              <a:rPr lang="ja-JP" altLang="ja-JP" sz="2400" b="1" dirty="0" smtClean="0">
                <a:solidFill>
                  <a:srgbClr val="7030A0"/>
                </a:solidFill>
              </a:rPr>
              <a:t>年までに</a:t>
            </a:r>
            <a:r>
              <a:rPr lang="ja-JP" altLang="ja-JP" sz="2400" dirty="0" smtClean="0"/>
              <a:t>すべての子どもが質の高い就学前教育、初等教育、中等教育を受け、大人の識字率も大幅に改善すること</a:t>
            </a:r>
            <a:r>
              <a:rPr lang="ja-JP" altLang="en-US" sz="2400" dirty="0" smtClean="0"/>
              <a:t>約束しました。</a:t>
            </a:r>
            <a:endParaRPr lang="ja-JP" altLang="ja-JP" sz="2400" dirty="0" smtClean="0"/>
          </a:p>
          <a:p>
            <a:pPr marL="342900" lvl="0" indent="-342900">
              <a:spcBef>
                <a:spcPct val="20000"/>
              </a:spcBef>
              <a:buFont typeface="Wingdings" pitchFamily="2" charset="2"/>
              <a:buChar char="l"/>
            </a:pP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0" name="Rectangle 11"/>
          <p:cNvSpPr txBox="1">
            <a:spLocks noChangeArrowheads="1"/>
          </p:cNvSpPr>
          <p:nvPr/>
        </p:nvSpPr>
        <p:spPr bwMode="auto">
          <a:xfrm>
            <a:off x="457200" y="3861048"/>
            <a:ext cx="822960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400" kern="0" dirty="0" smtClean="0">
                <a:latin typeface="+mn-lt"/>
                <a:ea typeface="+mn-ea"/>
              </a:rPr>
              <a:t>「世界一大きな授業」とは、そんな現状を世界中の人が同じ時期に学び、考える地球規模のイベントです。</a:t>
            </a:r>
            <a:r>
              <a:rPr lang="ja-JP" altLang="en-US" sz="2400" b="1" kern="0" dirty="0" smtClean="0">
                <a:solidFill>
                  <a:srgbClr val="7030A0"/>
                </a:solidFill>
                <a:latin typeface="+mn-lt"/>
                <a:ea typeface="+mn-ea"/>
              </a:rPr>
              <a:t>参加者の声を各国政府に届け、教育政策に反映するよう働きかけます</a:t>
            </a:r>
            <a:r>
              <a:rPr lang="ja-JP" altLang="en-US" sz="2400" kern="0" dirty="0" smtClean="0">
                <a:latin typeface="+mn-lt"/>
                <a:ea typeface="+mn-ea"/>
              </a:rPr>
              <a:t>。</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1" name="Rectangle 11"/>
          <p:cNvSpPr txBox="1">
            <a:spLocks noChangeArrowheads="1"/>
          </p:cNvSpPr>
          <p:nvPr/>
        </p:nvSpPr>
        <p:spPr bwMode="auto">
          <a:xfrm>
            <a:off x="457200" y="5229200"/>
            <a:ext cx="82296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400" kern="0" dirty="0" smtClean="0">
                <a:latin typeface="+mn-lt"/>
                <a:ea typeface="+mn-ea"/>
              </a:rPr>
              <a:t>学校に通えない子どもたちの現状を知り、日本の</a:t>
            </a:r>
            <a:r>
              <a:rPr lang="ja-JP" altLang="en-US" sz="2400" b="1" kern="0" dirty="0" smtClean="0">
                <a:solidFill>
                  <a:srgbClr val="7030A0"/>
                </a:solidFill>
                <a:latin typeface="+mn-lt"/>
                <a:ea typeface="+mn-ea"/>
              </a:rPr>
              <a:t>私たちにできること</a:t>
            </a:r>
            <a:r>
              <a:rPr lang="ja-JP" altLang="en-US" sz="2400" kern="0" dirty="0" smtClean="0">
                <a:latin typeface="+mn-lt"/>
                <a:ea typeface="+mn-ea"/>
              </a:rPr>
              <a:t>を考えてみませんか？</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41784"/>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子どもの問題に子どもが取り組む</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日本の子どもたちのストーリー </a:t>
            </a:r>
          </a:p>
        </p:txBody>
      </p:sp>
      <p:pic>
        <p:nvPicPr>
          <p:cNvPr id="18435" name="Picture 10"/>
          <p:cNvPicPr>
            <a:picLocks noGrp="1" noChangeAspect="1" noChangeArrowheads="1"/>
          </p:cNvPicPr>
          <p:nvPr>
            <p:ph type="body" sz="half" idx="1"/>
          </p:nvPr>
        </p:nvPicPr>
        <p:blipFill>
          <a:blip r:embed="rId3" cstate="print"/>
          <a:srcRect r="27" b="1808"/>
          <a:stretch>
            <a:fillRect/>
          </a:stretch>
        </p:blipFill>
        <p:spPr>
          <a:xfrm>
            <a:off x="0" y="0"/>
            <a:ext cx="9144000" cy="115888"/>
          </a:xfrm>
          <a:noFill/>
        </p:spPr>
      </p:pic>
      <p:sp>
        <p:nvSpPr>
          <p:cNvPr id="18436" name="Rectangle 8"/>
          <p:cNvSpPr>
            <a:spLocks noGrp="1" noChangeArrowheads="1"/>
          </p:cNvSpPr>
          <p:nvPr>
            <p:ph type="body" sz="half" idx="2"/>
          </p:nvPr>
        </p:nvSpPr>
        <p:spPr>
          <a:xfrm>
            <a:off x="4139952" y="1600200"/>
            <a:ext cx="4932040" cy="4925144"/>
          </a:xfrm>
        </p:spPr>
        <p:txBody>
          <a:bodyPr/>
          <a:lstStyle/>
          <a:p>
            <a:pPr marL="0" indent="0" algn="ctr" eaLnBrk="1" hangingPunct="1">
              <a:spcBef>
                <a:spcPts val="0"/>
              </a:spcBef>
              <a:buFontTx/>
              <a:buNone/>
            </a:pPr>
            <a:r>
              <a:rPr lang="ja-JP" altLang="en-US" sz="2400" dirty="0" smtClean="0"/>
              <a:t>「世界のために</a:t>
            </a:r>
            <a:endParaRPr lang="en-US" altLang="ja-JP" sz="2400" dirty="0" smtClean="0"/>
          </a:p>
          <a:p>
            <a:pPr marL="0" indent="0" algn="ctr" eaLnBrk="1" hangingPunct="1">
              <a:spcBef>
                <a:spcPts val="0"/>
              </a:spcBef>
              <a:buFontTx/>
              <a:buNone/>
            </a:pPr>
            <a:r>
              <a:rPr lang="ja-JP" altLang="en-US" sz="2400" dirty="0" smtClean="0"/>
              <a:t>自分にできることをやってみたい！」</a:t>
            </a:r>
            <a:endParaRPr lang="en-US" altLang="ja-JP" sz="2400" dirty="0" smtClean="0"/>
          </a:p>
          <a:p>
            <a:pPr marL="0" indent="0" algn="ctr" eaLnBrk="1" hangingPunct="1">
              <a:spcBef>
                <a:spcPts val="0"/>
              </a:spcBef>
              <a:buFontTx/>
              <a:buNone/>
            </a:pPr>
            <a:r>
              <a:rPr lang="ja-JP" altLang="en-US" sz="2400" dirty="0" smtClean="0"/>
              <a:t>そんな思いで活動している子ども</a:t>
            </a:r>
            <a:endParaRPr lang="en-US" altLang="ja-JP" sz="2400" dirty="0" smtClean="0"/>
          </a:p>
          <a:p>
            <a:pPr marL="0" indent="0" algn="ctr" eaLnBrk="1" hangingPunct="1">
              <a:spcBef>
                <a:spcPts val="0"/>
              </a:spcBef>
              <a:buFontTx/>
              <a:buNone/>
            </a:pPr>
            <a:r>
              <a:rPr lang="ja-JP" altLang="en-US" sz="2400" dirty="0" smtClean="0"/>
              <a:t>たちがいることを知っていますか？</a:t>
            </a:r>
            <a:endParaRPr lang="en-US" altLang="ja-JP" sz="2400" dirty="0" smtClean="0"/>
          </a:p>
          <a:p>
            <a:pPr marL="0" indent="0" algn="ctr" eaLnBrk="1" hangingPunct="1">
              <a:spcBef>
                <a:spcPts val="0"/>
              </a:spcBef>
              <a:buFontTx/>
              <a:buNone/>
            </a:pPr>
            <a:endParaRPr lang="en-US" altLang="ja-JP" sz="2000" dirty="0" smtClean="0"/>
          </a:p>
          <a:p>
            <a:pPr marL="0" indent="0" algn="ctr" eaLnBrk="1" hangingPunct="1">
              <a:spcBef>
                <a:spcPts val="0"/>
              </a:spcBef>
              <a:buFontTx/>
              <a:buNone/>
            </a:pPr>
            <a:r>
              <a:rPr lang="ja-JP" altLang="en-US" sz="2400" dirty="0" smtClean="0"/>
              <a:t>「フリー・ザ・チルドレン」は</a:t>
            </a:r>
            <a:endParaRPr lang="en-US" altLang="ja-JP" sz="2400" dirty="0" smtClean="0"/>
          </a:p>
          <a:p>
            <a:pPr marL="0" indent="0" algn="ctr" eaLnBrk="1" hangingPunct="1">
              <a:spcBef>
                <a:spcPts val="0"/>
              </a:spcBef>
              <a:buFontTx/>
              <a:buNone/>
            </a:pPr>
            <a:r>
              <a:rPr lang="ja-JP" altLang="en-US" sz="2400" dirty="0" smtClean="0"/>
              <a:t>子どもの問題に取り組むために</a:t>
            </a:r>
            <a:endParaRPr lang="en-US" altLang="ja-JP" sz="2400" dirty="0" smtClean="0"/>
          </a:p>
          <a:p>
            <a:pPr marL="0" indent="0" algn="ctr" eaLnBrk="1" hangingPunct="1">
              <a:spcBef>
                <a:spcPts val="0"/>
              </a:spcBef>
              <a:buFontTx/>
              <a:buNone/>
            </a:pPr>
            <a:r>
              <a:rPr lang="ja-JP" altLang="en-US" sz="2400" dirty="0" smtClean="0"/>
              <a:t>子どもが立ちあげたグループ。</a:t>
            </a:r>
            <a:endParaRPr lang="en-US" altLang="ja-JP" sz="2400" dirty="0" smtClean="0"/>
          </a:p>
          <a:p>
            <a:pPr marL="0" indent="0" algn="ctr" eaLnBrk="1" hangingPunct="1">
              <a:spcBef>
                <a:spcPts val="0"/>
              </a:spcBef>
              <a:buFontTx/>
              <a:buNone/>
            </a:pPr>
            <a:r>
              <a:rPr lang="ja-JP" altLang="en-US" sz="2400" dirty="0" smtClean="0"/>
              <a:t>１</a:t>
            </a:r>
            <a:r>
              <a:rPr lang="ja-JP" altLang="ja-JP" sz="2400" dirty="0" smtClean="0"/>
              <a:t>人の少年の「世界のために</a:t>
            </a:r>
            <a:endParaRPr lang="en-US" altLang="ja-JP" sz="2400" dirty="0" smtClean="0"/>
          </a:p>
          <a:p>
            <a:pPr marL="0" indent="0" algn="ctr" eaLnBrk="1" hangingPunct="1">
              <a:spcBef>
                <a:spcPts val="0"/>
              </a:spcBef>
              <a:buFontTx/>
              <a:buNone/>
            </a:pPr>
            <a:r>
              <a:rPr lang="ja-JP" altLang="ja-JP" sz="2400" dirty="0" smtClean="0"/>
              <a:t>子どもだからこそ出来ることを</a:t>
            </a:r>
            <a:endParaRPr lang="en-US" altLang="ja-JP" sz="2400" dirty="0" smtClean="0"/>
          </a:p>
          <a:p>
            <a:pPr marL="0" indent="0" algn="ctr" eaLnBrk="1" hangingPunct="1">
              <a:spcBef>
                <a:spcPts val="0"/>
              </a:spcBef>
              <a:buFontTx/>
              <a:buNone/>
            </a:pPr>
            <a:r>
              <a:rPr lang="ja-JP" altLang="ja-JP" sz="2400" dirty="0" smtClean="0"/>
              <a:t>やってみたい！」という思いから</a:t>
            </a:r>
            <a:endParaRPr lang="en-US" altLang="ja-JP" sz="2400" dirty="0" smtClean="0"/>
          </a:p>
          <a:p>
            <a:pPr marL="0" indent="0" algn="ctr" eaLnBrk="1" hangingPunct="1">
              <a:spcBef>
                <a:spcPts val="0"/>
              </a:spcBef>
              <a:buFontTx/>
              <a:buNone/>
            </a:pPr>
            <a:r>
              <a:rPr lang="ja-JP" altLang="ja-JP" sz="2400" dirty="0" smtClean="0"/>
              <a:t>始まった活動の輪は、今も日本</a:t>
            </a:r>
            <a:endParaRPr lang="en-US" altLang="ja-JP" sz="2400" dirty="0" smtClean="0"/>
          </a:p>
          <a:p>
            <a:pPr marL="0" indent="0" algn="ctr" eaLnBrk="1" hangingPunct="1">
              <a:spcBef>
                <a:spcPts val="0"/>
              </a:spcBef>
              <a:buFontTx/>
              <a:buNone/>
            </a:pPr>
            <a:r>
              <a:rPr lang="ja-JP" altLang="ja-JP" sz="2400" dirty="0" smtClean="0"/>
              <a:t>そして世界で広がり続けています。</a:t>
            </a:r>
            <a:endParaRPr lang="en-US" altLang="ja-JP" sz="2400" dirty="0" smtClean="0"/>
          </a:p>
          <a:p>
            <a:pPr indent="17463" eaLnBrk="1" hangingPunct="1">
              <a:lnSpc>
                <a:spcPct val="80000"/>
              </a:lnSpc>
              <a:buFontTx/>
              <a:buNone/>
            </a:pPr>
            <a:endParaRPr lang="ja-JP" altLang="en-US" sz="2400" dirty="0" smtClean="0"/>
          </a:p>
        </p:txBody>
      </p:sp>
      <p:pic>
        <p:nvPicPr>
          <p:cNvPr id="1843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8439" name="Group 11"/>
          <p:cNvGrpSpPr>
            <a:grpSpLocks/>
          </p:cNvGrpSpPr>
          <p:nvPr/>
        </p:nvGrpSpPr>
        <p:grpSpPr bwMode="auto">
          <a:xfrm>
            <a:off x="395288" y="188913"/>
            <a:ext cx="1441450" cy="304800"/>
            <a:chOff x="249" y="119"/>
            <a:chExt cx="908" cy="192"/>
          </a:xfrm>
        </p:grpSpPr>
        <p:sp>
          <p:nvSpPr>
            <p:cNvPr id="18440" name="AutoShape 12"/>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8441" name="Text Box 13"/>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12" name="図 11" descr="\\ftcj-my.sharepoint.com@SSL\DavWWWRoot\personal\jimukyoku_ftcj_com\Documents\03_国内事業\04_外部ネットワーク\02_JNNE・GCE\2016年教育キャンペーン\f8f722c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5660">
            <a:off x="395536" y="3711416"/>
            <a:ext cx="3600400" cy="2520280"/>
          </a:xfrm>
          <a:prstGeom prst="rect">
            <a:avLst/>
          </a:prstGeom>
          <a:noFill/>
          <a:ln>
            <a:noFill/>
          </a:ln>
        </p:spPr>
      </p:pic>
      <p:pic>
        <p:nvPicPr>
          <p:cNvPr id="10" name="図 9" descr="petition.jpg"/>
          <p:cNvPicPr>
            <a:picLocks noChangeAspect="1"/>
          </p:cNvPicPr>
          <p:nvPr/>
        </p:nvPicPr>
        <p:blipFill>
          <a:blip r:embed="rId5" cstate="print"/>
          <a:stretch>
            <a:fillRect/>
          </a:stretch>
        </p:blipFill>
        <p:spPr>
          <a:xfrm rot="21183727">
            <a:off x="2092526" y="1797707"/>
            <a:ext cx="1754786" cy="24815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動画１　ケニア訪問と国連スピーチ</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graphicFrame>
        <p:nvGraphicFramePr>
          <p:cNvPr id="15" name="表 14"/>
          <p:cNvGraphicFramePr>
            <a:graphicFrameLocks noGrp="1"/>
          </p:cNvGraphicFramePr>
          <p:nvPr/>
        </p:nvGraphicFramePr>
        <p:xfrm>
          <a:off x="395536" y="3763888"/>
          <a:ext cx="8352928" cy="2617440"/>
        </p:xfrm>
        <a:graphic>
          <a:graphicData uri="http://schemas.openxmlformats.org/drawingml/2006/table">
            <a:tbl>
              <a:tblPr/>
              <a:tblGrid>
                <a:gridCol w="3024336"/>
                <a:gridCol w="5328592"/>
              </a:tblGrid>
              <a:tr h="436240">
                <a:tc>
                  <a:txBody>
                    <a:bodyPr/>
                    <a:lstStyle/>
                    <a:p>
                      <a:pPr algn="l">
                        <a:spcAft>
                          <a:spcPts val="0"/>
                        </a:spcAft>
                      </a:pPr>
                      <a:r>
                        <a:rPr lang="ja-JP" sz="1600" kern="0" dirty="0">
                          <a:latin typeface="Arial"/>
                          <a:ea typeface="ＭＳ ゴシック"/>
                          <a:cs typeface="Arial"/>
                        </a:rPr>
                        <a:t>初等教育就学率（</a:t>
                      </a:r>
                      <a:r>
                        <a:rPr lang="en-US" sz="1600" kern="0" dirty="0">
                          <a:latin typeface="Arial"/>
                          <a:ea typeface="ＭＳ ゴシック"/>
                          <a:cs typeface="Century"/>
                        </a:rPr>
                        <a:t>2009-2014</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ja-JP" sz="1600" kern="0">
                          <a:latin typeface="Arial"/>
                          <a:ea typeface="ＭＳ ゴシック"/>
                          <a:cs typeface="Arial"/>
                        </a:rPr>
                        <a:t>男</a:t>
                      </a:r>
                      <a:r>
                        <a:rPr lang="en-US" sz="1600" kern="0">
                          <a:latin typeface="Arial"/>
                          <a:ea typeface="ＭＳ ゴシック"/>
                          <a:cs typeface="Century"/>
                        </a:rPr>
                        <a:t>83</a:t>
                      </a:r>
                      <a:r>
                        <a:rPr lang="ja-JP" sz="1600" kern="0">
                          <a:latin typeface="Arial"/>
                          <a:ea typeface="ＭＳ ゴシック"/>
                          <a:cs typeface="Arial"/>
                        </a:rPr>
                        <a:t>％　女</a:t>
                      </a:r>
                      <a:r>
                        <a:rPr lang="en-US" sz="1600" kern="0">
                          <a:latin typeface="Arial"/>
                          <a:ea typeface="ＭＳ ゴシック"/>
                          <a:cs typeface="Century"/>
                        </a:rPr>
                        <a:t>87</a:t>
                      </a:r>
                      <a:r>
                        <a:rPr lang="ja-JP" sz="1600" kern="0">
                          <a:latin typeface="Arial"/>
                          <a:ea typeface="ＭＳ ゴシック"/>
                          <a:cs typeface="Arial"/>
                        </a:rPr>
                        <a:t>％　（日本の場合：男</a:t>
                      </a:r>
                      <a:r>
                        <a:rPr lang="en-US" sz="1600" kern="0">
                          <a:latin typeface="Arial"/>
                          <a:ea typeface="ＭＳ ゴシック"/>
                          <a:cs typeface="Century"/>
                        </a:rPr>
                        <a:t>100</a:t>
                      </a:r>
                      <a:r>
                        <a:rPr lang="ja-JP" sz="1600" kern="0">
                          <a:latin typeface="Arial"/>
                          <a:ea typeface="ＭＳ ゴシック"/>
                          <a:cs typeface="Arial"/>
                        </a:rPr>
                        <a:t>％　女</a:t>
                      </a:r>
                      <a:r>
                        <a:rPr lang="en-US" sz="1600" kern="0">
                          <a:latin typeface="Arial"/>
                          <a:ea typeface="ＭＳ ゴシック"/>
                          <a:cs typeface="Century"/>
                        </a:rPr>
                        <a:t>100</a:t>
                      </a:r>
                      <a:r>
                        <a:rPr lang="ja-JP" sz="1600" kern="0">
                          <a:latin typeface="Arial"/>
                          <a:ea typeface="ＭＳ ゴシック"/>
                          <a:cs typeface="Arial"/>
                        </a:rPr>
                        <a:t>％）</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ja-JP" sz="1600" kern="0" dirty="0">
                          <a:latin typeface="Arial"/>
                          <a:ea typeface="ＭＳ ゴシック"/>
                          <a:cs typeface="Arial"/>
                        </a:rPr>
                        <a:t>中等教育就学率（</a:t>
                      </a:r>
                      <a:r>
                        <a:rPr lang="en-US" sz="1600" kern="0" dirty="0">
                          <a:latin typeface="Arial"/>
                          <a:ea typeface="ＭＳ ゴシック"/>
                          <a:cs typeface="Century"/>
                        </a:rPr>
                        <a:t>2009-2014</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ja-JP" sz="1600" kern="0">
                          <a:latin typeface="Arial"/>
                          <a:ea typeface="ＭＳ ゴシック"/>
                          <a:cs typeface="Arial"/>
                        </a:rPr>
                        <a:t>男</a:t>
                      </a:r>
                      <a:r>
                        <a:rPr lang="en-US" sz="1600" kern="0">
                          <a:latin typeface="Arial"/>
                          <a:ea typeface="ＭＳ ゴシック"/>
                          <a:cs typeface="Century"/>
                        </a:rPr>
                        <a:t>57</a:t>
                      </a:r>
                      <a:r>
                        <a:rPr lang="ja-JP" sz="1600" kern="0">
                          <a:latin typeface="Arial"/>
                          <a:ea typeface="ＭＳ ゴシック"/>
                          <a:cs typeface="Arial"/>
                        </a:rPr>
                        <a:t>％　女</a:t>
                      </a:r>
                      <a:r>
                        <a:rPr lang="en-US" sz="1600" kern="0">
                          <a:latin typeface="Arial"/>
                          <a:ea typeface="ＭＳ ゴシック"/>
                          <a:cs typeface="Century"/>
                        </a:rPr>
                        <a:t>55</a:t>
                      </a:r>
                      <a:r>
                        <a:rPr lang="ja-JP" sz="1600" kern="0">
                          <a:latin typeface="Arial"/>
                          <a:ea typeface="ＭＳ ゴシック"/>
                          <a:cs typeface="Arial"/>
                        </a:rPr>
                        <a:t>％　（日本の場合：男</a:t>
                      </a:r>
                      <a:r>
                        <a:rPr lang="en-US" sz="1600" kern="0">
                          <a:latin typeface="Arial"/>
                          <a:ea typeface="ＭＳ ゴシック"/>
                          <a:cs typeface="Century"/>
                        </a:rPr>
                        <a:t>99</a:t>
                      </a:r>
                      <a:r>
                        <a:rPr lang="ja-JP" sz="1600" kern="0">
                          <a:latin typeface="Arial"/>
                          <a:ea typeface="ＭＳ ゴシック"/>
                          <a:cs typeface="Arial"/>
                        </a:rPr>
                        <a:t>％　女</a:t>
                      </a:r>
                      <a:r>
                        <a:rPr lang="en-US" sz="1600" kern="0">
                          <a:latin typeface="Arial"/>
                          <a:ea typeface="ＭＳ ゴシック"/>
                          <a:cs typeface="Century"/>
                        </a:rPr>
                        <a:t>100</a:t>
                      </a:r>
                      <a:r>
                        <a:rPr lang="ja-JP" sz="1600" kern="0">
                          <a:latin typeface="Arial"/>
                          <a:ea typeface="ＭＳ ゴシック"/>
                          <a:cs typeface="Arial"/>
                        </a:rPr>
                        <a:t>％）</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ja-JP" sz="1600" kern="0" dirty="0">
                          <a:latin typeface="Arial"/>
                          <a:ea typeface="ＭＳ ゴシック"/>
                          <a:cs typeface="Arial"/>
                        </a:rPr>
                        <a:t>成人識字率</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a:latin typeface="Arial"/>
                          <a:ea typeface="ＭＳ ゴシック"/>
                          <a:cs typeface="Century"/>
                        </a:rPr>
                        <a:t>72</a:t>
                      </a:r>
                      <a:r>
                        <a:rPr lang="ja-JP" sz="1600" kern="0">
                          <a:latin typeface="Arial"/>
                          <a:ea typeface="ＭＳ ゴシック"/>
                          <a:cs typeface="Arial"/>
                        </a:rPr>
                        <a:t>％</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ja-JP" sz="1600" kern="0" dirty="0">
                          <a:latin typeface="Arial"/>
                          <a:ea typeface="ＭＳ ゴシック"/>
                          <a:cs typeface="Arial"/>
                        </a:rPr>
                        <a:t>人口（</a:t>
                      </a:r>
                      <a:r>
                        <a:rPr lang="en-US" sz="1600" kern="0" dirty="0">
                          <a:latin typeface="Arial"/>
                          <a:ea typeface="ＭＳ ゴシック"/>
                          <a:cs typeface="Century"/>
                        </a:rPr>
                        <a:t>2015</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a:latin typeface="Arial"/>
                          <a:ea typeface="ＭＳ ゴシック"/>
                          <a:cs typeface="Century"/>
                        </a:rPr>
                        <a:t>4,600</a:t>
                      </a:r>
                      <a:r>
                        <a:rPr lang="ja-JP" sz="1600" kern="0">
                          <a:latin typeface="Arial"/>
                          <a:ea typeface="ＭＳ ゴシック"/>
                          <a:cs typeface="Arial"/>
                        </a:rPr>
                        <a:t>万人（日本の場合：</a:t>
                      </a:r>
                      <a:r>
                        <a:rPr lang="en-US" sz="1600" kern="0">
                          <a:latin typeface="Arial"/>
                          <a:ea typeface="ＭＳ ゴシック"/>
                          <a:cs typeface="Century"/>
                        </a:rPr>
                        <a:t>1</a:t>
                      </a:r>
                      <a:r>
                        <a:rPr lang="ja-JP" sz="1600" kern="0">
                          <a:latin typeface="Arial"/>
                          <a:ea typeface="ＭＳ ゴシック"/>
                          <a:cs typeface="Arial"/>
                        </a:rPr>
                        <a:t>億</a:t>
                      </a:r>
                      <a:r>
                        <a:rPr lang="en-US" sz="1600" kern="0">
                          <a:latin typeface="Arial"/>
                          <a:ea typeface="ＭＳ ゴシック"/>
                          <a:cs typeface="Century"/>
                        </a:rPr>
                        <a:t>2,600</a:t>
                      </a:r>
                      <a:r>
                        <a:rPr lang="ja-JP" sz="1600" kern="0">
                          <a:latin typeface="Arial"/>
                          <a:ea typeface="ＭＳ ゴシック"/>
                          <a:cs typeface="Arial"/>
                        </a:rPr>
                        <a:t>万人）</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en-US" sz="1600" kern="0">
                          <a:latin typeface="Arial"/>
                          <a:ea typeface="ＭＳ ゴシック"/>
                          <a:cs typeface="Century"/>
                        </a:rPr>
                        <a:t>10-24</a:t>
                      </a:r>
                      <a:r>
                        <a:rPr lang="ja-JP" sz="1600" kern="0">
                          <a:latin typeface="Arial"/>
                          <a:ea typeface="ＭＳ ゴシック"/>
                          <a:cs typeface="Arial"/>
                        </a:rPr>
                        <a:t>歳人口の割合（</a:t>
                      </a:r>
                      <a:r>
                        <a:rPr lang="en-US" sz="1600" kern="0">
                          <a:latin typeface="Arial"/>
                          <a:ea typeface="ＭＳ ゴシック"/>
                          <a:cs typeface="Century"/>
                        </a:rPr>
                        <a:t>2015</a:t>
                      </a:r>
                      <a:r>
                        <a:rPr lang="ja-JP" sz="1600" kern="0">
                          <a:latin typeface="Arial"/>
                          <a:ea typeface="ＭＳ ゴシック"/>
                          <a:cs typeface="Arial"/>
                        </a:rPr>
                        <a:t>）</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en-US" sz="1600" kern="0">
                          <a:latin typeface="Arial"/>
                          <a:ea typeface="ＭＳ ゴシック"/>
                          <a:cs typeface="Century"/>
                        </a:rPr>
                        <a:t>32</a:t>
                      </a:r>
                      <a:r>
                        <a:rPr lang="ja-JP" sz="1600" kern="0">
                          <a:latin typeface="Arial"/>
                          <a:ea typeface="ＭＳ ゴシック"/>
                          <a:cs typeface="Arial"/>
                        </a:rPr>
                        <a:t>％</a:t>
                      </a:r>
                      <a:r>
                        <a:rPr lang="ja-JP" sz="1600" kern="0">
                          <a:latin typeface="Century"/>
                          <a:ea typeface="Arial"/>
                          <a:cs typeface="Century"/>
                        </a:rPr>
                        <a:t> </a:t>
                      </a:r>
                      <a:r>
                        <a:rPr lang="ja-JP" sz="1600" kern="0">
                          <a:latin typeface="Arial"/>
                          <a:ea typeface="ＭＳ ゴシック"/>
                          <a:cs typeface="Arial"/>
                        </a:rPr>
                        <a:t>（日本の場合：</a:t>
                      </a:r>
                      <a:r>
                        <a:rPr lang="en-US" sz="1600" kern="0">
                          <a:latin typeface="Arial"/>
                          <a:ea typeface="ＭＳ ゴシック"/>
                          <a:cs typeface="Century"/>
                        </a:rPr>
                        <a:t>14</a:t>
                      </a:r>
                      <a:r>
                        <a:rPr lang="ja-JP" sz="1600" kern="0">
                          <a:latin typeface="Arial"/>
                          <a:ea typeface="ＭＳ ゴシック"/>
                          <a:cs typeface="Arial"/>
                        </a:rPr>
                        <a:t>％）</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r h="436240">
                <a:tc>
                  <a:txBody>
                    <a:bodyPr/>
                    <a:lstStyle/>
                    <a:p>
                      <a:pPr algn="l">
                        <a:spcAft>
                          <a:spcPts val="0"/>
                        </a:spcAft>
                      </a:pPr>
                      <a:r>
                        <a:rPr lang="ja-JP" sz="1600" kern="0">
                          <a:latin typeface="Arial"/>
                          <a:ea typeface="ＭＳ ゴシック"/>
                          <a:cs typeface="Arial"/>
                        </a:rPr>
                        <a:t>児童労働</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c>
                  <a:txBody>
                    <a:bodyPr/>
                    <a:lstStyle/>
                    <a:p>
                      <a:pPr algn="l">
                        <a:spcAft>
                          <a:spcPts val="0"/>
                        </a:spcAft>
                      </a:pPr>
                      <a:r>
                        <a:rPr lang="ja-JP" sz="1600" kern="0" dirty="0">
                          <a:latin typeface="Arial"/>
                          <a:ea typeface="ＭＳ ゴシック"/>
                          <a:cs typeface="Arial"/>
                        </a:rPr>
                        <a:t>男</a:t>
                      </a:r>
                      <a:r>
                        <a:rPr lang="en-US" sz="1600" kern="0" dirty="0">
                          <a:latin typeface="Arial"/>
                          <a:ea typeface="ＭＳ ゴシック"/>
                          <a:cs typeface="Century"/>
                        </a:rPr>
                        <a:t>27</a:t>
                      </a:r>
                      <a:r>
                        <a:rPr lang="ja-JP" sz="1600" kern="0" dirty="0">
                          <a:latin typeface="Arial"/>
                          <a:ea typeface="ＭＳ ゴシック"/>
                          <a:cs typeface="Arial"/>
                        </a:rPr>
                        <a:t>％　女</a:t>
                      </a:r>
                      <a:r>
                        <a:rPr lang="en-US" sz="1600" kern="0" dirty="0">
                          <a:latin typeface="Arial"/>
                          <a:ea typeface="ＭＳ ゴシック"/>
                          <a:cs typeface="Century"/>
                        </a:rPr>
                        <a:t>25</a:t>
                      </a:r>
                      <a:r>
                        <a:rPr lang="ja-JP" sz="1600" kern="0" dirty="0">
                          <a:latin typeface="Arial"/>
                          <a:ea typeface="ＭＳ ゴシック"/>
                          <a:cs typeface="Arial"/>
                        </a:rPr>
                        <a:t>％</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86"/>
                    </a:solidFill>
                  </a:tcPr>
                </a:tc>
              </a:tr>
            </a:tbl>
          </a:graphicData>
        </a:graphic>
      </p:graphicFrame>
      <p:sp>
        <p:nvSpPr>
          <p:cNvPr id="16" name="テキスト ボックス 15"/>
          <p:cNvSpPr txBox="1"/>
          <p:nvPr/>
        </p:nvSpPr>
        <p:spPr>
          <a:xfrm>
            <a:off x="2123728" y="6392361"/>
            <a:ext cx="6660232" cy="276999"/>
          </a:xfrm>
          <a:prstGeom prst="rect">
            <a:avLst/>
          </a:prstGeom>
          <a:noFill/>
        </p:spPr>
        <p:txBody>
          <a:bodyPr wrap="square" rtlCol="0">
            <a:spAutoFit/>
          </a:bodyPr>
          <a:lstStyle/>
          <a:p>
            <a:pPr algn="r"/>
            <a:r>
              <a:rPr lang="ja-JP" altLang="ja-JP" sz="1200" dirty="0" smtClean="0"/>
              <a:t>出典：世界人口白書</a:t>
            </a:r>
            <a:r>
              <a:rPr lang="en-US" altLang="ja-JP" sz="1200" dirty="0" smtClean="0"/>
              <a:t>2015</a:t>
            </a:r>
            <a:r>
              <a:rPr lang="ja-JP" altLang="ja-JP" sz="1200" dirty="0" smtClean="0"/>
              <a:t>（国連人口基金）、世界子供白書</a:t>
            </a:r>
            <a:r>
              <a:rPr lang="en-US" altLang="ja-JP" sz="1200" dirty="0" smtClean="0"/>
              <a:t>2015</a:t>
            </a:r>
            <a:r>
              <a:rPr lang="ja-JP" altLang="ja-JP" sz="1200" dirty="0" smtClean="0"/>
              <a:t>（ユニセフ）</a:t>
            </a:r>
            <a:endParaRPr kumimoji="1" lang="ja-JP" altLang="en-US" sz="1200" dirty="0"/>
          </a:p>
        </p:txBody>
      </p:sp>
      <p:sp>
        <p:nvSpPr>
          <p:cNvPr id="10" name="テキスト ボックス 9"/>
          <p:cNvSpPr txBox="1"/>
          <p:nvPr/>
        </p:nvSpPr>
        <p:spPr>
          <a:xfrm>
            <a:off x="2339752" y="3316922"/>
            <a:ext cx="4248472" cy="400110"/>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000" dirty="0" smtClean="0">
                <a:latin typeface="+mj-ea"/>
                <a:ea typeface="+mj-ea"/>
                <a:cs typeface="Meiryo UI" pitchFamily="50" charset="-128"/>
              </a:rPr>
              <a:t>ケニアの教育事情</a:t>
            </a:r>
            <a:endParaRPr lang="en-US" altLang="ja-JP" sz="2000" dirty="0" smtClean="0">
              <a:latin typeface="+mj-ea"/>
              <a:ea typeface="+mj-ea"/>
              <a:cs typeface="Meiryo UI" pitchFamily="50" charset="-128"/>
            </a:endParaRPr>
          </a:p>
        </p:txBody>
      </p:sp>
      <p:pic>
        <p:nvPicPr>
          <p:cNvPr id="1026" name="Picture 2"/>
          <p:cNvPicPr>
            <a:picLocks noChangeAspect="1" noChangeArrowheads="1"/>
          </p:cNvPicPr>
          <p:nvPr/>
        </p:nvPicPr>
        <p:blipFill>
          <a:blip r:embed="rId4" cstate="print">
            <a:lum bright="10000"/>
          </a:blip>
          <a:srcRect t="3409"/>
          <a:stretch>
            <a:fillRect/>
          </a:stretch>
        </p:blipFill>
        <p:spPr bwMode="auto">
          <a:xfrm>
            <a:off x="528736" y="1268760"/>
            <a:ext cx="3755232" cy="204031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lum bright="10000"/>
          </a:blip>
          <a:srcRect t="3452"/>
          <a:stretch>
            <a:fillRect/>
          </a:stretch>
        </p:blipFill>
        <p:spPr bwMode="auto">
          <a:xfrm>
            <a:off x="4860032" y="1268760"/>
            <a:ext cx="3744416" cy="2033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動画２　映画</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わたしはマララ</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予告編</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graphicFrame>
        <p:nvGraphicFramePr>
          <p:cNvPr id="10" name="表 9"/>
          <p:cNvGraphicFramePr>
            <a:graphicFrameLocks noGrp="1"/>
          </p:cNvGraphicFramePr>
          <p:nvPr/>
        </p:nvGraphicFramePr>
        <p:xfrm>
          <a:off x="179512" y="3789040"/>
          <a:ext cx="8784976" cy="2736305"/>
        </p:xfrm>
        <a:graphic>
          <a:graphicData uri="http://schemas.openxmlformats.org/drawingml/2006/table">
            <a:tbl>
              <a:tblPr/>
              <a:tblGrid>
                <a:gridCol w="2468506"/>
                <a:gridCol w="6316470"/>
              </a:tblGrid>
              <a:tr h="432049">
                <a:tc>
                  <a:txBody>
                    <a:bodyPr/>
                    <a:lstStyle/>
                    <a:p>
                      <a:pPr algn="l">
                        <a:spcAft>
                          <a:spcPts val="0"/>
                        </a:spcAft>
                      </a:pPr>
                      <a:r>
                        <a:rPr lang="en-US" sz="1600" kern="0" dirty="0">
                          <a:latin typeface="Arial"/>
                          <a:ea typeface="ＭＳ ゴシック"/>
                          <a:cs typeface="Century"/>
                        </a:rPr>
                        <a:t>1997</a:t>
                      </a:r>
                      <a:r>
                        <a:rPr lang="ja-JP" sz="1600" kern="0" dirty="0">
                          <a:latin typeface="Arial"/>
                          <a:ea typeface="ＭＳ ゴシック"/>
                          <a:cs typeface="Arial"/>
                        </a:rPr>
                        <a:t>年</a:t>
                      </a:r>
                      <a:r>
                        <a:rPr lang="en-US" sz="1600" kern="0" dirty="0">
                          <a:latin typeface="Arial"/>
                          <a:ea typeface="ＭＳ ゴシック"/>
                          <a:cs typeface="Century"/>
                        </a:rPr>
                        <a:t>7</a:t>
                      </a:r>
                      <a:r>
                        <a:rPr lang="ja-JP" sz="1600" kern="0" dirty="0">
                          <a:latin typeface="Arial"/>
                          <a:ea typeface="ＭＳ ゴシック"/>
                          <a:cs typeface="Arial"/>
                        </a:rPr>
                        <a:t>月</a:t>
                      </a:r>
                      <a:r>
                        <a:rPr lang="en-US" sz="1600" kern="0" dirty="0">
                          <a:latin typeface="Arial"/>
                          <a:ea typeface="ＭＳ ゴシック"/>
                          <a:cs typeface="Century"/>
                        </a:rPr>
                        <a:t>12</a:t>
                      </a:r>
                      <a:r>
                        <a:rPr lang="ja-JP" sz="1600" kern="0" dirty="0">
                          <a:latin typeface="Arial"/>
                          <a:ea typeface="ＭＳ ゴシック"/>
                          <a:cs typeface="Arial"/>
                        </a:rPr>
                        <a:t>日</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ja-JP" sz="1600" kern="0">
                          <a:latin typeface="Arial"/>
                          <a:ea typeface="ＭＳ ゴシック"/>
                          <a:cs typeface="Arial"/>
                        </a:rPr>
                        <a:t>パキスタンの北部山岳地帯のスワート渓谷に生まれる。</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432048">
                <a:tc>
                  <a:txBody>
                    <a:bodyPr/>
                    <a:lstStyle/>
                    <a:p>
                      <a:pPr algn="l">
                        <a:spcAft>
                          <a:spcPts val="0"/>
                        </a:spcAft>
                      </a:pPr>
                      <a:r>
                        <a:rPr lang="en-US" sz="1600" kern="0" dirty="0">
                          <a:latin typeface="Arial"/>
                          <a:ea typeface="ＭＳ ゴシック"/>
                          <a:cs typeface="Century"/>
                        </a:rPr>
                        <a:t>2009</a:t>
                      </a:r>
                      <a:r>
                        <a:rPr lang="ja-JP" sz="1600" kern="0" dirty="0">
                          <a:latin typeface="Arial"/>
                          <a:ea typeface="ＭＳ ゴシック"/>
                          <a:cs typeface="Arial"/>
                        </a:rPr>
                        <a:t>年（</a:t>
                      </a:r>
                      <a:r>
                        <a:rPr lang="en-US" sz="1600" kern="0" dirty="0">
                          <a:latin typeface="Arial"/>
                          <a:ea typeface="ＭＳ ゴシック"/>
                          <a:cs typeface="Century"/>
                        </a:rPr>
                        <a:t>11</a:t>
                      </a:r>
                      <a:r>
                        <a:rPr lang="ja-JP" sz="1600" kern="0" dirty="0">
                          <a:latin typeface="Arial"/>
                          <a:ea typeface="ＭＳ ゴシック"/>
                          <a:cs typeface="Arial"/>
                        </a:rPr>
                        <a:t>歳）～</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ja-JP" sz="1600" kern="0" dirty="0">
                          <a:latin typeface="Arial"/>
                          <a:ea typeface="ＭＳ ゴシック"/>
                          <a:cs typeface="Arial"/>
                        </a:rPr>
                        <a:t>女の子が学校に通えない実状を、ペンネームを使ってブログに投稿。</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432048">
                <a:tc>
                  <a:txBody>
                    <a:bodyPr/>
                    <a:lstStyle/>
                    <a:p>
                      <a:pPr algn="l">
                        <a:spcAft>
                          <a:spcPts val="0"/>
                        </a:spcAft>
                      </a:pPr>
                      <a:r>
                        <a:rPr lang="en-US" sz="1600" kern="0" dirty="0">
                          <a:latin typeface="Arial"/>
                          <a:ea typeface="ＭＳ ゴシック"/>
                          <a:cs typeface="Century"/>
                        </a:rPr>
                        <a:t>2011</a:t>
                      </a:r>
                      <a:r>
                        <a:rPr lang="ja-JP" sz="1600" kern="0" dirty="0">
                          <a:latin typeface="Arial"/>
                          <a:ea typeface="ＭＳ ゴシック"/>
                          <a:cs typeface="Arial"/>
                        </a:rPr>
                        <a:t>年（</a:t>
                      </a:r>
                      <a:r>
                        <a:rPr lang="en-US" sz="1600" kern="0" dirty="0">
                          <a:latin typeface="Arial"/>
                          <a:ea typeface="ＭＳ ゴシック"/>
                          <a:cs typeface="Century"/>
                        </a:rPr>
                        <a:t>13</a:t>
                      </a:r>
                      <a:r>
                        <a:rPr lang="ja-JP" sz="1600" kern="0" dirty="0">
                          <a:latin typeface="Arial"/>
                          <a:ea typeface="ＭＳ ゴシック"/>
                          <a:cs typeface="Arial"/>
                        </a:rPr>
                        <a:t>歳）</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ja-JP" sz="1600" kern="0">
                          <a:latin typeface="Arial"/>
                          <a:ea typeface="ＭＳ ゴシック"/>
                          <a:cs typeface="Arial"/>
                        </a:rPr>
                        <a:t>パキスタン政府から「勇気ある少女」として表彰される。</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689396">
                <a:tc>
                  <a:txBody>
                    <a:bodyPr/>
                    <a:lstStyle/>
                    <a:p>
                      <a:pPr algn="l">
                        <a:spcAft>
                          <a:spcPts val="0"/>
                        </a:spcAft>
                      </a:pPr>
                      <a:r>
                        <a:rPr lang="en-US" sz="1600" kern="0" dirty="0">
                          <a:latin typeface="Arial"/>
                          <a:ea typeface="ＭＳ ゴシック"/>
                          <a:cs typeface="Century"/>
                        </a:rPr>
                        <a:t>2012</a:t>
                      </a:r>
                      <a:r>
                        <a:rPr lang="ja-JP" sz="1600" kern="0" dirty="0">
                          <a:latin typeface="Arial"/>
                          <a:ea typeface="ＭＳ ゴシック"/>
                          <a:cs typeface="Arial"/>
                        </a:rPr>
                        <a:t>年（</a:t>
                      </a:r>
                      <a:r>
                        <a:rPr lang="en-US" sz="1600" kern="0" dirty="0">
                          <a:latin typeface="Arial"/>
                          <a:ea typeface="ＭＳ ゴシック"/>
                          <a:cs typeface="Century"/>
                        </a:rPr>
                        <a:t>15</a:t>
                      </a:r>
                      <a:r>
                        <a:rPr lang="ja-JP" sz="1600" kern="0" dirty="0">
                          <a:latin typeface="Arial"/>
                          <a:ea typeface="ＭＳ ゴシック"/>
                          <a:cs typeface="Arial"/>
                        </a:rPr>
                        <a:t>歳）</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ja-JP" sz="1600" kern="0" dirty="0">
                          <a:latin typeface="Arial"/>
                          <a:ea typeface="ＭＳ ゴシック"/>
                          <a:cs typeface="Arial"/>
                        </a:rPr>
                        <a:t>通学途中にタリバンのテロリストに襲撃される。</a:t>
                      </a:r>
                      <a:endParaRPr lang="ja-JP" sz="1600" kern="100" dirty="0">
                        <a:latin typeface="Century"/>
                        <a:ea typeface="ＭＳ 明朝"/>
                        <a:cs typeface="Century"/>
                      </a:endParaRPr>
                    </a:p>
                    <a:p>
                      <a:pPr algn="l">
                        <a:spcAft>
                          <a:spcPts val="0"/>
                        </a:spcAft>
                      </a:pPr>
                      <a:r>
                        <a:rPr lang="ja-JP" sz="1600" kern="0" dirty="0">
                          <a:latin typeface="Arial"/>
                          <a:ea typeface="ＭＳ ゴシック"/>
                          <a:cs typeface="Arial"/>
                        </a:rPr>
                        <a:t>治療のため、家族でイギリスへ。以後、イギリスで暮らす。</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390724">
                <a:tc>
                  <a:txBody>
                    <a:bodyPr/>
                    <a:lstStyle/>
                    <a:p>
                      <a:pPr algn="l">
                        <a:spcAft>
                          <a:spcPts val="0"/>
                        </a:spcAft>
                      </a:pPr>
                      <a:r>
                        <a:rPr lang="en-US" sz="1600" kern="0" dirty="0">
                          <a:latin typeface="Arial"/>
                          <a:ea typeface="ＭＳ ゴシック"/>
                          <a:cs typeface="Century"/>
                        </a:rPr>
                        <a:t>2013</a:t>
                      </a:r>
                      <a:r>
                        <a:rPr lang="ja-JP" sz="1600" kern="0" dirty="0">
                          <a:latin typeface="Arial"/>
                          <a:ea typeface="ＭＳ ゴシック"/>
                          <a:cs typeface="Arial"/>
                        </a:rPr>
                        <a:t>年</a:t>
                      </a:r>
                      <a:r>
                        <a:rPr lang="en-US" sz="1600" kern="0" dirty="0">
                          <a:latin typeface="Arial"/>
                          <a:ea typeface="ＭＳ ゴシック"/>
                          <a:cs typeface="Century"/>
                        </a:rPr>
                        <a:t>7</a:t>
                      </a:r>
                      <a:r>
                        <a:rPr lang="ja-JP" sz="1600" kern="0" dirty="0">
                          <a:latin typeface="Arial"/>
                          <a:ea typeface="ＭＳ ゴシック"/>
                          <a:cs typeface="Arial"/>
                        </a:rPr>
                        <a:t>月</a:t>
                      </a:r>
                      <a:r>
                        <a:rPr lang="en-US" sz="1600" kern="0" dirty="0">
                          <a:latin typeface="Arial"/>
                          <a:ea typeface="ＭＳ ゴシック"/>
                          <a:cs typeface="Century"/>
                        </a:rPr>
                        <a:t>12</a:t>
                      </a:r>
                      <a:r>
                        <a:rPr lang="ja-JP" sz="1600" kern="0" dirty="0">
                          <a:latin typeface="Arial"/>
                          <a:ea typeface="ＭＳ ゴシック"/>
                          <a:cs typeface="Arial"/>
                        </a:rPr>
                        <a:t>日（</a:t>
                      </a:r>
                      <a:r>
                        <a:rPr lang="en-US" sz="1600" kern="0" dirty="0">
                          <a:latin typeface="Arial"/>
                          <a:ea typeface="ＭＳ ゴシック"/>
                          <a:cs typeface="Century"/>
                        </a:rPr>
                        <a:t>16</a:t>
                      </a:r>
                      <a:r>
                        <a:rPr lang="ja-JP" sz="1600" kern="0" dirty="0">
                          <a:latin typeface="Arial"/>
                          <a:ea typeface="ＭＳ ゴシック"/>
                          <a:cs typeface="Arial"/>
                        </a:rPr>
                        <a:t>歳）</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ja-JP" sz="1600" kern="0" dirty="0">
                          <a:latin typeface="Arial"/>
                          <a:ea typeface="ＭＳ ゴシック"/>
                          <a:cs typeface="Arial"/>
                        </a:rPr>
                        <a:t>国連がマララさんの誕生日を「マララ・デー」と名付ける。</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360040">
                <a:tc>
                  <a:txBody>
                    <a:bodyPr/>
                    <a:lstStyle/>
                    <a:p>
                      <a:pPr algn="l">
                        <a:spcAft>
                          <a:spcPts val="0"/>
                        </a:spcAft>
                      </a:pPr>
                      <a:r>
                        <a:rPr lang="en-US" sz="1600" kern="0">
                          <a:latin typeface="Arial"/>
                          <a:ea typeface="ＭＳ ゴシック"/>
                          <a:cs typeface="Century"/>
                        </a:rPr>
                        <a:t>2014</a:t>
                      </a:r>
                      <a:r>
                        <a:rPr lang="ja-JP" sz="1600" kern="0">
                          <a:latin typeface="Arial"/>
                          <a:ea typeface="ＭＳ ゴシック"/>
                          <a:cs typeface="Arial"/>
                        </a:rPr>
                        <a:t>年</a:t>
                      </a:r>
                      <a:r>
                        <a:rPr lang="en-US" sz="1600" kern="0">
                          <a:latin typeface="Arial"/>
                          <a:ea typeface="ＭＳ ゴシック"/>
                          <a:cs typeface="Century"/>
                        </a:rPr>
                        <a:t>12</a:t>
                      </a:r>
                      <a:r>
                        <a:rPr lang="ja-JP" sz="1600" kern="0">
                          <a:latin typeface="Arial"/>
                          <a:ea typeface="ＭＳ ゴシック"/>
                          <a:cs typeface="Arial"/>
                        </a:rPr>
                        <a:t>月（</a:t>
                      </a:r>
                      <a:r>
                        <a:rPr lang="en-US" sz="1600" kern="0">
                          <a:latin typeface="Arial"/>
                          <a:ea typeface="ＭＳ ゴシック"/>
                          <a:cs typeface="Century"/>
                        </a:rPr>
                        <a:t>17</a:t>
                      </a:r>
                      <a:r>
                        <a:rPr lang="ja-JP" sz="1600" kern="0">
                          <a:latin typeface="Arial"/>
                          <a:ea typeface="ＭＳ ゴシック"/>
                          <a:cs typeface="Arial"/>
                        </a:rPr>
                        <a:t>歳）</a:t>
                      </a:r>
                      <a:endParaRPr lang="ja-JP" sz="1600" kern="10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a:spcAft>
                          <a:spcPts val="0"/>
                        </a:spcAft>
                      </a:pPr>
                      <a:r>
                        <a:rPr lang="ja-JP" sz="1600" kern="0" dirty="0">
                          <a:latin typeface="Arial"/>
                          <a:ea typeface="ＭＳ ゴシック"/>
                          <a:cs typeface="Arial"/>
                        </a:rPr>
                        <a:t>ノーベル平和賞を受賞。</a:t>
                      </a:r>
                      <a:endParaRPr lang="ja-JP" sz="1600" kern="100" dirty="0">
                        <a:latin typeface="Century"/>
                        <a:ea typeface="ＭＳ 明朝"/>
                        <a:cs typeface="Century"/>
                      </a:endParaRPr>
                    </a:p>
                  </a:txBody>
                  <a:tcPr marL="67311" marR="67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sp>
        <p:nvSpPr>
          <p:cNvPr id="9" name="テキスト ボックス 8"/>
          <p:cNvSpPr txBox="1"/>
          <p:nvPr/>
        </p:nvSpPr>
        <p:spPr>
          <a:xfrm>
            <a:off x="2339752" y="3388930"/>
            <a:ext cx="4248472" cy="400110"/>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000" dirty="0" smtClean="0">
                <a:latin typeface="+mj-ea"/>
                <a:ea typeface="+mj-ea"/>
                <a:cs typeface="Meiryo UI" pitchFamily="50" charset="-128"/>
              </a:rPr>
              <a:t>マララさん略歴</a:t>
            </a:r>
            <a:endParaRPr lang="en-US" altLang="ja-JP" sz="2000" dirty="0" smtClean="0">
              <a:latin typeface="+mj-ea"/>
              <a:ea typeface="+mj-ea"/>
              <a:cs typeface="Meiryo UI" pitchFamily="50" charset="-128"/>
            </a:endParaRPr>
          </a:p>
        </p:txBody>
      </p:sp>
      <p:pic>
        <p:nvPicPr>
          <p:cNvPr id="2050" name="Picture 2"/>
          <p:cNvPicPr>
            <a:picLocks noChangeAspect="1" noChangeArrowheads="1"/>
          </p:cNvPicPr>
          <p:nvPr/>
        </p:nvPicPr>
        <p:blipFill>
          <a:blip r:embed="rId4" cstate="print">
            <a:lum contrast="10000"/>
          </a:blip>
          <a:srcRect t="3881"/>
          <a:stretch>
            <a:fillRect/>
          </a:stretch>
        </p:blipFill>
        <p:spPr bwMode="auto">
          <a:xfrm>
            <a:off x="467544" y="1268760"/>
            <a:ext cx="3862289" cy="208823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lum bright="10000"/>
          </a:blip>
          <a:srcRect t="2961"/>
          <a:stretch>
            <a:fillRect/>
          </a:stretch>
        </p:blipFill>
        <p:spPr bwMode="auto">
          <a:xfrm>
            <a:off x="4850779" y="1268760"/>
            <a:ext cx="3825677"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わたしの気持ちは</a:t>
            </a:r>
            <a:r>
              <a:rPr lang="en-US" altLang="ja-JP" sz="3200" dirty="0" smtClean="0">
                <a:latin typeface="HGP創英角ｺﾞｼｯｸUB" pitchFamily="50" charset="-128"/>
                <a:ea typeface="HGP創英角ｺﾞｼｯｸUB" pitchFamily="50" charset="-128"/>
              </a:rPr>
              <a:t>…</a:t>
            </a:r>
          </a:p>
        </p:txBody>
      </p:sp>
      <p:pic>
        <p:nvPicPr>
          <p:cNvPr id="1945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460"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aphicFrame>
        <p:nvGraphicFramePr>
          <p:cNvPr id="40998" name="Group 38"/>
          <p:cNvGraphicFramePr>
            <a:graphicFrameLocks noGrp="1"/>
          </p:cNvGraphicFramePr>
          <p:nvPr>
            <p:ph sz="half" idx="2"/>
          </p:nvPr>
        </p:nvGraphicFramePr>
        <p:xfrm>
          <a:off x="1908175" y="1268413"/>
          <a:ext cx="5111750" cy="4824883"/>
        </p:xfrm>
        <a:graphic>
          <a:graphicData uri="http://schemas.openxmlformats.org/drawingml/2006/table">
            <a:tbl>
              <a:tblPr/>
              <a:tblGrid>
                <a:gridCol w="1703388"/>
                <a:gridCol w="1704975"/>
                <a:gridCol w="1703387"/>
              </a:tblGrid>
              <a:tr h="1446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おどろいた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すごい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かわいそう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腹が立つ</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わからない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心配だ</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自分には</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関係ない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納得</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できない	</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わくわく</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9479" name="Group 39"/>
          <p:cNvGrpSpPr>
            <a:grpSpLocks/>
          </p:cNvGrpSpPr>
          <p:nvPr/>
        </p:nvGrpSpPr>
        <p:grpSpPr bwMode="auto">
          <a:xfrm>
            <a:off x="395288" y="188913"/>
            <a:ext cx="1441450" cy="304800"/>
            <a:chOff x="249" y="119"/>
            <a:chExt cx="908" cy="192"/>
          </a:xfrm>
        </p:grpSpPr>
        <p:sp>
          <p:nvSpPr>
            <p:cNvPr id="19480"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9481" name="Text Box 4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9" name="Picture 16"/>
          <p:cNvPicPr>
            <a:picLocks noChangeAspect="1" noChangeArrowheads="1"/>
          </p:cNvPicPr>
          <p:nvPr/>
        </p:nvPicPr>
        <p:blipFill>
          <a:blip r:embed="rId4" cstate="print"/>
          <a:srcRect/>
          <a:stretch>
            <a:fillRect/>
          </a:stretch>
        </p:blipFill>
        <p:spPr bwMode="auto">
          <a:xfrm>
            <a:off x="97160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Ｃ国への「教育援助」についての</a:t>
            </a:r>
            <a:endParaRPr lang="en-US" altLang="ja-JP" sz="3200" dirty="0" smtClean="0">
              <a:latin typeface="HGP創英角ｺﾞｼｯｸUB" pitchFamily="50" charset="-128"/>
              <a:ea typeface="HGP創英角ｺﾞｼｯｸUB" pitchFamily="50" charset="-128"/>
            </a:endParaRP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関係者会議が開かれます</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sp>
        <p:nvSpPr>
          <p:cNvPr id="10" name="Rectangle 6"/>
          <p:cNvSpPr txBox="1">
            <a:spLocks noChangeArrowheads="1"/>
          </p:cNvSpPr>
          <p:nvPr/>
        </p:nvSpPr>
        <p:spPr bwMode="auto">
          <a:xfrm>
            <a:off x="466849" y="1916832"/>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altLang="ja-JP" sz="2400" dirty="0" smtClean="0"/>
              <a:t>6</a:t>
            </a:r>
            <a:r>
              <a:rPr lang="ja-JP" altLang="en-US" sz="2400" dirty="0" smtClean="0"/>
              <a:t>人が会議に参加しています。</a:t>
            </a:r>
            <a:endParaRPr lang="en-US" altLang="ja-JP" sz="2400" dirty="0" smtClean="0"/>
          </a:p>
          <a:p>
            <a:r>
              <a:rPr lang="ja-JP" altLang="en-US" sz="2400" dirty="0" smtClean="0"/>
              <a:t>（</a:t>
            </a:r>
            <a:r>
              <a:rPr lang="en-US" altLang="ja-JP" sz="2400" dirty="0" smtClean="0"/>
              <a:t>1</a:t>
            </a:r>
            <a:r>
              <a:rPr lang="ja-JP" altLang="en-US" sz="2400" dirty="0" smtClean="0"/>
              <a:t>）援助する側・</a:t>
            </a:r>
            <a:r>
              <a:rPr lang="en-US" altLang="ja-JP" sz="2400" dirty="0" smtClean="0"/>
              <a:t>A</a:t>
            </a:r>
            <a:r>
              <a:rPr lang="ja-JP" altLang="en-US" sz="2400" dirty="0" smtClean="0"/>
              <a:t>国の政府の担当者</a:t>
            </a:r>
          </a:p>
          <a:p>
            <a:r>
              <a:rPr lang="ja-JP" altLang="en-US" sz="2400" dirty="0" smtClean="0"/>
              <a:t>（</a:t>
            </a:r>
            <a:r>
              <a:rPr lang="en-US" altLang="ja-JP" sz="2400" dirty="0" smtClean="0"/>
              <a:t>2</a:t>
            </a:r>
            <a:r>
              <a:rPr lang="ja-JP" altLang="en-US" sz="2400" dirty="0" smtClean="0"/>
              <a:t>）</a:t>
            </a:r>
            <a:r>
              <a:rPr lang="en-US" altLang="ja-JP" sz="2400" dirty="0" smtClean="0"/>
              <a:t>A</a:t>
            </a:r>
            <a:r>
              <a:rPr lang="ja-JP" altLang="en-US" sz="2400" dirty="0" smtClean="0"/>
              <a:t>国の市民</a:t>
            </a:r>
          </a:p>
          <a:p>
            <a:r>
              <a:rPr lang="ja-JP" altLang="en-US" sz="2400" dirty="0" smtClean="0"/>
              <a:t>（</a:t>
            </a:r>
            <a:r>
              <a:rPr lang="en-US" altLang="ja-JP" sz="2400" dirty="0" smtClean="0"/>
              <a:t>3</a:t>
            </a:r>
            <a:r>
              <a:rPr lang="ja-JP" altLang="en-US" sz="2400" dirty="0" smtClean="0"/>
              <a:t>）援助する側・</a:t>
            </a:r>
            <a:r>
              <a:rPr lang="en-US" altLang="ja-JP" sz="2400" dirty="0" smtClean="0"/>
              <a:t>B</a:t>
            </a:r>
            <a:r>
              <a:rPr lang="ja-JP" altLang="en-US" sz="2400" dirty="0" smtClean="0"/>
              <a:t>国の政府の担当者</a:t>
            </a:r>
          </a:p>
          <a:p>
            <a:r>
              <a:rPr lang="ja-JP" altLang="en-US" sz="2400" dirty="0" smtClean="0"/>
              <a:t>（</a:t>
            </a:r>
            <a:r>
              <a:rPr lang="en-US" altLang="ja-JP" sz="2400" dirty="0" smtClean="0"/>
              <a:t>4</a:t>
            </a:r>
            <a:r>
              <a:rPr lang="ja-JP" altLang="en-US" sz="2400" dirty="0" smtClean="0"/>
              <a:t>）援助を受ける側である</a:t>
            </a:r>
            <a:r>
              <a:rPr lang="en-US" altLang="ja-JP" sz="2400" dirty="0" smtClean="0"/>
              <a:t>C</a:t>
            </a:r>
            <a:r>
              <a:rPr lang="ja-JP" altLang="en-US" sz="2400" dirty="0" smtClean="0"/>
              <a:t>国の政府の担当者</a:t>
            </a:r>
          </a:p>
          <a:p>
            <a:r>
              <a:rPr lang="ja-JP" altLang="en-US" sz="2400" dirty="0" smtClean="0"/>
              <a:t>（</a:t>
            </a:r>
            <a:r>
              <a:rPr lang="en-US" altLang="ja-JP" sz="2400" dirty="0" smtClean="0"/>
              <a:t>5</a:t>
            </a:r>
            <a:r>
              <a:rPr lang="ja-JP" altLang="en-US" sz="2400" dirty="0" smtClean="0"/>
              <a:t>）</a:t>
            </a:r>
            <a:r>
              <a:rPr lang="en-US" altLang="ja-JP" sz="2400" dirty="0" smtClean="0"/>
              <a:t>C</a:t>
            </a:r>
            <a:r>
              <a:rPr lang="ja-JP" altLang="en-US" sz="2400" dirty="0" smtClean="0"/>
              <a:t>国の小学校の校長先生</a:t>
            </a:r>
          </a:p>
          <a:p>
            <a:r>
              <a:rPr lang="ja-JP" altLang="en-US" sz="2400" dirty="0" smtClean="0"/>
              <a:t>（</a:t>
            </a:r>
            <a:r>
              <a:rPr lang="en-US" altLang="ja-JP" sz="2400" dirty="0" smtClean="0"/>
              <a:t>6</a:t>
            </a:r>
            <a:r>
              <a:rPr lang="ja-JP" altLang="en-US" sz="2400" dirty="0" smtClean="0"/>
              <a:t>）国際</a:t>
            </a:r>
            <a:r>
              <a:rPr lang="en-US" altLang="ja-JP" sz="2400" dirty="0" smtClean="0"/>
              <a:t>NGO</a:t>
            </a:r>
            <a:r>
              <a:rPr lang="ja-JP" altLang="en-US" sz="2400" dirty="0" smtClean="0"/>
              <a:t>のスタッフ</a:t>
            </a:r>
            <a:endParaRPr lang="en-US" altLang="ja-JP" sz="2400" dirty="0" smtClean="0"/>
          </a:p>
          <a:p>
            <a:endParaRPr lang="en-US" altLang="ja-JP" sz="2400" dirty="0" smtClean="0"/>
          </a:p>
          <a:p>
            <a:r>
              <a:rPr lang="en-US" altLang="ja-JP" sz="2400" dirty="0" smtClean="0"/>
              <a:t>C</a:t>
            </a:r>
            <a:r>
              <a:rPr lang="ja-JP" altLang="en-US" sz="2400" dirty="0" smtClean="0"/>
              <a:t>国の市民も</a:t>
            </a:r>
            <a:r>
              <a:rPr lang="en-US" altLang="ja-JP" sz="2400" dirty="0" smtClean="0"/>
              <a:t>8</a:t>
            </a:r>
            <a:r>
              <a:rPr lang="ja-JP" altLang="en-US" sz="2400" dirty="0" smtClean="0"/>
              <a:t>人、来ています。</a:t>
            </a:r>
            <a:endParaRPr lang="en-US" altLang="ja-JP" sz="2400" dirty="0" smtClean="0"/>
          </a:p>
          <a:p>
            <a:endParaRPr lang="en-US" altLang="ja-JP" sz="2400" dirty="0" smtClean="0"/>
          </a:p>
          <a:p>
            <a:pPr algn="ctr"/>
            <a:r>
              <a:rPr lang="ja-JP" altLang="en-US" sz="2400" b="1" dirty="0" smtClean="0"/>
              <a:t>みなさんは、ワークシートにメモをとりながら、</a:t>
            </a:r>
            <a:endParaRPr lang="en-US" altLang="ja-JP" sz="2400" b="1" dirty="0" smtClean="0"/>
          </a:p>
          <a:p>
            <a:pPr algn="ctr"/>
            <a:r>
              <a:rPr lang="ja-JP" altLang="en-US" sz="2400" b="1" dirty="0" smtClean="0"/>
              <a:t>会議を見守ってください。</a:t>
            </a:r>
            <a:endParaRPr lang="en-US" altLang="ja-JP" sz="2400" b="1" dirty="0" smtClean="0"/>
          </a:p>
          <a:p>
            <a:endParaRPr lang="ja-JP" altLang="en-US" sz="2400" dirty="0" smtClean="0"/>
          </a:p>
        </p:txBody>
      </p:sp>
      <p:pic>
        <p:nvPicPr>
          <p:cNvPr id="11" name="図 10" descr="C:\Users\dear02\AppData\Local\Microsoft\Windows\Temporary Internet Files\Content.IE5\1I11TE0N\lgi01a201312281400[1].jpg"/>
          <p:cNvPicPr/>
          <p:nvPr/>
        </p:nvPicPr>
        <p:blipFill>
          <a:blip r:embed="rId4" cstate="print"/>
          <a:srcRect/>
          <a:stretch>
            <a:fillRect/>
          </a:stretch>
        </p:blipFill>
        <p:spPr bwMode="auto">
          <a:xfrm>
            <a:off x="6156176" y="620688"/>
            <a:ext cx="238695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Ｃ国ってこんな国</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pic>
        <p:nvPicPr>
          <p:cNvPr id="12" name="Picture 16"/>
          <p:cNvPicPr>
            <a:picLocks noChangeAspect="1" noChangeArrowheads="1"/>
          </p:cNvPicPr>
          <p:nvPr/>
        </p:nvPicPr>
        <p:blipFill>
          <a:blip r:embed="rId4" cstate="print"/>
          <a:srcRect/>
          <a:stretch>
            <a:fillRect/>
          </a:stretch>
        </p:blipFill>
        <p:spPr bwMode="auto">
          <a:xfrm>
            <a:off x="7668344" y="620688"/>
            <a:ext cx="678636" cy="1001266"/>
          </a:xfrm>
          <a:prstGeom prst="rect">
            <a:avLst/>
          </a:prstGeom>
          <a:noFill/>
          <a:ln w="9525">
            <a:noFill/>
            <a:miter lim="800000"/>
            <a:headEnd/>
            <a:tailEnd/>
          </a:ln>
        </p:spPr>
      </p:pic>
      <p:sp>
        <p:nvSpPr>
          <p:cNvPr id="10" name="Rectangle 6"/>
          <p:cNvSpPr txBox="1">
            <a:spLocks noChangeArrowheads="1"/>
          </p:cNvSpPr>
          <p:nvPr/>
        </p:nvSpPr>
        <p:spPr bwMode="auto">
          <a:xfrm>
            <a:off x="359184" y="2060848"/>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ja-JP" altLang="en-US" sz="2400" dirty="0" smtClean="0"/>
              <a:t>Ｃ国は、いわゆる「開発途上国」と言われる国です。</a:t>
            </a:r>
            <a:endParaRPr lang="en-US" altLang="ja-JP" sz="2400" dirty="0" smtClean="0"/>
          </a:p>
          <a:p>
            <a:pPr algn="ctr"/>
            <a:endParaRPr lang="en-US" altLang="ja-JP" sz="2400" dirty="0" smtClean="0"/>
          </a:p>
          <a:p>
            <a:pPr algn="ctr"/>
            <a:r>
              <a:rPr lang="ja-JP" altLang="en-US" sz="2400" dirty="0" smtClean="0"/>
              <a:t>石油や天然ガス、鉱物といった資源はなく、</a:t>
            </a:r>
            <a:endParaRPr lang="en-US" altLang="ja-JP" sz="2400" dirty="0" smtClean="0"/>
          </a:p>
          <a:p>
            <a:pPr algn="ctr"/>
            <a:r>
              <a:rPr lang="ja-JP" altLang="en-US" sz="2400" dirty="0" smtClean="0"/>
              <a:t>工業的な発展はしていません。</a:t>
            </a:r>
            <a:endParaRPr lang="en-US" altLang="ja-JP" sz="2400" dirty="0" smtClean="0"/>
          </a:p>
          <a:p>
            <a:pPr algn="ctr"/>
            <a:r>
              <a:rPr lang="ja-JP" altLang="en-US" sz="2400" dirty="0" smtClean="0"/>
              <a:t>約</a:t>
            </a:r>
            <a:r>
              <a:rPr lang="en-US" altLang="ja-JP" sz="2400" dirty="0" smtClean="0"/>
              <a:t>30</a:t>
            </a:r>
            <a:r>
              <a:rPr lang="ja-JP" altLang="en-US" sz="2400" dirty="0" smtClean="0"/>
              <a:t>年前に独立しましたが、国の中では紛争が続いています。</a:t>
            </a:r>
            <a:endParaRPr lang="en-US" altLang="ja-JP" sz="2400" dirty="0" smtClean="0"/>
          </a:p>
          <a:p>
            <a:pPr algn="ctr"/>
            <a:endParaRPr lang="ja-JP" altLang="en-US" sz="2400" dirty="0" smtClean="0"/>
          </a:p>
          <a:p>
            <a:pPr algn="ctr"/>
            <a:r>
              <a:rPr lang="ja-JP" altLang="en-US" sz="2400" dirty="0" smtClean="0"/>
              <a:t>　国民の</a:t>
            </a:r>
            <a:r>
              <a:rPr lang="en-US" altLang="ja-JP" sz="2400" dirty="0" smtClean="0"/>
              <a:t>8</a:t>
            </a:r>
            <a:r>
              <a:rPr lang="ja-JP" altLang="en-US" sz="2400" dirty="0" smtClean="0"/>
              <a:t>割は農業をして暮らしていますが、</a:t>
            </a:r>
            <a:endParaRPr lang="en-US" altLang="ja-JP" sz="2400" dirty="0" smtClean="0"/>
          </a:p>
          <a:p>
            <a:pPr algn="ctr"/>
            <a:r>
              <a:rPr lang="ja-JP" altLang="en-US" sz="2400" dirty="0" smtClean="0"/>
              <a:t>土地も荒れていて乾季になると農作物が枯れてしまうこともあり、豊かな生活とは言えません。</a:t>
            </a:r>
            <a:endParaRPr lang="en-US" altLang="ja-JP" sz="2400" dirty="0" smtClean="0"/>
          </a:p>
          <a:p>
            <a:pPr algn="ctr"/>
            <a:r>
              <a:rPr lang="ja-JP" altLang="en-US" sz="2400" dirty="0" smtClean="0"/>
              <a:t>識字率は</a:t>
            </a:r>
            <a:r>
              <a:rPr lang="en-US" altLang="ja-JP" sz="2400" dirty="0" smtClean="0"/>
              <a:t>60</a:t>
            </a:r>
            <a:r>
              <a:rPr lang="ja-JP" altLang="en-US" sz="2400" dirty="0" smtClean="0"/>
              <a:t>％と低く、教育に関する問題がたくさんあります。</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graphicFrame>
        <p:nvGraphicFramePr>
          <p:cNvPr id="13" name="コンテンツ プレースホルダ 12"/>
          <p:cNvGraphicFramePr>
            <a:graphicFrameLocks noGrp="1"/>
          </p:cNvGraphicFramePr>
          <p:nvPr>
            <p:ph sz="half" idx="2"/>
          </p:nvPr>
        </p:nvGraphicFramePr>
        <p:xfrm>
          <a:off x="323528" y="836712"/>
          <a:ext cx="8496944" cy="5472610"/>
        </p:xfrm>
        <a:graphic>
          <a:graphicData uri="http://schemas.openxmlformats.org/drawingml/2006/table">
            <a:tbl>
              <a:tblPr firstRow="1" bandRow="1">
                <a:tableStyleId>{21E4AEA4-8DFA-4A89-87EB-49C32662AFE0}</a:tableStyleId>
              </a:tblPr>
              <a:tblGrid>
                <a:gridCol w="4248472"/>
                <a:gridCol w="4248472"/>
              </a:tblGrid>
              <a:tr h="547261">
                <a:tc>
                  <a:txBody>
                    <a:bodyPr/>
                    <a:lstStyle/>
                    <a:p>
                      <a:pPr algn="ctr"/>
                      <a:r>
                        <a:rPr kumimoji="1" lang="ja-JP" altLang="en-US" dirty="0" smtClean="0"/>
                        <a:t>援助する側が「したい援助」</a:t>
                      </a:r>
                      <a:endParaRPr kumimoji="1" lang="ja-JP" altLang="en-US" dirty="0"/>
                    </a:p>
                  </a:txBody>
                  <a:tcPr anchor="ctr"/>
                </a:tc>
                <a:tc>
                  <a:txBody>
                    <a:bodyPr/>
                    <a:lstStyle/>
                    <a:p>
                      <a:pPr algn="ctr"/>
                      <a:r>
                        <a:rPr kumimoji="1" lang="ja-JP" altLang="en-US" dirty="0" smtClean="0"/>
                        <a:t>される側が「してほしい援助」</a:t>
                      </a:r>
                      <a:endParaRPr kumimoji="1" lang="ja-JP" altLang="en-US" dirty="0"/>
                    </a:p>
                  </a:txBody>
                  <a:tcPr anchor="ctr"/>
                </a:tc>
              </a:tr>
              <a:tr h="547261">
                <a:tc>
                  <a:txBody>
                    <a:bodyPr/>
                    <a:lstStyle/>
                    <a:p>
                      <a:pPr algn="ctr"/>
                      <a:r>
                        <a:rPr kumimoji="1" lang="ja-JP" altLang="en-US" dirty="0" smtClean="0"/>
                        <a:t>高等教育（</a:t>
                      </a:r>
                      <a:r>
                        <a:rPr kumimoji="1" lang="en-US" altLang="ja-JP" dirty="0" smtClean="0"/>
                        <a:t>A</a:t>
                      </a:r>
                      <a:r>
                        <a:rPr kumimoji="1" lang="ja-JP" altLang="en-US" dirty="0" smtClean="0"/>
                        <a:t>国・政府）</a:t>
                      </a:r>
                      <a:endParaRPr kumimoji="1" lang="ja-JP" altLang="en-US" dirty="0"/>
                    </a:p>
                  </a:txBody>
                  <a:tcPr anchor="ctr"/>
                </a:tc>
                <a:tc>
                  <a:txBody>
                    <a:bodyPr/>
                    <a:lstStyle/>
                    <a:p>
                      <a:pPr algn="ctr"/>
                      <a:r>
                        <a:rPr kumimoji="1" lang="ja-JP" altLang="en-US" dirty="0" smtClean="0"/>
                        <a:t>教育のための予算（</a:t>
                      </a:r>
                      <a:r>
                        <a:rPr kumimoji="1" lang="en-US" altLang="ja-JP" dirty="0" smtClean="0"/>
                        <a:t>C</a:t>
                      </a:r>
                      <a:r>
                        <a:rPr kumimoji="1" lang="ja-JP" altLang="en-US" dirty="0" smtClean="0"/>
                        <a:t>国・政府）</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留学生</a:t>
                      </a:r>
                      <a:r>
                        <a:rPr kumimoji="1" lang="en-US" altLang="ja-JP" dirty="0" smtClean="0"/>
                        <a:t>100</a:t>
                      </a:r>
                      <a:r>
                        <a:rPr kumimoji="1" lang="ja-JP" altLang="en-US" dirty="0" smtClean="0"/>
                        <a:t>人受け入れ（</a:t>
                      </a:r>
                      <a:r>
                        <a:rPr kumimoji="1" lang="en-US" altLang="ja-JP" dirty="0" smtClean="0"/>
                        <a:t>A</a:t>
                      </a:r>
                      <a:r>
                        <a:rPr kumimoji="1" lang="ja-JP" altLang="en-US" dirty="0" smtClean="0"/>
                        <a:t>国・政府）</a:t>
                      </a:r>
                    </a:p>
                  </a:txBody>
                  <a:tcPr anchor="ctr"/>
                </a:tc>
                <a:tc>
                  <a:txBody>
                    <a:bodyPr/>
                    <a:lstStyle/>
                    <a:p>
                      <a:pPr algn="ctr"/>
                      <a:r>
                        <a:rPr kumimoji="1" lang="ja-JP" altLang="en-US" dirty="0" smtClean="0"/>
                        <a:t>教員・教材の支援（</a:t>
                      </a:r>
                      <a:r>
                        <a:rPr kumimoji="1" lang="en-US" altLang="ja-JP" dirty="0" smtClean="0"/>
                        <a:t>C</a:t>
                      </a:r>
                      <a:r>
                        <a:rPr kumimoji="1" lang="ja-JP" altLang="en-US" dirty="0" smtClean="0"/>
                        <a:t>国・校長）</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使わなくなった鉛筆</a:t>
                      </a:r>
                      <a:r>
                        <a:rPr kumimoji="1" lang="en-US" altLang="ja-JP" dirty="0" smtClean="0"/>
                        <a:t>300</a:t>
                      </a:r>
                      <a:r>
                        <a:rPr kumimoji="1" lang="ja-JP" altLang="en-US" dirty="0" smtClean="0"/>
                        <a:t>本（</a:t>
                      </a:r>
                      <a:r>
                        <a:rPr kumimoji="1" lang="en-US" altLang="ja-JP" dirty="0" smtClean="0"/>
                        <a:t>A</a:t>
                      </a:r>
                      <a:r>
                        <a:rPr kumimoji="1" lang="ja-JP" altLang="en-US" dirty="0" smtClean="0"/>
                        <a:t>国・市民）</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教員の給料の向上（</a:t>
                      </a:r>
                      <a:r>
                        <a:rPr kumimoji="1" lang="en-US" altLang="ja-JP" dirty="0" smtClean="0"/>
                        <a:t>C</a:t>
                      </a:r>
                      <a:r>
                        <a:rPr kumimoji="1" lang="ja-JP" altLang="en-US" dirty="0" smtClean="0"/>
                        <a:t>国・校長）</a:t>
                      </a:r>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基礎教育（</a:t>
                      </a:r>
                      <a:r>
                        <a:rPr kumimoji="1" lang="en-US" altLang="ja-JP" dirty="0" smtClean="0"/>
                        <a:t>B</a:t>
                      </a:r>
                      <a:r>
                        <a:rPr kumimoji="1" lang="ja-JP" altLang="en-US" dirty="0" smtClean="0"/>
                        <a:t>国・政府）</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教員のための研修（</a:t>
                      </a:r>
                      <a:r>
                        <a:rPr kumimoji="1" lang="en-US" altLang="ja-JP" dirty="0" smtClean="0"/>
                        <a:t>C</a:t>
                      </a:r>
                      <a:r>
                        <a:rPr kumimoji="1" lang="ja-JP" altLang="en-US" dirty="0" smtClean="0"/>
                        <a:t>国・教師）</a:t>
                      </a:r>
                    </a:p>
                  </a:txBody>
                  <a:tcPr anchor="ctr"/>
                </a:tc>
              </a:tr>
              <a:tr h="547261">
                <a:tc>
                  <a:txBody>
                    <a:bodyPr/>
                    <a:lstStyle/>
                    <a:p>
                      <a:pPr algn="ctr"/>
                      <a:endParaRPr kumimoji="1" lang="ja-JP" altLang="en-US" dirty="0"/>
                    </a:p>
                  </a:txBody>
                  <a:tcPr anchor="ctr"/>
                </a:tc>
                <a:tc>
                  <a:txBody>
                    <a:bodyPr/>
                    <a:lstStyle/>
                    <a:p>
                      <a:pPr algn="ctr"/>
                      <a:r>
                        <a:rPr kumimoji="1" lang="ja-JP" altLang="en-US" dirty="0" smtClean="0"/>
                        <a:t>教えるのが上手な先生（</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児童労働廃止、女子教育（</a:t>
                      </a:r>
                      <a:r>
                        <a:rPr kumimoji="1" lang="en-US" altLang="ja-JP" dirty="0" smtClean="0"/>
                        <a:t>C</a:t>
                      </a:r>
                      <a:r>
                        <a:rPr kumimoji="1" lang="ja-JP" altLang="en-US" dirty="0" smtClean="0"/>
                        <a:t>国・女子）</a:t>
                      </a:r>
                    </a:p>
                  </a:txBody>
                  <a:tcPr anchor="ctr"/>
                </a:tc>
              </a:tr>
              <a:tr h="547261">
                <a:tc>
                  <a:txBody>
                    <a:bodyPr/>
                    <a:lstStyle/>
                    <a:p>
                      <a:pPr algn="ctr"/>
                      <a:endParaRPr kumimoji="1" lang="ja-JP" altLang="en-US"/>
                    </a:p>
                  </a:txBody>
                  <a:tcPr anchor="ctr"/>
                </a:tc>
                <a:tc>
                  <a:txBody>
                    <a:bodyPr/>
                    <a:lstStyle/>
                    <a:p>
                      <a:pPr algn="ctr"/>
                      <a:r>
                        <a:rPr kumimoji="1" lang="ja-JP" altLang="en-US" dirty="0" smtClean="0"/>
                        <a:t>軍による教育施設利用禁止（</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十分な数の教員（</a:t>
                      </a:r>
                      <a:r>
                        <a:rPr kumimoji="1" lang="en-US" altLang="ja-JP" dirty="0" smtClean="0"/>
                        <a:t>C</a:t>
                      </a:r>
                      <a:r>
                        <a:rPr kumimoji="1" lang="ja-JP" altLang="en-US" dirty="0" smtClean="0"/>
                        <a:t>国・女子）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障害児の教育（</a:t>
                      </a:r>
                      <a:r>
                        <a:rPr kumimoji="1" lang="en-US" altLang="ja-JP" dirty="0" smtClean="0"/>
                        <a:t>C</a:t>
                      </a:r>
                      <a:r>
                        <a:rPr kumimoji="1" lang="ja-JP" altLang="en-US" dirty="0" smtClean="0"/>
                        <a:t>国・男子）</a:t>
                      </a:r>
                      <a:endParaRPr kumimoji="1" lang="ja-JP" altLang="en-US"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980728"/>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日本政府の「教育援助」の特徴は</a:t>
            </a:r>
            <a:r>
              <a:rPr lang="en-US" altLang="ja-JP" sz="3200" dirty="0" smtClean="0">
                <a:latin typeface="HGP創英角ｺﾞｼｯｸUB" pitchFamily="50" charset="-128"/>
                <a:ea typeface="HGP創英角ｺﾞｼｯｸUB" pitchFamily="50" charset="-128"/>
              </a:rPr>
              <a:t>…</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sp>
        <p:nvSpPr>
          <p:cNvPr id="13" name="テキスト ボックス 12"/>
          <p:cNvSpPr txBox="1"/>
          <p:nvPr/>
        </p:nvSpPr>
        <p:spPr>
          <a:xfrm>
            <a:off x="539552" y="2348880"/>
            <a:ext cx="8280920" cy="2923877"/>
          </a:xfrm>
          <a:prstGeom prst="rect">
            <a:avLst/>
          </a:prstGeom>
          <a:noFill/>
        </p:spPr>
        <p:txBody>
          <a:bodyPr wrap="square" rtlCol="0">
            <a:spAutoFit/>
          </a:bodyPr>
          <a:lstStyle/>
          <a:p>
            <a:pPr marL="457200" lvl="0" indent="-457200">
              <a:spcAft>
                <a:spcPts val="2400"/>
              </a:spcAft>
              <a:buFont typeface="+mj-lt"/>
              <a:buAutoNum type="arabicPeriod"/>
            </a:pPr>
            <a:r>
              <a:rPr lang="ja-JP" altLang="ja-JP" sz="2400" dirty="0" smtClean="0"/>
              <a:t>アフリカなどの低所得国よりも、アジアなどの中所得国への配分が多い。</a:t>
            </a:r>
            <a:endParaRPr lang="en-US" altLang="ja-JP" sz="2400" dirty="0" smtClean="0"/>
          </a:p>
          <a:p>
            <a:pPr marL="457200" lvl="0" indent="-457200">
              <a:spcAft>
                <a:spcPts val="2400"/>
              </a:spcAft>
              <a:buFont typeface="+mj-lt"/>
              <a:buAutoNum type="arabicPeriod"/>
            </a:pPr>
            <a:r>
              <a:rPr lang="ja-JP" altLang="ja-JP" sz="2400" dirty="0" smtClean="0"/>
              <a:t>基礎教育・中等教育分野への配分が少なく高等教育への配分が大きい。中でも、日本に留学する奨学金への配分が大きく、途上国内で使われる援助が少ない。</a:t>
            </a:r>
            <a:endParaRPr lang="en-US" altLang="ja-JP" sz="2400" dirty="0" smtClean="0">
              <a:latin typeface="+mn-lt"/>
              <a:ea typeface="ＭＳ ゴシック" pitchFamily="49" charset="-128"/>
            </a:endParaRPr>
          </a:p>
          <a:p>
            <a:pPr marL="457200" lvl="0" indent="-457200">
              <a:buFont typeface="+mj-lt"/>
              <a:buAutoNum type="arabicPeriod"/>
            </a:pPr>
            <a:endParaRPr lang="en-US" altLang="ja-JP" sz="2400" dirty="0" smtClean="0">
              <a:latin typeface="+mn-lt"/>
              <a:ea typeface="ＭＳ ゴシック" pitchFamily="49" charset="-128"/>
            </a:endParaRPr>
          </a:p>
        </p:txBody>
      </p:sp>
      <p:sp>
        <p:nvSpPr>
          <p:cNvPr id="33" name="テキスト ボックス 32"/>
          <p:cNvSpPr txBox="1"/>
          <p:nvPr/>
        </p:nvSpPr>
        <p:spPr>
          <a:xfrm>
            <a:off x="4427984" y="6413266"/>
            <a:ext cx="4201791" cy="400110"/>
          </a:xfrm>
          <a:prstGeom prst="rect">
            <a:avLst/>
          </a:prstGeom>
          <a:noFill/>
        </p:spPr>
        <p:txBody>
          <a:bodyPr wrap="square" rtlCol="0">
            <a:spAutoFit/>
          </a:bodyPr>
          <a:lstStyle/>
          <a:p>
            <a:r>
              <a:rPr lang="en-US" altLang="ja-JP" sz="1000" dirty="0" smtClean="0"/>
              <a:t>※</a:t>
            </a:r>
            <a:r>
              <a:rPr lang="ja-JP" altLang="ja-JP" sz="1000" dirty="0" smtClean="0"/>
              <a:t>出典：</a:t>
            </a:r>
            <a:r>
              <a:rPr lang="en-US" altLang="ja-JP" sz="1000" dirty="0" smtClean="0"/>
              <a:t>OECD Creditor reporting system 2013</a:t>
            </a:r>
            <a:r>
              <a:rPr lang="ja-JP" altLang="ja-JP" sz="1000" dirty="0" smtClean="0"/>
              <a:t>年の二国間援助支出総額</a:t>
            </a:r>
          </a:p>
          <a:p>
            <a:endParaRPr kumimoji="1" lang="ja-JP" alt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日本政府の「教育援助」に対するＮＧＯの提言</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graphicFrame>
        <p:nvGraphicFramePr>
          <p:cNvPr id="12" name="グラフ 11"/>
          <p:cNvGraphicFramePr/>
          <p:nvPr/>
        </p:nvGraphicFramePr>
        <p:xfrm>
          <a:off x="323528" y="1628800"/>
          <a:ext cx="4248472" cy="415858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611560" y="1700808"/>
            <a:ext cx="8208912" cy="5262979"/>
          </a:xfrm>
          <a:prstGeom prst="rect">
            <a:avLst/>
          </a:prstGeom>
          <a:noFill/>
        </p:spPr>
        <p:txBody>
          <a:bodyPr wrap="square" rtlCol="0">
            <a:spAutoFit/>
          </a:bodyPr>
          <a:lstStyle/>
          <a:p>
            <a:pPr algn="r"/>
            <a:r>
              <a:rPr lang="ja-JP" altLang="ja-JP" sz="2400" dirty="0" smtClean="0"/>
              <a:t>途上国で教育支援を行う日本の</a:t>
            </a:r>
            <a:r>
              <a:rPr lang="en-US" altLang="ja-JP" sz="2400" dirty="0" smtClean="0"/>
              <a:t>NGO</a:t>
            </a:r>
            <a:r>
              <a:rPr lang="ja-JP" altLang="ja-JP" sz="2400" dirty="0" smtClean="0"/>
              <a:t>のネットワーク団体「</a:t>
            </a:r>
            <a:r>
              <a:rPr lang="en-US" altLang="ja-JP" sz="2400" dirty="0" smtClean="0"/>
              <a:t>JNNE</a:t>
            </a:r>
            <a:r>
              <a:rPr lang="ja-JP" altLang="ja-JP" sz="2400" dirty="0" smtClean="0"/>
              <a:t>」では、日本政府に以下の</a:t>
            </a:r>
            <a:r>
              <a:rPr lang="en-US" altLang="ja-JP" sz="2400" dirty="0" smtClean="0"/>
              <a:t>4</a:t>
            </a:r>
            <a:r>
              <a:rPr lang="ja-JP" altLang="ja-JP" sz="2400" dirty="0" err="1" smtClean="0"/>
              <a:t>つの</a:t>
            </a:r>
            <a:r>
              <a:rPr lang="ja-JP" altLang="ja-JP" sz="2400" dirty="0" smtClean="0"/>
              <a:t>提言をしています</a:t>
            </a:r>
          </a:p>
          <a:p>
            <a:r>
              <a:rPr lang="en-US" altLang="ja-JP" sz="2400" dirty="0" smtClean="0"/>
              <a:t> </a:t>
            </a:r>
            <a:endParaRPr lang="ja-JP"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ja-JP" altLang="ja-JP" sz="2400" dirty="0" smtClean="0"/>
          </a:p>
          <a:p>
            <a:r>
              <a:rPr lang="en-US" altLang="ja-JP" sz="2400" dirty="0" smtClean="0"/>
              <a:t> </a:t>
            </a:r>
            <a:r>
              <a:rPr lang="en-US" altLang="ja-JP" sz="1600" dirty="0" smtClean="0"/>
              <a:t>※GPE</a:t>
            </a:r>
            <a:r>
              <a:rPr lang="ja-JP" altLang="ja-JP" sz="1600" dirty="0" smtClean="0"/>
              <a:t>基金：基礎教育普及のために</a:t>
            </a:r>
            <a:r>
              <a:rPr lang="en-US" altLang="ja-JP" sz="1600" dirty="0" smtClean="0"/>
              <a:t>2002</a:t>
            </a:r>
            <a:r>
              <a:rPr lang="ja-JP" altLang="ja-JP" sz="1600" dirty="0" smtClean="0"/>
              <a:t>年に設立された国際的な援助の枠組みのこと。</a:t>
            </a:r>
            <a:endParaRPr lang="ja-JP" altLang="ja-JP" sz="2400" dirty="0" smtClean="0"/>
          </a:p>
          <a:p>
            <a:endParaRPr lang="ja-JP" altLang="ja-JP" sz="2400" dirty="0" smtClean="0"/>
          </a:p>
        </p:txBody>
      </p:sp>
      <p:pic>
        <p:nvPicPr>
          <p:cNvPr id="14" name="Picture 16"/>
          <p:cNvPicPr>
            <a:picLocks noChangeAspect="1" noChangeArrowheads="1"/>
          </p:cNvPicPr>
          <p:nvPr/>
        </p:nvPicPr>
        <p:blipFill>
          <a:blip r:embed="rId5" cstate="print"/>
          <a:srcRect/>
          <a:stretch>
            <a:fillRect/>
          </a:stretch>
        </p:blipFill>
        <p:spPr bwMode="auto">
          <a:xfrm>
            <a:off x="467544" y="1484784"/>
            <a:ext cx="678636" cy="1001266"/>
          </a:xfrm>
          <a:prstGeom prst="rect">
            <a:avLst/>
          </a:prstGeom>
          <a:noFill/>
          <a:ln w="9525">
            <a:noFill/>
            <a:miter lim="800000"/>
            <a:headEnd/>
            <a:tailEnd/>
          </a:ln>
        </p:spPr>
      </p:pic>
      <p:sp>
        <p:nvSpPr>
          <p:cNvPr id="11" name="テキスト ボックス 10"/>
          <p:cNvSpPr txBox="1"/>
          <p:nvPr/>
        </p:nvSpPr>
        <p:spPr>
          <a:xfrm>
            <a:off x="323528" y="2780928"/>
            <a:ext cx="8568952" cy="3139321"/>
          </a:xfrm>
          <a:prstGeom prst="rect">
            <a:avLst/>
          </a:prstGeom>
          <a:solidFill>
            <a:srgbClr val="B4DE86"/>
          </a:solidFill>
        </p:spPr>
        <p:txBody>
          <a:bodyPr wrap="square" rtlCol="0">
            <a:spAutoFit/>
          </a:bodyPr>
          <a:lstStyle/>
          <a:p>
            <a:pPr>
              <a:spcAft>
                <a:spcPts val="1200"/>
              </a:spcAft>
            </a:pPr>
            <a:r>
              <a:rPr lang="ja-JP" altLang="ja-JP" sz="2400" b="1" dirty="0" smtClean="0"/>
              <a:t>提言</a:t>
            </a:r>
            <a:r>
              <a:rPr lang="en-US" altLang="ja-JP" sz="2400" b="1" dirty="0" smtClean="0"/>
              <a:t>1</a:t>
            </a:r>
            <a:r>
              <a:rPr lang="ja-JP" altLang="ja-JP" sz="2400" dirty="0" smtClean="0"/>
              <a:t>：基礎教育援助の割合を増やしてください。</a:t>
            </a:r>
          </a:p>
          <a:p>
            <a:pPr marL="993775" indent="-993775">
              <a:spcAft>
                <a:spcPts val="1200"/>
              </a:spcAft>
            </a:pPr>
            <a:r>
              <a:rPr lang="ja-JP" altLang="ja-JP" sz="2400" b="1" dirty="0" smtClean="0"/>
              <a:t>提言</a:t>
            </a:r>
            <a:r>
              <a:rPr lang="en-US" altLang="ja-JP" sz="2400" b="1" dirty="0" smtClean="0"/>
              <a:t>2</a:t>
            </a:r>
            <a:r>
              <a:rPr lang="ja-JP" altLang="ja-JP" sz="2400" dirty="0" smtClean="0"/>
              <a:t>：紛争下や紛争の影響を受けた国、低所得国への配分を増やしてください。</a:t>
            </a:r>
          </a:p>
          <a:p>
            <a:pPr marL="993775" indent="-993775">
              <a:spcAft>
                <a:spcPts val="1200"/>
              </a:spcAft>
            </a:pPr>
            <a:r>
              <a:rPr lang="ja-JP" altLang="ja-JP" sz="2400" b="1" dirty="0" smtClean="0"/>
              <a:t>提言</a:t>
            </a:r>
            <a:r>
              <a:rPr lang="en-US" altLang="ja-JP" sz="2400" b="1" dirty="0" smtClean="0"/>
              <a:t>3</a:t>
            </a:r>
            <a:r>
              <a:rPr lang="ja-JP" altLang="ja-JP" sz="2400" dirty="0" smtClean="0"/>
              <a:t>：技術協力と財政支援の両方を途上国のニーズに応じて行いましょう。</a:t>
            </a:r>
          </a:p>
          <a:p>
            <a:pPr marL="993775" indent="-993775">
              <a:spcAft>
                <a:spcPts val="1200"/>
              </a:spcAft>
            </a:pPr>
            <a:r>
              <a:rPr lang="ja-JP" altLang="ja-JP" sz="2400" b="1" dirty="0" smtClean="0"/>
              <a:t>提言</a:t>
            </a:r>
            <a:r>
              <a:rPr lang="en-US" altLang="ja-JP" sz="2400" b="1" dirty="0" smtClean="0"/>
              <a:t>4</a:t>
            </a:r>
            <a:r>
              <a:rPr lang="ja-JP" altLang="ja-JP" sz="2400" dirty="0" smtClean="0"/>
              <a:t>：教育のためのグローバル・パートナーシップ（</a:t>
            </a:r>
            <a:r>
              <a:rPr lang="en-US" altLang="ja-JP" sz="2400" dirty="0" smtClean="0"/>
              <a:t>※GPE</a:t>
            </a:r>
            <a:r>
              <a:rPr lang="ja-JP" altLang="ja-JP" sz="2400" dirty="0" smtClean="0"/>
              <a:t>基金）にもっと拠出を。</a:t>
            </a:r>
            <a:endParaRPr kumimoji="1" lang="ja-JP" alt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8" name="Group 13"/>
          <p:cNvGrpSpPr>
            <a:grpSpLocks/>
          </p:cNvGrpSpPr>
          <p:nvPr/>
        </p:nvGrpSpPr>
        <p:grpSpPr bwMode="auto">
          <a:xfrm>
            <a:off x="395288" y="188913"/>
            <a:ext cx="1441450" cy="304800"/>
            <a:chOff x="249" y="119"/>
            <a:chExt cx="908" cy="192"/>
          </a:xfrm>
        </p:grpSpPr>
        <p:sp>
          <p:nvSpPr>
            <p:cNvPr id="10"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sp>
          <p:nvSpPr>
            <p:cNvPr id="9"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grpSp>
      <p:sp>
        <p:nvSpPr>
          <p:cNvPr id="11" name="Rectangle 6"/>
          <p:cNvSpPr txBox="1">
            <a:spLocks noChangeArrowheads="1"/>
          </p:cNvSpPr>
          <p:nvPr/>
        </p:nvSpPr>
        <p:spPr bwMode="auto">
          <a:xfrm>
            <a:off x="359184" y="548680"/>
            <a:ext cx="8425631" cy="936104"/>
          </a:xfrm>
          <a:prstGeom prst="rect">
            <a:avLst/>
          </a:prstGeom>
          <a:solidFill>
            <a:srgbClr val="B4DE86"/>
          </a:solid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kumimoji="1" lang="ja-JP" altLang="en-US" sz="32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　</a:t>
            </a:r>
            <a:r>
              <a:rPr lang="ja-JP" altLang="ja-JP" sz="2400" b="1" dirty="0" smtClean="0"/>
              <a:t>［提言</a:t>
            </a:r>
            <a:r>
              <a:rPr lang="en-US" altLang="ja-JP" sz="2400" b="1" dirty="0" smtClean="0"/>
              <a:t>1</a:t>
            </a:r>
            <a:r>
              <a:rPr lang="ja-JP" altLang="ja-JP" sz="2400" b="1" dirty="0" smtClean="0"/>
              <a:t>］基礎教育援助の割合を増やしてください</a:t>
            </a:r>
          </a:p>
          <a:p>
            <a:pPr algn="ctr"/>
            <a:r>
              <a:rPr lang="ja-JP" altLang="ja-JP" sz="2000" b="1" dirty="0" smtClean="0"/>
              <a:t>政府開発援助（</a:t>
            </a:r>
            <a:r>
              <a:rPr lang="en-US" altLang="ja-JP" sz="2000" b="1" dirty="0" smtClean="0"/>
              <a:t>ODA</a:t>
            </a:r>
            <a:r>
              <a:rPr lang="ja-JP" altLang="ja-JP" sz="2000" b="1" dirty="0" smtClean="0"/>
              <a:t>）の内訳</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1" lang="ja-JP" altLang="en-US" sz="24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p:txBody>
      </p:sp>
      <p:graphicFrame>
        <p:nvGraphicFramePr>
          <p:cNvPr id="12" name="グラフ 11"/>
          <p:cNvGraphicFramePr/>
          <p:nvPr/>
        </p:nvGraphicFramePr>
        <p:xfrm>
          <a:off x="323528" y="2276872"/>
          <a:ext cx="4248472"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p:nvPr/>
        </p:nvGraphicFramePr>
        <p:xfrm>
          <a:off x="4355976" y="2348880"/>
          <a:ext cx="4464496" cy="4248472"/>
        </p:xfrm>
        <a:graphic>
          <a:graphicData uri="http://schemas.openxmlformats.org/drawingml/2006/chart">
            <c:chart xmlns:c="http://schemas.openxmlformats.org/drawingml/2006/chart" xmlns:r="http://schemas.openxmlformats.org/officeDocument/2006/relationships" r:id="rId5"/>
          </a:graphicData>
        </a:graphic>
      </p:graphicFrame>
      <p:pic>
        <p:nvPicPr>
          <p:cNvPr id="14" name="図 13" descr="もっと.gif"/>
          <p:cNvPicPr/>
          <p:nvPr/>
        </p:nvPicPr>
        <p:blipFill>
          <a:blip r:embed="rId6" cstate="print"/>
          <a:stretch>
            <a:fillRect/>
          </a:stretch>
        </p:blipFill>
        <p:spPr>
          <a:xfrm rot="508395">
            <a:off x="7187128" y="1153934"/>
            <a:ext cx="1477071" cy="139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
        <p:nvSpPr>
          <p:cNvPr id="4099" name="Rectangle 3"/>
          <p:cNvSpPr>
            <a:spLocks noGrp="1" noChangeArrowheads="1"/>
          </p:cNvSpPr>
          <p:nvPr>
            <p:ph type="body" idx="1"/>
          </p:nvPr>
        </p:nvSpPr>
        <p:spPr/>
        <p:txBody>
          <a:bodyPr/>
          <a:lstStyle/>
          <a:p>
            <a:pPr eaLnBrk="1" hangingPunct="1">
              <a:buFontTx/>
              <a:buNone/>
            </a:pPr>
            <a:r>
              <a:rPr lang="en-US" altLang="ja-JP" sz="4000" b="1" dirty="0" smtClean="0"/>
              <a:t>Q1	</a:t>
            </a:r>
            <a:r>
              <a:rPr lang="ja-JP" altLang="en-US" dirty="0" smtClean="0"/>
              <a:t>世界では、どのくらいの子どもが</a:t>
            </a:r>
            <a:endParaRPr lang="en-US" altLang="ja-JP" dirty="0" smtClean="0"/>
          </a:p>
          <a:p>
            <a:pPr eaLnBrk="1" hangingPunct="1">
              <a:buFontTx/>
              <a:buNone/>
            </a:pPr>
            <a:r>
              <a:rPr lang="en-US" altLang="ja-JP" dirty="0" smtClean="0"/>
              <a:t>		</a:t>
            </a:r>
            <a:r>
              <a:rPr lang="ja-JP" altLang="en-US" dirty="0" smtClean="0"/>
              <a:t>小学校に通っていないでしょう？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5</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a:t>
            </a:r>
            <a:r>
              <a:rPr lang="ja-JP" altLang="en-US" sz="2400" dirty="0" smtClean="0"/>
              <a:t>億</a:t>
            </a:r>
            <a:r>
              <a:rPr lang="en-US" altLang="ja-JP" sz="2400" dirty="0" smtClean="0"/>
              <a:t>4,000</a:t>
            </a:r>
            <a:r>
              <a:rPr lang="ja-JP" altLang="en-US" sz="2400" dirty="0" smtClean="0"/>
              <a:t>万人） </a:t>
            </a:r>
          </a:p>
          <a:p>
            <a:pPr eaLnBrk="1" hangingPunct="1">
              <a:buFontTx/>
              <a:buNone/>
            </a:pPr>
            <a:r>
              <a:rPr lang="en-US" altLang="ja-JP" dirty="0" smtClean="0"/>
              <a:t>B</a:t>
            </a:r>
            <a:r>
              <a:rPr lang="ja-JP" altLang="en-US" dirty="0" err="1" smtClean="0"/>
              <a:t>．</a:t>
            </a:r>
            <a:r>
              <a:rPr lang="en-US" altLang="ja-JP" dirty="0" smtClean="0"/>
              <a:t>12</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5,800</a:t>
            </a:r>
            <a:r>
              <a:rPr lang="ja-JP" altLang="en-US" sz="2400" dirty="0" smtClean="0"/>
              <a:t>万人） </a:t>
            </a:r>
          </a:p>
          <a:p>
            <a:pPr eaLnBrk="1" hangingPunct="1">
              <a:buFontTx/>
              <a:buNone/>
            </a:pPr>
            <a:r>
              <a:rPr lang="en-US" altLang="ja-JP" dirty="0" smtClean="0"/>
              <a:t>C</a:t>
            </a:r>
            <a:r>
              <a:rPr lang="ja-JP" altLang="en-US" dirty="0" err="1" smtClean="0"/>
              <a:t>．</a:t>
            </a:r>
            <a:r>
              <a:rPr lang="en-US" altLang="ja-JP" dirty="0" smtClean="0"/>
              <a:t>25</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2,700</a:t>
            </a:r>
            <a:r>
              <a:rPr lang="ja-JP" altLang="en-US" sz="2400" dirty="0" smtClean="0"/>
              <a:t>万人）</a:t>
            </a:r>
          </a:p>
          <a:p>
            <a:pPr eaLnBrk="1" hangingPunct="1">
              <a:buFontTx/>
              <a:buNone/>
            </a:pPr>
            <a:r>
              <a:rPr lang="en-US" altLang="ja-JP" dirty="0" smtClean="0"/>
              <a:t>D</a:t>
            </a:r>
            <a:r>
              <a:rPr lang="ja-JP" altLang="en-US" dirty="0" err="1" smtClean="0"/>
              <a:t>．</a:t>
            </a:r>
            <a:r>
              <a:rPr lang="en-US" altLang="ja-JP" dirty="0" smtClean="0"/>
              <a:t>50</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1,400</a:t>
            </a:r>
            <a:r>
              <a:rPr lang="ja-JP" altLang="en-US" sz="2400" dirty="0" smtClean="0"/>
              <a:t>万人）</a:t>
            </a:r>
          </a:p>
        </p:txBody>
      </p:sp>
      <p:pic>
        <p:nvPicPr>
          <p:cNvPr id="410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4101"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395288" y="4077072"/>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410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4104" name="Text Box 8"/>
          <p:cNvSpPr txBox="1">
            <a:spLocks noChangeArrowheads="1"/>
          </p:cNvSpPr>
          <p:nvPr/>
        </p:nvSpPr>
        <p:spPr bwMode="auto">
          <a:xfrm>
            <a:off x="468313" y="188913"/>
            <a:ext cx="1368425" cy="304800"/>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1</a:t>
            </a:r>
          </a:p>
        </p:txBody>
      </p:sp>
      <p:pic>
        <p:nvPicPr>
          <p:cNvPr id="9"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7380312" y="4869160"/>
            <a:ext cx="678636" cy="1001266"/>
          </a:xfrm>
          <a:prstGeom prst="rect">
            <a:avLst/>
          </a:prstGeom>
          <a:noFill/>
          <a:ln w="9525">
            <a:noFill/>
            <a:miter lim="800000"/>
            <a:headEnd/>
            <a:tailEnd/>
          </a:ln>
        </p:spPr>
      </p:pic>
      <p:sp>
        <p:nvSpPr>
          <p:cNvPr id="13" name="テキスト ボックス 12"/>
          <p:cNvSpPr txBox="1"/>
          <p:nvPr/>
        </p:nvSpPr>
        <p:spPr>
          <a:xfrm>
            <a:off x="6228184" y="3861048"/>
            <a:ext cx="2520280"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en-US" altLang="ja-JP" sz="2400" dirty="0" smtClean="0">
                <a:solidFill>
                  <a:srgbClr val="FF0000"/>
                </a:solidFill>
                <a:latin typeface="Meiryo UI" pitchFamily="50" charset="-128"/>
                <a:ea typeface="Meiryo UI" pitchFamily="50" charset="-128"/>
                <a:cs typeface="Meiryo UI" pitchFamily="50" charset="-128"/>
              </a:rPr>
              <a:t>12</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kumimoji="1" lang="ja-JP" altLang="en-US" sz="2400" dirty="0" smtClean="0">
                <a:solidFill>
                  <a:srgbClr val="FF0000"/>
                </a:solidFill>
                <a:latin typeface="Meiryo UI" pitchFamily="50" charset="-128"/>
                <a:ea typeface="Meiryo UI" pitchFamily="50" charset="-128"/>
                <a:cs typeface="Meiryo UI" pitchFamily="50" charset="-128"/>
              </a:rPr>
              <a:t>人！</a:t>
            </a:r>
            <a:endParaRPr kumimoji="1"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たくさんいるんだなぁ</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936104"/>
          </a:xfrm>
          <a:solidFill>
            <a:srgbClr val="B4DE86"/>
          </a:solidFill>
        </p:spPr>
        <p:txBody>
          <a:bodyPr/>
          <a:lstStyle/>
          <a:p>
            <a:pPr algn="ctr" eaLnBrk="1" hangingPunct="1">
              <a:buNone/>
            </a:pPr>
            <a:r>
              <a:rPr lang="ja-JP" altLang="en-US" sz="3200" dirty="0" smtClean="0">
                <a:latin typeface="HGP創英角ｺﾞｼｯｸUB" pitchFamily="50" charset="-128"/>
                <a:ea typeface="HGP創英角ｺﾞｼｯｸUB" pitchFamily="50" charset="-128"/>
              </a:rPr>
              <a:t>　</a:t>
            </a:r>
            <a:r>
              <a:rPr lang="ja-JP" altLang="ja-JP" sz="2400" b="1" dirty="0" smtClean="0"/>
              <a:t> ［提言</a:t>
            </a:r>
            <a:r>
              <a:rPr lang="en-US" altLang="ja-JP" sz="2400" b="1" dirty="0" smtClean="0"/>
              <a:t>4</a:t>
            </a:r>
            <a:r>
              <a:rPr lang="ja-JP" altLang="ja-JP" sz="2400" b="1" dirty="0" smtClean="0"/>
              <a:t>］教育のための</a:t>
            </a:r>
            <a:r>
              <a:rPr lang="en-US" altLang="ja-JP" sz="2400" b="1" dirty="0" smtClean="0"/>
              <a:t>GPE</a:t>
            </a:r>
            <a:r>
              <a:rPr lang="ja-JP" altLang="ja-JP" sz="2400" b="1" dirty="0" smtClean="0"/>
              <a:t>基金へもっと拠出しましょう</a:t>
            </a:r>
            <a:endParaRPr lang="ja-JP" altLang="ja-JP" sz="3200" dirty="0" smtClean="0"/>
          </a:p>
          <a:p>
            <a:pPr algn="ctr" eaLnBrk="1" hangingPunct="1">
              <a:buFontTx/>
              <a:buNone/>
            </a:pPr>
            <a:r>
              <a:rPr lang="en-US" altLang="ja-JP" sz="2000" b="1" dirty="0" smtClean="0"/>
              <a:t>GPE</a:t>
            </a:r>
            <a:r>
              <a:rPr lang="ja-JP" altLang="ja-JP" sz="2000" b="1" dirty="0" smtClean="0"/>
              <a:t>基金への拠出金額</a:t>
            </a:r>
            <a:r>
              <a:rPr lang="ja-JP" altLang="en-US" sz="2000" b="1" dirty="0" smtClean="0"/>
              <a:t>（</a:t>
            </a:r>
            <a:r>
              <a:rPr lang="en-US" altLang="ja-JP" sz="2000" b="1" dirty="0" smtClean="0"/>
              <a:t>2015</a:t>
            </a:r>
            <a:r>
              <a:rPr lang="ja-JP" altLang="en-US" sz="2000" b="1" dirty="0" smtClean="0"/>
              <a:t>年）</a:t>
            </a:r>
            <a:endParaRPr lang="ja-JP" altLang="en-US" sz="20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sp>
        <p:nvSpPr>
          <p:cNvPr id="33" name="テキスト ボックス 32"/>
          <p:cNvSpPr txBox="1"/>
          <p:nvPr/>
        </p:nvSpPr>
        <p:spPr>
          <a:xfrm>
            <a:off x="323528" y="6309320"/>
            <a:ext cx="8306247" cy="707886"/>
          </a:xfrm>
          <a:prstGeom prst="rect">
            <a:avLst/>
          </a:prstGeom>
          <a:noFill/>
        </p:spPr>
        <p:txBody>
          <a:bodyPr wrap="square" rtlCol="0">
            <a:spAutoFit/>
          </a:bodyPr>
          <a:lstStyle/>
          <a:p>
            <a:pPr algn="r"/>
            <a:r>
              <a:rPr lang="en-US" altLang="ja-JP" sz="1000" dirty="0" smtClean="0"/>
              <a:t>※</a:t>
            </a:r>
            <a:r>
              <a:rPr lang="ja-JP" altLang="ja-JP" sz="1000" dirty="0" smtClean="0"/>
              <a:t>出典：</a:t>
            </a:r>
            <a:r>
              <a:rPr lang="en-US" altLang="ja-JP" sz="1000" dirty="0" smtClean="0"/>
              <a:t> Global Partnership for Education, Final Pledge Report – Second Replenishment Pledging Conference, 2014. </a:t>
            </a:r>
            <a:endParaRPr lang="ja-JP" altLang="ja-JP" sz="1000" dirty="0" smtClean="0"/>
          </a:p>
          <a:p>
            <a:pPr algn="r"/>
            <a:r>
              <a:rPr lang="ja-JP" altLang="ja-JP" sz="1000" dirty="0" smtClean="0"/>
              <a:t>（拠出額は</a:t>
            </a:r>
            <a:r>
              <a:rPr lang="en-US" altLang="ja-JP" sz="1000" dirty="0" smtClean="0"/>
              <a:t>2015</a:t>
            </a:r>
            <a:r>
              <a:rPr lang="ja-JP" altLang="ja-JP" sz="1000" dirty="0" smtClean="0"/>
              <a:t>年</a:t>
            </a:r>
            <a:r>
              <a:rPr lang="en-US" altLang="ja-JP" sz="1000" dirty="0" smtClean="0"/>
              <a:t>2</a:t>
            </a:r>
            <a:r>
              <a:rPr lang="ja-JP" altLang="ja-JP" sz="1000" dirty="0" smtClean="0"/>
              <a:t>月</a:t>
            </a:r>
            <a:r>
              <a:rPr lang="en-US" altLang="ja-JP" sz="1000" dirty="0" smtClean="0"/>
              <a:t>2</a:t>
            </a:r>
            <a:r>
              <a:rPr lang="ja-JP" altLang="ja-JP" sz="1000" dirty="0" smtClean="0"/>
              <a:t>日の為替レートで日本円に換算）</a:t>
            </a:r>
          </a:p>
          <a:p>
            <a:pPr algn="r"/>
            <a:r>
              <a:rPr lang="en-US" altLang="ja-JP" sz="1000" dirty="0" smtClean="0"/>
              <a:t> </a:t>
            </a:r>
            <a:endParaRPr lang="ja-JP" altLang="ja-JP" sz="1000" dirty="0" smtClean="0"/>
          </a:p>
          <a:p>
            <a:pPr algn="r"/>
            <a:endParaRPr kumimoji="1" lang="ja-JP" altLang="en-US" sz="1000" dirty="0"/>
          </a:p>
        </p:txBody>
      </p:sp>
      <p:graphicFrame>
        <p:nvGraphicFramePr>
          <p:cNvPr id="9" name="グラフ 8"/>
          <p:cNvGraphicFramePr/>
          <p:nvPr/>
        </p:nvGraphicFramePr>
        <p:xfrm>
          <a:off x="179512" y="1484784"/>
          <a:ext cx="8964488" cy="482453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図 9" descr="もっと.gif"/>
          <p:cNvPicPr/>
          <p:nvPr/>
        </p:nvPicPr>
        <p:blipFill>
          <a:blip r:embed="rId5" cstate="print"/>
          <a:stretch>
            <a:fillRect/>
          </a:stretch>
        </p:blipFill>
        <p:spPr>
          <a:xfrm rot="508395">
            <a:off x="6669360" y="1217660"/>
            <a:ext cx="2321498" cy="2250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41784"/>
            <a:ext cx="8229600" cy="1143000"/>
          </a:xfrm>
        </p:spPr>
        <p:txBody>
          <a:bodyPr/>
          <a:lstStyle/>
          <a:p>
            <a:pPr eaLnBrk="1" hangingPunct="1"/>
            <a:r>
              <a:rPr lang="ja-JP" altLang="en-US" sz="2400" b="1" dirty="0" smtClean="0"/>
              <a:t>世界中の子どもが学校に通えるために</a:t>
            </a:r>
            <a:r>
              <a:rPr lang="en-US" altLang="ja-JP" sz="2400" b="1" dirty="0" smtClean="0"/>
              <a:t>‥</a:t>
            </a:r>
            <a:br>
              <a:rPr lang="en-US" altLang="ja-JP" sz="2400" b="1" dirty="0" smtClean="0"/>
            </a:br>
            <a:r>
              <a:rPr lang="ja-JP" altLang="en-US" sz="2400" b="1" dirty="0" smtClean="0"/>
              <a:t>あなたが「大切だ」と思うことから◇の中に</a:t>
            </a:r>
            <a:r>
              <a:rPr lang="en-US" altLang="ja-JP" sz="2400" b="1" dirty="0" smtClean="0"/>
              <a:t>A</a:t>
            </a:r>
            <a:r>
              <a:rPr lang="ja-JP" altLang="en-US" sz="2400" b="1" dirty="0" smtClean="0"/>
              <a:t>～</a:t>
            </a:r>
            <a:r>
              <a:rPr lang="en-US" altLang="ja-JP" sz="2400" b="1" dirty="0" smtClean="0"/>
              <a:t>I</a:t>
            </a:r>
            <a:r>
              <a:rPr lang="ja-JP" altLang="en-US" sz="2400" b="1" dirty="0" smtClean="0"/>
              <a:t>　を記入して、</a:t>
            </a:r>
            <a:br>
              <a:rPr lang="ja-JP" altLang="en-US" sz="2400" b="1" dirty="0" smtClean="0"/>
            </a:br>
            <a:r>
              <a:rPr lang="ja-JP" altLang="en-US" sz="2400" b="1" dirty="0" smtClean="0"/>
              <a:t>順番に並び替えてみましょう。</a:t>
            </a:r>
          </a:p>
        </p:txBody>
      </p:sp>
      <p:sp>
        <p:nvSpPr>
          <p:cNvPr id="20483" name="Rectangle 3"/>
          <p:cNvSpPr>
            <a:spLocks noGrp="1" noChangeArrowheads="1"/>
          </p:cNvSpPr>
          <p:nvPr>
            <p:ph type="body" idx="1"/>
          </p:nvPr>
        </p:nvSpPr>
        <p:spPr>
          <a:xfrm>
            <a:off x="4211960" y="1628800"/>
            <a:ext cx="4787900" cy="4968552"/>
          </a:xfrm>
        </p:spPr>
        <p:txBody>
          <a:bodyPr/>
          <a:lstStyle/>
          <a:p>
            <a:pPr marL="457200" indent="-457200" eaLnBrk="1" hangingPunct="1">
              <a:buFont typeface="+mj-lt"/>
              <a:buAutoNum type="alphaUcParenR"/>
            </a:pPr>
            <a:r>
              <a:rPr lang="ja-JP" altLang="en-US" sz="2000" dirty="0" smtClean="0"/>
              <a:t>世界中の子どもが学校に通えるように日本の政府に働きかける</a:t>
            </a:r>
            <a:endParaRPr lang="en-US" altLang="ja-JP" sz="2000" dirty="0" smtClean="0"/>
          </a:p>
          <a:p>
            <a:pPr marL="457200" indent="-457200" eaLnBrk="1" hangingPunct="1">
              <a:buFont typeface="+mj-lt"/>
              <a:buAutoNum type="alphaUcParenR"/>
            </a:pPr>
            <a:r>
              <a:rPr lang="ja-JP" altLang="en-US" sz="2000" dirty="0" smtClean="0"/>
              <a:t>お金や物などを集めて教育に関わる</a:t>
            </a:r>
            <a:r>
              <a:rPr lang="en-US" altLang="ja-JP" sz="2000" dirty="0" smtClean="0"/>
              <a:t>NGO</a:t>
            </a:r>
            <a:r>
              <a:rPr lang="ja-JP" altLang="en-US" sz="2000" dirty="0" smtClean="0"/>
              <a:t>などに寄付をする</a:t>
            </a:r>
            <a:endParaRPr lang="en-US" altLang="ja-JP" sz="2000" dirty="0" smtClean="0"/>
          </a:p>
          <a:p>
            <a:pPr marL="457200" indent="-457200" eaLnBrk="1" hangingPunct="1">
              <a:buFont typeface="+mj-lt"/>
              <a:buAutoNum type="alphaUcParenR"/>
            </a:pPr>
            <a:r>
              <a:rPr lang="ja-JP" altLang="en-US" sz="2000" dirty="0" smtClean="0"/>
              <a:t>現地に行って学校を建てる</a:t>
            </a:r>
            <a:endParaRPr lang="en-US" altLang="ja-JP" sz="2000" dirty="0" smtClean="0"/>
          </a:p>
          <a:p>
            <a:pPr marL="457200" indent="-457200" eaLnBrk="1" hangingPunct="1">
              <a:buFont typeface="+mj-lt"/>
              <a:buAutoNum type="alphaUcParenR"/>
            </a:pPr>
            <a:r>
              <a:rPr lang="ja-JP" altLang="en-US" sz="2000" dirty="0" smtClean="0"/>
              <a:t>教育の大切さや途上国の暮らしについてもっと調べてみる</a:t>
            </a:r>
            <a:endParaRPr lang="en-US" altLang="ja-JP" sz="2000" dirty="0" smtClean="0"/>
          </a:p>
          <a:p>
            <a:pPr marL="457200" indent="-457200" eaLnBrk="1" hangingPunct="1">
              <a:buFont typeface="+mj-lt"/>
              <a:buAutoNum type="alphaUcParenR"/>
            </a:pPr>
            <a:r>
              <a:rPr lang="ja-JP" altLang="en-US" sz="2000" dirty="0" smtClean="0"/>
              <a:t>文化祭や学園祭を通じて、多くの人に教育の大切さを発表する</a:t>
            </a:r>
            <a:endParaRPr lang="en-US" altLang="ja-JP" sz="2000" dirty="0" smtClean="0"/>
          </a:p>
          <a:p>
            <a:pPr marL="457200" indent="-457200" eaLnBrk="1" hangingPunct="1">
              <a:buFont typeface="+mj-lt"/>
              <a:buAutoNum type="alphaUcParenR"/>
            </a:pPr>
            <a:r>
              <a:rPr lang="ja-JP" altLang="en-US" sz="2000" dirty="0" smtClean="0"/>
              <a:t>特になにもしない</a:t>
            </a:r>
            <a:endParaRPr lang="en-US" altLang="ja-JP" sz="2000" dirty="0" smtClean="0"/>
          </a:p>
          <a:p>
            <a:pPr marL="457200" indent="-457200" eaLnBrk="1" hangingPunct="1">
              <a:buFont typeface="+mj-lt"/>
              <a:buAutoNum type="alphaUcParenR"/>
            </a:pPr>
            <a:r>
              <a:rPr lang="ja-JP" altLang="en-US" sz="2000" dirty="0" smtClean="0"/>
              <a:t>国際交流の活動を推進し、外国人と友だちになる</a:t>
            </a:r>
            <a:endParaRPr lang="en-US" altLang="ja-JP" sz="2000" dirty="0" smtClean="0"/>
          </a:p>
          <a:p>
            <a:pPr marL="457200" indent="-457200" eaLnBrk="1" hangingPunct="1">
              <a:buFont typeface="+mj-lt"/>
              <a:buAutoNum type="alphaUcParenR"/>
            </a:pPr>
            <a:r>
              <a:rPr lang="ja-JP" altLang="en-US" sz="2000" dirty="0" smtClean="0"/>
              <a:t>友だちや家族に話をする</a:t>
            </a:r>
            <a:endParaRPr lang="en-US" altLang="ja-JP" sz="2000" dirty="0" smtClean="0"/>
          </a:p>
          <a:p>
            <a:pPr marL="457200" indent="-457200" eaLnBrk="1" hangingPunct="1">
              <a:buFont typeface="+mj-lt"/>
              <a:buAutoNum type="alphaUcParenR"/>
            </a:pPr>
            <a:r>
              <a:rPr lang="ja-JP" altLang="en-US" sz="2000" dirty="0" smtClean="0"/>
              <a:t>新聞や</a:t>
            </a:r>
            <a:r>
              <a:rPr lang="en-US" altLang="ja-JP" sz="2000" dirty="0" smtClean="0"/>
              <a:t>SNS</a:t>
            </a:r>
            <a:r>
              <a:rPr lang="ja-JP" altLang="en-US" sz="2000" dirty="0" smtClean="0"/>
              <a:t>に自分の意見を投稿する</a:t>
            </a:r>
          </a:p>
          <a:p>
            <a:pPr eaLnBrk="1" hangingPunct="1"/>
            <a:endParaRPr lang="en-US" altLang="ja-JP" sz="2000" dirty="0" smtClean="0"/>
          </a:p>
        </p:txBody>
      </p:sp>
      <p:grpSp>
        <p:nvGrpSpPr>
          <p:cNvPr id="20484" name="Group 24"/>
          <p:cNvGrpSpPr>
            <a:grpSpLocks/>
          </p:cNvGrpSpPr>
          <p:nvPr/>
        </p:nvGrpSpPr>
        <p:grpSpPr bwMode="auto">
          <a:xfrm rot="2634744">
            <a:off x="1116013" y="2420938"/>
            <a:ext cx="2547937" cy="2552700"/>
            <a:chOff x="657" y="1986"/>
            <a:chExt cx="1605" cy="1608"/>
          </a:xfrm>
        </p:grpSpPr>
        <p:sp>
          <p:nvSpPr>
            <p:cNvPr id="2049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grpSp>
      <p:pic>
        <p:nvPicPr>
          <p:cNvPr id="2048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48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0487" name="Group 30"/>
          <p:cNvGrpSpPr>
            <a:grpSpLocks/>
          </p:cNvGrpSpPr>
          <p:nvPr/>
        </p:nvGrpSpPr>
        <p:grpSpPr bwMode="auto">
          <a:xfrm>
            <a:off x="395288" y="188913"/>
            <a:ext cx="1441450" cy="304800"/>
            <a:chOff x="249" y="119"/>
            <a:chExt cx="908" cy="192"/>
          </a:xfrm>
        </p:grpSpPr>
        <p:sp>
          <p:nvSpPr>
            <p:cNvPr id="20488" name="AutoShape 31"/>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0489" name="Text Box 32"/>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pic>
        <p:nvPicPr>
          <p:cNvPr id="19" name="Picture 16"/>
          <p:cNvPicPr>
            <a:picLocks noChangeAspect="1" noChangeArrowheads="1"/>
          </p:cNvPicPr>
          <p:nvPr/>
        </p:nvPicPr>
        <p:blipFill>
          <a:blip r:embed="rId4" cstate="print"/>
          <a:srcRect/>
          <a:stretch>
            <a:fillRect/>
          </a:stretch>
        </p:blipFill>
        <p:spPr bwMode="auto">
          <a:xfrm>
            <a:off x="61156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z="3200" b="1" dirty="0" smtClean="0"/>
              <a:t>首相・外務大臣へ手紙を書こう</a:t>
            </a:r>
          </a:p>
        </p:txBody>
      </p:sp>
      <p:sp>
        <p:nvSpPr>
          <p:cNvPr id="21507" name="Rectangle 3"/>
          <p:cNvSpPr>
            <a:spLocks noGrp="1" noChangeArrowheads="1"/>
          </p:cNvSpPr>
          <p:nvPr>
            <p:ph type="body" idx="1"/>
          </p:nvPr>
        </p:nvSpPr>
        <p:spPr/>
        <p:txBody>
          <a:bodyPr/>
          <a:lstStyle/>
          <a:p>
            <a:pPr eaLnBrk="1" hangingPunct="1">
              <a:buFontTx/>
              <a:buNone/>
            </a:pPr>
            <a:r>
              <a:rPr lang="en-US" altLang="ja-JP" sz="2800" b="1" dirty="0" smtClean="0"/>
              <a:t>●</a:t>
            </a:r>
            <a:r>
              <a:rPr lang="ja-JP" altLang="en-US" sz="2800" b="1" dirty="0" smtClean="0"/>
              <a:t>学校</a:t>
            </a:r>
            <a:r>
              <a:rPr lang="en-US" altLang="ja-JP" sz="2800" b="1" dirty="0" smtClean="0"/>
              <a:t>/</a:t>
            </a:r>
            <a:r>
              <a:rPr lang="ja-JP" altLang="en-US" sz="2800" b="1" dirty="0" smtClean="0"/>
              <a:t>グループ名：	</a:t>
            </a:r>
          </a:p>
          <a:p>
            <a:pPr eaLnBrk="1" hangingPunct="1">
              <a:buFontTx/>
              <a:buNone/>
            </a:pPr>
            <a:r>
              <a:rPr lang="ja-JP" altLang="en-US" sz="2800" b="1" dirty="0" smtClean="0"/>
              <a:t>●グループの人数：	</a:t>
            </a:r>
          </a:p>
          <a:p>
            <a:pPr eaLnBrk="1" hangingPunct="1">
              <a:buFontTx/>
              <a:buNone/>
            </a:pPr>
            <a:r>
              <a:rPr lang="ja-JP" altLang="en-US" sz="2800" b="1" dirty="0" smtClean="0"/>
              <a:t>●グループのメンバーの名前：	</a:t>
            </a:r>
          </a:p>
          <a:p>
            <a:pPr eaLnBrk="1" hangingPunct="1">
              <a:buFontTx/>
              <a:buNone/>
            </a:pPr>
            <a:r>
              <a:rPr lang="ja-JP" altLang="en-US" sz="2800" b="1" dirty="0" smtClean="0"/>
              <a:t>●わたしたちの提案</a:t>
            </a:r>
          </a:p>
          <a:p>
            <a:pPr eaLnBrk="1" hangingPunct="1">
              <a:buFontTx/>
              <a:buNone/>
            </a:pPr>
            <a:r>
              <a:rPr lang="ja-JP" altLang="en-US" sz="2000" dirty="0" smtClean="0"/>
              <a:t>　世界中の子どもが学校に通えるようになるために</a:t>
            </a:r>
          </a:p>
          <a:p>
            <a:pPr eaLnBrk="1" hangingPunct="1">
              <a:buFontTx/>
              <a:buNone/>
            </a:pPr>
            <a:r>
              <a:rPr lang="ja-JP" altLang="en-US" sz="2000" dirty="0" smtClean="0"/>
              <a:t>　日本政府にお願いしたいこと</a:t>
            </a:r>
            <a:r>
              <a:rPr lang="en-US" altLang="ja-JP" sz="2000" dirty="0" smtClean="0"/>
              <a:t>/</a:t>
            </a:r>
            <a:r>
              <a:rPr lang="ja-JP" altLang="en-US" sz="2000" dirty="0" smtClean="0"/>
              <a:t>取り組んで欲しいことは</a:t>
            </a:r>
            <a:r>
              <a:rPr lang="en-US" altLang="ja-JP" sz="2800" dirty="0" smtClean="0"/>
              <a:t>…</a:t>
            </a:r>
          </a:p>
          <a:p>
            <a:pPr eaLnBrk="1" hangingPunct="1">
              <a:buFontTx/>
              <a:buNone/>
            </a:pPr>
            <a:r>
              <a:rPr lang="en-US" altLang="ja-JP" sz="2800" b="1" dirty="0" smtClean="0"/>
              <a:t>●</a:t>
            </a:r>
            <a:r>
              <a:rPr lang="ja-JP" altLang="en-US" sz="2800" b="1" dirty="0" smtClean="0"/>
              <a:t>「世界一大きな授業」をやって、わたしたちが思ったこと・考えたこと・感じたこと	</a:t>
            </a:r>
          </a:p>
          <a:p>
            <a:pPr eaLnBrk="1" hangingPunct="1">
              <a:buFontTx/>
              <a:buNone/>
            </a:pPr>
            <a:endParaRPr lang="en-US" altLang="ja-JP" b="1" dirty="0" smtClean="0"/>
          </a:p>
        </p:txBody>
      </p:sp>
      <p:pic>
        <p:nvPicPr>
          <p:cNvPr id="21508"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1510" name="Group 7"/>
          <p:cNvGrpSpPr>
            <a:grpSpLocks/>
          </p:cNvGrpSpPr>
          <p:nvPr/>
        </p:nvGrpSpPr>
        <p:grpSpPr bwMode="auto">
          <a:xfrm>
            <a:off x="395288" y="188913"/>
            <a:ext cx="1441450" cy="304800"/>
            <a:chOff x="249" y="119"/>
            <a:chExt cx="908" cy="192"/>
          </a:xfrm>
        </p:grpSpPr>
        <p:sp>
          <p:nvSpPr>
            <p:cNvPr id="21511"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1512"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Q2</a:t>
            </a:r>
            <a:r>
              <a:rPr lang="en-US" altLang="ja-JP" sz="2800" b="1" dirty="0" smtClean="0"/>
              <a:t>	</a:t>
            </a:r>
            <a:r>
              <a:rPr lang="ja-JP" altLang="en-US" dirty="0" smtClean="0"/>
              <a:t>小学校に通えない理由には</a:t>
            </a:r>
            <a:endParaRPr lang="en-US" altLang="ja-JP" dirty="0" smtClean="0"/>
          </a:p>
          <a:p>
            <a:pPr eaLnBrk="1" hangingPunct="1">
              <a:buFontTx/>
              <a:buNone/>
            </a:pPr>
            <a:r>
              <a:rPr lang="en-US" altLang="ja-JP" dirty="0" smtClean="0"/>
              <a:t>		</a:t>
            </a:r>
            <a:r>
              <a:rPr lang="ja-JP" altLang="en-US" dirty="0" smtClean="0"/>
              <a:t>どんなことがあるでしょう？ </a:t>
            </a:r>
          </a:p>
          <a:p>
            <a:pPr eaLnBrk="1" hangingPunct="1">
              <a:buFontTx/>
              <a:buNone/>
            </a:pPr>
            <a:endParaRPr lang="ja-JP" altLang="en-US" sz="2800" dirty="0" smtClean="0"/>
          </a:p>
          <a:p>
            <a:pPr eaLnBrk="1" hangingPunct="1">
              <a:buFontTx/>
              <a:buNone/>
            </a:pPr>
            <a:r>
              <a:rPr lang="en-US" altLang="ja-JP" sz="2800" dirty="0" smtClean="0"/>
              <a:t>A</a:t>
            </a:r>
            <a:r>
              <a:rPr lang="ja-JP" altLang="en-US" sz="2800" dirty="0" err="1" smtClean="0"/>
              <a:t>．</a:t>
            </a:r>
            <a:r>
              <a:rPr lang="ja-JP" altLang="en-US" sz="2800" dirty="0" smtClean="0"/>
              <a:t>学校や先生の数が足りないから。 </a:t>
            </a:r>
          </a:p>
          <a:p>
            <a:pPr eaLnBrk="1" hangingPunct="1">
              <a:buFontTx/>
              <a:buNone/>
            </a:pPr>
            <a:r>
              <a:rPr lang="en-US" altLang="ja-JP" sz="2800" dirty="0" smtClean="0"/>
              <a:t>B</a:t>
            </a:r>
            <a:r>
              <a:rPr lang="ja-JP" altLang="en-US" sz="2800" dirty="0" err="1" smtClean="0"/>
              <a:t>．</a:t>
            </a:r>
            <a:r>
              <a:rPr lang="ja-JP" altLang="en-US" sz="2800" dirty="0" smtClean="0"/>
              <a:t>家にお金がないので働かなくてはいけないから。 </a:t>
            </a:r>
          </a:p>
          <a:p>
            <a:pPr marL="457200" indent="-457200" eaLnBrk="1" hangingPunct="1">
              <a:buFontTx/>
              <a:buNone/>
            </a:pPr>
            <a:r>
              <a:rPr lang="en-US" altLang="ja-JP" sz="2800" dirty="0" smtClean="0"/>
              <a:t>C</a:t>
            </a:r>
            <a:r>
              <a:rPr lang="ja-JP" altLang="en-US" sz="2800" dirty="0" err="1" smtClean="0"/>
              <a:t>．</a:t>
            </a:r>
            <a:r>
              <a:rPr lang="ja-JP" altLang="en-US" sz="2800" dirty="0" smtClean="0"/>
              <a:t>親や地域の人々から学校に行かなくても良いと言われたから。 </a:t>
            </a:r>
          </a:p>
          <a:p>
            <a:pPr marL="457200" indent="-457200" eaLnBrk="1" hangingPunct="1">
              <a:buFontTx/>
              <a:buNone/>
            </a:pPr>
            <a:r>
              <a:rPr lang="en-US" altLang="ja-JP" sz="2800" dirty="0" smtClean="0"/>
              <a:t>D</a:t>
            </a:r>
            <a:r>
              <a:rPr lang="ja-JP" altLang="en-US" sz="2800" dirty="0" err="1" smtClean="0"/>
              <a:t>．</a:t>
            </a:r>
            <a:r>
              <a:rPr lang="ja-JP" altLang="en-US" sz="2800" dirty="0" smtClean="0"/>
              <a:t>戦争や紛争で、学校がこわされたり、軍に利用されてしまったりするから。 </a:t>
            </a:r>
          </a:p>
        </p:txBody>
      </p:sp>
      <p:pic>
        <p:nvPicPr>
          <p:cNvPr id="512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12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5338" y="335679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2" name="Oval 8"/>
          <p:cNvSpPr>
            <a:spLocks noChangeArrowheads="1"/>
          </p:cNvSpPr>
          <p:nvPr/>
        </p:nvSpPr>
        <p:spPr bwMode="auto">
          <a:xfrm>
            <a:off x="395338" y="386085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3" name="Oval 9"/>
          <p:cNvSpPr>
            <a:spLocks noChangeArrowheads="1"/>
          </p:cNvSpPr>
          <p:nvPr/>
        </p:nvSpPr>
        <p:spPr bwMode="auto">
          <a:xfrm>
            <a:off x="395338" y="436490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4" name="Oval 10"/>
          <p:cNvSpPr>
            <a:spLocks noChangeArrowheads="1"/>
          </p:cNvSpPr>
          <p:nvPr/>
        </p:nvSpPr>
        <p:spPr bwMode="auto">
          <a:xfrm>
            <a:off x="395338" y="530101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5130" name="Group 12"/>
          <p:cNvGrpSpPr>
            <a:grpSpLocks/>
          </p:cNvGrpSpPr>
          <p:nvPr/>
        </p:nvGrpSpPr>
        <p:grpSpPr bwMode="auto">
          <a:xfrm>
            <a:off x="395288" y="188913"/>
            <a:ext cx="1441450" cy="304800"/>
            <a:chOff x="249" y="119"/>
            <a:chExt cx="908" cy="192"/>
          </a:xfrm>
        </p:grpSpPr>
        <p:sp>
          <p:nvSpPr>
            <p:cNvPr id="5131" name="AutoShape 1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5132" name="Text Box 14"/>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3" name="Picture 16"/>
          <p:cNvPicPr>
            <a:picLocks noChangeAspect="1" noChangeArrowheads="1"/>
          </p:cNvPicPr>
          <p:nvPr/>
        </p:nvPicPr>
        <p:blipFill>
          <a:blip r:embed="rId4" cstate="print"/>
          <a:srcRect/>
          <a:stretch>
            <a:fillRect/>
          </a:stretch>
        </p:blipFill>
        <p:spPr bwMode="auto">
          <a:xfrm>
            <a:off x="7380312" y="2427734"/>
            <a:ext cx="678636" cy="1001266"/>
          </a:xfrm>
          <a:prstGeom prst="rect">
            <a:avLst/>
          </a:prstGeom>
          <a:noFill/>
          <a:ln w="9525">
            <a:noFill/>
            <a:miter lim="800000"/>
            <a:headEnd/>
            <a:tailEnd/>
          </a:ln>
        </p:spPr>
      </p:pic>
      <p:sp>
        <p:nvSpPr>
          <p:cNvPr id="14" name="テキスト ボックス 13"/>
          <p:cNvSpPr txBox="1"/>
          <p:nvPr/>
        </p:nvSpPr>
        <p:spPr>
          <a:xfrm>
            <a:off x="6876256" y="1887215"/>
            <a:ext cx="1728192"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ja-JP" altLang="en-US" sz="2400" dirty="0" smtClean="0">
                <a:solidFill>
                  <a:srgbClr val="FF0000"/>
                </a:solidFill>
                <a:latin typeface="Meiryo UI" pitchFamily="50" charset="-128"/>
                <a:ea typeface="Meiryo UI" pitchFamily="50" charset="-128"/>
                <a:cs typeface="Meiryo UI" pitchFamily="50" charset="-128"/>
              </a:rPr>
              <a:t>全部正解！</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6"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0-#ppt_w/2"/>
                                          </p:val>
                                        </p:tav>
                                        <p:tav tm="100000">
                                          <p:val>
                                            <p:strVal val="#ppt_x"/>
                                          </p:val>
                                        </p:tav>
                                      </p:tavLst>
                                    </p:anim>
                                    <p:anim calcmode="lin" valueType="num">
                                      <p:cBhvr additive="base">
                                        <p:cTn id="13" dur="500" fill="hold"/>
                                        <p:tgtEl>
                                          <p:spTgt spid="112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additive="base">
                                        <p:cTn id="17" dur="500" fill="hold"/>
                                        <p:tgtEl>
                                          <p:spTgt spid="11273"/>
                                        </p:tgtEl>
                                        <p:attrNameLst>
                                          <p:attrName>ppt_x</p:attrName>
                                        </p:attrNameLst>
                                      </p:cBhvr>
                                      <p:tavLst>
                                        <p:tav tm="0">
                                          <p:val>
                                            <p:strVal val="1+#ppt_w/2"/>
                                          </p:val>
                                        </p:tav>
                                        <p:tav tm="100000">
                                          <p:val>
                                            <p:strVal val="#ppt_x"/>
                                          </p:val>
                                        </p:tav>
                                      </p:tavLst>
                                    </p:anim>
                                    <p:anim calcmode="lin" valueType="num">
                                      <p:cBhvr additive="base">
                                        <p:cTn id="18" dur="500" fill="hold"/>
                                        <p:tgtEl>
                                          <p:spTgt spid="112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additive="base">
                                        <p:cTn id="22" dur="500" fill="hold"/>
                                        <p:tgtEl>
                                          <p:spTgt spid="11274"/>
                                        </p:tgtEl>
                                        <p:attrNameLst>
                                          <p:attrName>ppt_x</p:attrName>
                                        </p:attrNameLst>
                                      </p:cBhvr>
                                      <p:tavLst>
                                        <p:tav tm="0">
                                          <p:val>
                                            <p:strVal val="#ppt_x"/>
                                          </p:val>
                                        </p:tav>
                                        <p:tav tm="100000">
                                          <p:val>
                                            <p:strVal val="#ppt_x"/>
                                          </p:val>
                                        </p:tav>
                                      </p:tavLst>
                                    </p:anim>
                                    <p:anim calcmode="lin" valueType="num">
                                      <p:cBhvr additive="base">
                                        <p:cTn id="23" dur="500" fill="hold"/>
                                        <p:tgtEl>
                                          <p:spTgt spid="1127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Q3</a:t>
            </a:r>
            <a:r>
              <a:rPr lang="en-US" altLang="ja-JP" b="1" dirty="0" smtClean="0"/>
              <a:t>	</a:t>
            </a:r>
            <a:r>
              <a:rPr lang="ja-JP" altLang="en-US" dirty="0" smtClean="0"/>
              <a:t>世界では、小学校に入学しても、途中で</a:t>
            </a:r>
            <a:endParaRPr lang="en-US" altLang="ja-JP" dirty="0" smtClean="0"/>
          </a:p>
          <a:p>
            <a:pPr eaLnBrk="1" hangingPunct="1">
              <a:buFontTx/>
              <a:buNone/>
            </a:pPr>
            <a:r>
              <a:rPr lang="en-US" altLang="ja-JP" dirty="0" smtClean="0"/>
              <a:t>		</a:t>
            </a:r>
            <a:r>
              <a:rPr lang="ja-JP" altLang="en-US" dirty="0" smtClean="0"/>
              <a:t>通うのをやめてしまう子どもたちが</a:t>
            </a:r>
            <a:endParaRPr lang="en-US" altLang="ja-JP" dirty="0" smtClean="0"/>
          </a:p>
          <a:p>
            <a:pPr eaLnBrk="1" hangingPunct="1">
              <a:buFontTx/>
              <a:buNone/>
            </a:pPr>
            <a:r>
              <a:rPr lang="en-US" altLang="ja-JP" dirty="0" smtClean="0"/>
              <a:t>		</a:t>
            </a:r>
            <a:r>
              <a:rPr lang="ja-JP" altLang="en-US" dirty="0" smtClean="0"/>
              <a:t>多くいます。その割合はどのくらい？</a:t>
            </a:r>
          </a:p>
          <a:p>
            <a:pPr eaLnBrk="1" hangingPunct="1">
              <a:buFontTx/>
              <a:buNone/>
            </a:pPr>
            <a:r>
              <a:rPr lang="ja-JP" altLang="en-US" dirty="0" smtClean="0"/>
              <a:t> </a:t>
            </a:r>
          </a:p>
          <a:p>
            <a:pPr eaLnBrk="1" hangingPunct="1">
              <a:buFontTx/>
              <a:buNone/>
            </a:pPr>
            <a:r>
              <a:rPr lang="en-US" altLang="ja-JP" dirty="0" smtClean="0"/>
              <a:t>A</a:t>
            </a:r>
            <a:r>
              <a:rPr lang="ja-JP" altLang="en-US" dirty="0" err="1" smtClean="0"/>
              <a:t>．</a:t>
            </a:r>
            <a:r>
              <a:rPr lang="ja-JP" altLang="en-US" dirty="0" smtClean="0"/>
              <a:t>  </a:t>
            </a:r>
            <a:r>
              <a:rPr lang="en-US" altLang="ja-JP" dirty="0" smtClean="0"/>
              <a:t>3</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4</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10</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20</a:t>
            </a:r>
            <a:r>
              <a:rPr lang="ja-JP" altLang="en-US" dirty="0" smtClean="0"/>
              <a:t>人に</a:t>
            </a:r>
            <a:r>
              <a:rPr lang="en-US" altLang="ja-JP" dirty="0" smtClean="0"/>
              <a:t>1</a:t>
            </a:r>
            <a:r>
              <a:rPr lang="ja-JP" altLang="en-US" dirty="0" smtClean="0"/>
              <a:t>人 </a:t>
            </a:r>
          </a:p>
        </p:txBody>
      </p:sp>
      <p:pic>
        <p:nvPicPr>
          <p:cNvPr id="61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61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536" y="465293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6151" name="Group 7"/>
          <p:cNvGrpSpPr>
            <a:grpSpLocks/>
          </p:cNvGrpSpPr>
          <p:nvPr/>
        </p:nvGrpSpPr>
        <p:grpSpPr bwMode="auto">
          <a:xfrm>
            <a:off x="395288" y="188913"/>
            <a:ext cx="1441450" cy="304800"/>
            <a:chOff x="249" y="119"/>
            <a:chExt cx="908" cy="192"/>
          </a:xfrm>
        </p:grpSpPr>
        <p:sp>
          <p:nvSpPr>
            <p:cNvPr id="6152"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6153"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096344"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4</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lang="ja-JP" altLang="en-US" sz="2400" dirty="0" smtClean="0">
                <a:solidFill>
                  <a:srgbClr val="FF0000"/>
                </a:solidFill>
                <a:latin typeface="Meiryo UI" pitchFamily="50" charset="-128"/>
                <a:ea typeface="Meiryo UI" pitchFamily="50" charset="-128"/>
                <a:cs typeface="Meiryo UI" pitchFamily="50" charset="-128"/>
              </a:rPr>
              <a:t>人は途中で</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退学しちゃうんだ</a:t>
            </a:r>
            <a:r>
              <a:rPr lang="en-US" altLang="ja-JP"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marL="977900" indent="-977900" eaLnBrk="1" hangingPunct="1">
              <a:buFontTx/>
              <a:buNone/>
            </a:pPr>
            <a:r>
              <a:rPr lang="en-US" altLang="ja-JP" sz="4000" b="1" dirty="0" smtClean="0"/>
              <a:t>Q4</a:t>
            </a:r>
            <a:r>
              <a:rPr lang="ja-JP" altLang="en-US" sz="4000" b="1" dirty="0" smtClean="0"/>
              <a:t>　</a:t>
            </a:r>
            <a:r>
              <a:rPr lang="ja-JP" altLang="en-US" dirty="0" smtClean="0"/>
              <a:t>すべての子どもが小学校に通い、よい教育を受けるためには「先生が足りない」といわれています。世界では、あと何人の「先生」が必要とされている？</a:t>
            </a:r>
            <a:endParaRPr lang="ja-JP" altLang="en-US" sz="2800" dirty="0" smtClean="0"/>
          </a:p>
          <a:p>
            <a:pPr eaLnBrk="1" hangingPunct="1">
              <a:buFontTx/>
              <a:buNone/>
            </a:pPr>
            <a:endParaRPr lang="ja-JP" altLang="en-US" sz="1400"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6</a:t>
            </a:r>
            <a:r>
              <a:rPr lang="ja-JP" altLang="en-US" dirty="0" smtClean="0"/>
              <a:t>万人</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60</a:t>
            </a:r>
            <a:r>
              <a:rPr lang="ja-JP" altLang="en-US" dirty="0" smtClean="0"/>
              <a:t>万人</a:t>
            </a:r>
          </a:p>
          <a:p>
            <a:pPr eaLnBrk="1" hangingPunct="1">
              <a:buFontTx/>
              <a:buNone/>
            </a:pPr>
            <a:r>
              <a:rPr lang="en-US" altLang="ja-JP" dirty="0" smtClean="0"/>
              <a:t>C</a:t>
            </a:r>
            <a:r>
              <a:rPr lang="ja-JP" altLang="en-US" dirty="0" err="1" smtClean="0"/>
              <a:t>．</a:t>
            </a:r>
            <a:r>
              <a:rPr lang="en-US" altLang="ja-JP" dirty="0" smtClean="0"/>
              <a:t>100</a:t>
            </a:r>
            <a:r>
              <a:rPr lang="ja-JP" altLang="en-US" dirty="0" smtClean="0"/>
              <a:t>万人</a:t>
            </a:r>
          </a:p>
          <a:p>
            <a:pPr eaLnBrk="1" hangingPunct="1">
              <a:buFontTx/>
              <a:buNone/>
            </a:pPr>
            <a:r>
              <a:rPr lang="en-US" altLang="ja-JP" dirty="0" smtClean="0"/>
              <a:t>D</a:t>
            </a:r>
            <a:r>
              <a:rPr lang="ja-JP" altLang="en-US" dirty="0" err="1" smtClean="0"/>
              <a:t>．</a:t>
            </a:r>
            <a:r>
              <a:rPr lang="en-US" altLang="ja-JP" dirty="0" smtClean="0"/>
              <a:t>160</a:t>
            </a:r>
            <a:r>
              <a:rPr lang="ja-JP" altLang="en-US" dirty="0" smtClean="0"/>
              <a:t>万人</a:t>
            </a:r>
          </a:p>
        </p:txBody>
      </p:sp>
      <p:pic>
        <p:nvPicPr>
          <p:cNvPr id="717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17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395536" y="580526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7175" name="Group 7"/>
          <p:cNvGrpSpPr>
            <a:grpSpLocks/>
          </p:cNvGrpSpPr>
          <p:nvPr/>
        </p:nvGrpSpPr>
        <p:grpSpPr bwMode="auto">
          <a:xfrm>
            <a:off x="395288" y="188913"/>
            <a:ext cx="1441450" cy="304800"/>
            <a:chOff x="249" y="119"/>
            <a:chExt cx="908" cy="192"/>
          </a:xfrm>
        </p:grpSpPr>
        <p:sp>
          <p:nvSpPr>
            <p:cNvPr id="7176"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177"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6804248" y="5157192"/>
            <a:ext cx="678636" cy="1001266"/>
          </a:xfrm>
          <a:prstGeom prst="rect">
            <a:avLst/>
          </a:prstGeom>
          <a:noFill/>
          <a:ln w="9525">
            <a:noFill/>
            <a:miter lim="800000"/>
            <a:headEnd/>
            <a:tailEnd/>
          </a:ln>
        </p:spPr>
      </p:pic>
      <p:sp>
        <p:nvSpPr>
          <p:cNvPr id="11" name="テキスト ボックス 10"/>
          <p:cNvSpPr txBox="1"/>
          <p:nvPr/>
        </p:nvSpPr>
        <p:spPr>
          <a:xfrm>
            <a:off x="4932040" y="4293096"/>
            <a:ext cx="2664296"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先生が</a:t>
            </a:r>
            <a:r>
              <a:rPr lang="en-US" altLang="ja-JP" sz="2400" dirty="0" smtClean="0">
                <a:solidFill>
                  <a:srgbClr val="FF0000"/>
                </a:solidFill>
                <a:latin typeface="Meiryo UI" pitchFamily="50" charset="-128"/>
                <a:ea typeface="Meiryo UI" pitchFamily="50" charset="-128"/>
                <a:cs typeface="Meiryo UI" pitchFamily="50" charset="-128"/>
              </a:rPr>
              <a:t>160</a:t>
            </a:r>
            <a:r>
              <a:rPr lang="ja-JP" altLang="en-US" sz="2400" dirty="0" smtClean="0">
                <a:solidFill>
                  <a:srgbClr val="FF0000"/>
                </a:solidFill>
                <a:latin typeface="Meiryo UI" pitchFamily="50" charset="-128"/>
                <a:ea typeface="Meiryo UI" pitchFamily="50" charset="-128"/>
                <a:cs typeface="Meiryo UI" pitchFamily="50" charset="-128"/>
              </a:rPr>
              <a:t>万人も</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足りないのか～</a:t>
            </a:r>
            <a:endParaRPr lang="en-US" altLang="ja-JP" sz="2400" dirty="0" smtClean="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marL="977900" indent="-977900" eaLnBrk="1" hangingPunct="1">
              <a:buFontTx/>
              <a:buNone/>
            </a:pPr>
            <a:r>
              <a:rPr lang="en-US" altLang="ja-JP" sz="4000" b="1" dirty="0" smtClean="0"/>
              <a:t>Q5	</a:t>
            </a:r>
            <a:r>
              <a:rPr lang="ja-JP" altLang="en-US" dirty="0" smtClean="0"/>
              <a:t>世界では、読み書きができない「大人」がどのくらいいるでしょう？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2</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15</a:t>
            </a:r>
            <a:r>
              <a:rPr lang="ja-JP" altLang="en-US" sz="2400" dirty="0" smtClean="0"/>
              <a:t>億</a:t>
            </a:r>
            <a:r>
              <a:rPr lang="en-US" altLang="ja-JP" sz="2400" dirty="0" smtClean="0"/>
              <a:t>5,000</a:t>
            </a:r>
            <a:r>
              <a:rPr lang="ja-JP" altLang="en-US" sz="2400" dirty="0" smtClean="0"/>
              <a:t>万人） </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6</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7</a:t>
            </a:r>
            <a:r>
              <a:rPr lang="ja-JP" altLang="en-US" sz="2400" dirty="0" smtClean="0"/>
              <a:t>億</a:t>
            </a:r>
            <a:r>
              <a:rPr lang="en-US" altLang="ja-JP" sz="2400" dirty="0" smtClean="0"/>
              <a:t>8,000</a:t>
            </a:r>
            <a:r>
              <a:rPr lang="ja-JP" altLang="en-US" sz="2400" dirty="0" smtClean="0"/>
              <a:t>万人）</a:t>
            </a:r>
          </a:p>
          <a:p>
            <a:pPr eaLnBrk="1" hangingPunct="1">
              <a:buFontTx/>
              <a:buNone/>
            </a:pPr>
            <a:r>
              <a:rPr lang="en-US" altLang="ja-JP" dirty="0" smtClean="0"/>
              <a:t>C</a:t>
            </a:r>
            <a:r>
              <a:rPr lang="ja-JP" altLang="en-US" dirty="0" err="1" smtClean="0"/>
              <a:t>．</a:t>
            </a:r>
            <a:r>
              <a:rPr lang="en-US" altLang="ja-JP" dirty="0" smtClean="0"/>
              <a:t>18</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2</a:t>
            </a:r>
            <a:r>
              <a:rPr lang="ja-JP" altLang="en-US" sz="2400" dirty="0" smtClean="0"/>
              <a:t>億</a:t>
            </a:r>
            <a:r>
              <a:rPr lang="en-US" altLang="ja-JP" sz="2400" dirty="0" smtClean="0"/>
              <a:t>3,000</a:t>
            </a:r>
            <a:r>
              <a:rPr lang="ja-JP" altLang="en-US" sz="2400" dirty="0" smtClean="0"/>
              <a:t>万人） </a:t>
            </a:r>
          </a:p>
          <a:p>
            <a:pPr eaLnBrk="1" hangingPunct="1">
              <a:buFontTx/>
              <a:buNone/>
            </a:pPr>
            <a:r>
              <a:rPr lang="en-US" altLang="ja-JP" dirty="0" smtClean="0"/>
              <a:t>D</a:t>
            </a:r>
            <a:r>
              <a:rPr lang="ja-JP" altLang="en-US" dirty="0" err="1" smtClean="0"/>
              <a:t>．</a:t>
            </a:r>
            <a:r>
              <a:rPr lang="en-US" altLang="ja-JP" dirty="0" smtClean="0"/>
              <a:t>50</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6,000</a:t>
            </a:r>
            <a:r>
              <a:rPr lang="ja-JP" altLang="en-US" sz="2400" dirty="0" smtClean="0"/>
              <a:t>万人）</a:t>
            </a:r>
          </a:p>
        </p:txBody>
      </p:sp>
      <p:pic>
        <p:nvPicPr>
          <p:cNvPr id="819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288" y="400486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8199" name="Group 7"/>
          <p:cNvGrpSpPr>
            <a:grpSpLocks/>
          </p:cNvGrpSpPr>
          <p:nvPr/>
        </p:nvGrpSpPr>
        <p:grpSpPr bwMode="auto">
          <a:xfrm>
            <a:off x="395288" y="188913"/>
            <a:ext cx="1441450" cy="304800"/>
            <a:chOff x="249" y="119"/>
            <a:chExt cx="908" cy="192"/>
          </a:xfrm>
        </p:grpSpPr>
        <p:sp>
          <p:nvSpPr>
            <p:cNvPr id="8200"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201"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7277740" y="4581128"/>
            <a:ext cx="678636" cy="1001266"/>
          </a:xfrm>
          <a:prstGeom prst="rect">
            <a:avLst/>
          </a:prstGeom>
          <a:noFill/>
          <a:ln w="9525">
            <a:noFill/>
            <a:miter lim="800000"/>
            <a:headEnd/>
            <a:tailEnd/>
          </a:ln>
        </p:spPr>
      </p:pic>
      <p:sp>
        <p:nvSpPr>
          <p:cNvPr id="11" name="テキスト ボックス 10"/>
          <p:cNvSpPr txBox="1"/>
          <p:nvPr/>
        </p:nvSpPr>
        <p:spPr>
          <a:xfrm>
            <a:off x="6516216" y="3933056"/>
            <a:ext cx="230425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7</a:t>
            </a:r>
            <a:r>
              <a:rPr lang="ja-JP" altLang="en-US" sz="2400" dirty="0" smtClean="0">
                <a:solidFill>
                  <a:srgbClr val="FF0000"/>
                </a:solidFill>
                <a:latin typeface="Meiryo UI" pitchFamily="50" charset="-128"/>
                <a:ea typeface="Meiryo UI" pitchFamily="50" charset="-128"/>
                <a:cs typeface="Meiryo UI" pitchFamily="50" charset="-128"/>
              </a:rPr>
              <a:t>億人以上</a:t>
            </a:r>
            <a:r>
              <a:rPr lang="en-US" altLang="ja-JP" sz="2400" dirty="0" smtClean="0">
                <a:solidFill>
                  <a:srgbClr val="FF0000"/>
                </a:solidFill>
                <a:latin typeface="Meiryo UI" pitchFamily="50" charset="-128"/>
                <a:ea typeface="Meiryo UI" pitchFamily="50" charset="-128"/>
                <a:cs typeface="Meiryo UI" pitchFamily="50" charset="-128"/>
              </a:rPr>
              <a:t>‥</a:t>
            </a:r>
            <a:r>
              <a:rPr lang="ja-JP" altLang="en-US" sz="2400" dirty="0" smtClean="0">
                <a:solidFill>
                  <a:srgbClr val="FF0000"/>
                </a:solidFill>
                <a:latin typeface="Meiryo UI" pitchFamily="50" charset="-128"/>
                <a:ea typeface="Meiryo UI" pitchFamily="50" charset="-128"/>
                <a:cs typeface="Meiryo UI" pitchFamily="50" charset="-128"/>
              </a:rPr>
              <a:t>！</a:t>
            </a:r>
            <a:endParaRPr lang="en-US" altLang="ja-JP" sz="2400" dirty="0" smtClean="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文字の読み書きができないと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どんなことがあるでしょう？</a:t>
            </a:r>
          </a:p>
        </p:txBody>
      </p:sp>
      <p:pic>
        <p:nvPicPr>
          <p:cNvPr id="9219" name="Picture 4"/>
          <p:cNvPicPr>
            <a:picLocks noGrp="1" noChangeAspect="1" noChangeArrowheads="1"/>
          </p:cNvPicPr>
          <p:nvPr>
            <p:ph type="body" idx="1"/>
          </p:nvPr>
        </p:nvPicPr>
        <p:blipFill>
          <a:blip r:embed="rId3" cstate="print"/>
          <a:srcRect/>
          <a:stretch>
            <a:fillRect/>
          </a:stretch>
        </p:blipFill>
        <p:spPr>
          <a:xfrm>
            <a:off x="795338" y="1828800"/>
            <a:ext cx="7551737" cy="4068763"/>
          </a:xfrm>
          <a:noFill/>
        </p:spPr>
      </p:pic>
      <p:pic>
        <p:nvPicPr>
          <p:cNvPr id="9220"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9221"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9222" name="Group 7"/>
          <p:cNvGrpSpPr>
            <a:grpSpLocks/>
          </p:cNvGrpSpPr>
          <p:nvPr/>
        </p:nvGrpSpPr>
        <p:grpSpPr bwMode="auto">
          <a:xfrm>
            <a:off x="395288" y="188913"/>
            <a:ext cx="1367963" cy="307976"/>
            <a:chOff x="249" y="119"/>
            <a:chExt cx="784" cy="194"/>
          </a:xfrm>
        </p:grpSpPr>
        <p:sp>
          <p:nvSpPr>
            <p:cNvPr id="9223"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224"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pic>
        <p:nvPicPr>
          <p:cNvPr id="9" name="Picture 16"/>
          <p:cNvPicPr>
            <a:picLocks noChangeAspect="1" noChangeArrowheads="1"/>
          </p:cNvPicPr>
          <p:nvPr/>
        </p:nvPicPr>
        <p:blipFill>
          <a:blip r:embed="rId5" cstate="print"/>
          <a:srcRect/>
          <a:stretch>
            <a:fillRect/>
          </a:stretch>
        </p:blipFill>
        <p:spPr bwMode="auto">
          <a:xfrm rot="545575">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771775" y="1989138"/>
            <a:ext cx="4248150" cy="1187450"/>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6 </a:t>
            </a:r>
            <a:r>
              <a:rPr lang="en-US" altLang="ja-JP" sz="2400" dirty="0" err="1"/>
              <a:t>ชั่วโมงต่อวัน</a:t>
            </a:r>
            <a:r>
              <a:rPr lang="en-US" altLang="ja-JP" sz="2400" dirty="0"/>
              <a:t> </a:t>
            </a:r>
          </a:p>
          <a:p>
            <a:r>
              <a:rPr lang="en-US" altLang="ja-JP" sz="2400" dirty="0" err="1"/>
              <a:t>ค่าจ้าง</a:t>
            </a:r>
            <a:r>
              <a:rPr lang="en-US" altLang="ja-JP" sz="2400" dirty="0"/>
              <a:t>: 550 </a:t>
            </a:r>
            <a:r>
              <a:rPr lang="en-US" altLang="ja-JP" sz="2400" dirty="0" err="1"/>
              <a:t>บาท</a:t>
            </a:r>
            <a:r>
              <a:rPr lang="en-US" altLang="ja-JP" sz="2400" dirty="0"/>
              <a:t> 	</a:t>
            </a:r>
          </a:p>
        </p:txBody>
      </p:sp>
      <p:sp>
        <p:nvSpPr>
          <p:cNvPr id="10243" name="Rectangle 5"/>
          <p:cNvSpPr>
            <a:spLocks noChangeArrowheads="1"/>
          </p:cNvSpPr>
          <p:nvPr/>
        </p:nvSpPr>
        <p:spPr bwMode="auto">
          <a:xfrm>
            <a:off x="2700338" y="3644900"/>
            <a:ext cx="4608512" cy="1187450"/>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10 </a:t>
            </a:r>
            <a:r>
              <a:rPr lang="en-US" altLang="ja-JP" sz="2400" dirty="0" err="1"/>
              <a:t>ชั่วโมงต่อวัน</a:t>
            </a:r>
            <a:r>
              <a:rPr lang="en-US" altLang="ja-JP" sz="2400" dirty="0"/>
              <a:t> </a:t>
            </a:r>
          </a:p>
          <a:p>
            <a:r>
              <a:rPr lang="en-US" altLang="ja-JP" sz="2400" dirty="0" err="1"/>
              <a:t>ค่าจ้าง</a:t>
            </a:r>
            <a:r>
              <a:rPr lang="en-US" altLang="ja-JP" sz="2400" dirty="0"/>
              <a:t>: 250 </a:t>
            </a:r>
            <a:r>
              <a:rPr lang="en-US" altLang="ja-JP" sz="2400" dirty="0" err="1"/>
              <a:t>บาท</a:t>
            </a:r>
            <a:r>
              <a:rPr lang="en-US" altLang="ja-JP" sz="2400" dirty="0"/>
              <a:t> 	</a:t>
            </a:r>
          </a:p>
        </p:txBody>
      </p:sp>
      <p:sp>
        <p:nvSpPr>
          <p:cNvPr id="10244" name="Rectangle 6"/>
          <p:cNvSpPr>
            <a:spLocks noChangeArrowheads="1"/>
          </p:cNvSpPr>
          <p:nvPr/>
        </p:nvSpPr>
        <p:spPr bwMode="auto">
          <a:xfrm>
            <a:off x="2700338" y="5279280"/>
            <a:ext cx="4537075" cy="1462088"/>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พนักงานเสิร์ฟ</a:t>
            </a:r>
            <a:r>
              <a:rPr lang="en-US" altLang="ja-JP" sz="2400" dirty="0"/>
              <a:t> </a:t>
            </a:r>
          </a:p>
          <a:p>
            <a:r>
              <a:rPr lang="en-US" altLang="ja-JP" sz="2400" dirty="0" err="1"/>
              <a:t>ระยะเวลาทางาน</a:t>
            </a:r>
            <a:r>
              <a:rPr lang="en-US" altLang="ja-JP" sz="2400" dirty="0"/>
              <a:t>: 8 </a:t>
            </a:r>
            <a:r>
              <a:rPr lang="en-US" altLang="ja-JP" sz="2400" dirty="0" err="1"/>
              <a:t>ชั่วโมงต่อวัน</a:t>
            </a:r>
            <a:r>
              <a:rPr lang="en-US" altLang="ja-JP" sz="2400" dirty="0"/>
              <a:t> </a:t>
            </a:r>
          </a:p>
          <a:p>
            <a:r>
              <a:rPr lang="en-US" altLang="ja-JP" sz="2400" dirty="0" err="1"/>
              <a:t>ระยะทาง</a:t>
            </a:r>
            <a:r>
              <a:rPr lang="en-US" altLang="ja-JP" sz="2400" dirty="0"/>
              <a:t>: 500 </a:t>
            </a:r>
            <a:r>
              <a:rPr lang="en-US" altLang="ja-JP" sz="2400" dirty="0" err="1"/>
              <a:t>เมตรจากสถานี</a:t>
            </a:r>
            <a:r>
              <a:rPr lang="en-US" altLang="ja-JP" dirty="0"/>
              <a:t> 	</a:t>
            </a:r>
          </a:p>
        </p:txBody>
      </p:sp>
      <p:sp>
        <p:nvSpPr>
          <p:cNvPr id="10245" name="Text Box 7"/>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0246" name="Text Box 8"/>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0247" name="Text Box 9"/>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0248" name="Rectangle 10"/>
          <p:cNvSpPr>
            <a:spLocks noChangeArrowheads="1"/>
          </p:cNvSpPr>
          <p:nvPr/>
        </p:nvSpPr>
        <p:spPr bwMode="auto">
          <a:xfrm>
            <a:off x="1619672" y="1916832"/>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49" name="Rectangle 11"/>
          <p:cNvSpPr>
            <a:spLocks noChangeArrowheads="1"/>
          </p:cNvSpPr>
          <p:nvPr/>
        </p:nvSpPr>
        <p:spPr bwMode="auto">
          <a:xfrm>
            <a:off x="1619672"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0" name="Rectangle 12"/>
          <p:cNvSpPr>
            <a:spLocks noChangeArrowheads="1"/>
          </p:cNvSpPr>
          <p:nvPr/>
        </p:nvSpPr>
        <p:spPr bwMode="auto">
          <a:xfrm>
            <a:off x="1619672"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1" name="Line 13"/>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0252" name="Line 15"/>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0253" name="Line 16"/>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0254" name="Rectangle 19"/>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025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 name="Picture 16"/>
          <p:cNvPicPr>
            <a:picLocks noChangeAspect="1" noChangeArrowheads="1"/>
          </p:cNvPicPr>
          <p:nvPr/>
        </p:nvPicPr>
        <p:blipFill>
          <a:blip r:embed="rId4" cstate="print"/>
          <a:srcRect/>
          <a:stretch>
            <a:fillRect/>
          </a:stretch>
        </p:blipFill>
        <p:spPr bwMode="auto">
          <a:xfrm rot="20865140">
            <a:off x="422008" y="1473364"/>
            <a:ext cx="678636" cy="1001266"/>
          </a:xfrm>
          <a:prstGeom prst="rect">
            <a:avLst/>
          </a:prstGeom>
          <a:noFill/>
          <a:ln w="9525">
            <a:noFill/>
            <a:miter lim="800000"/>
            <a:headEnd/>
            <a:tailEnd/>
          </a:ln>
        </p:spPr>
      </p:pic>
      <p:pic>
        <p:nvPicPr>
          <p:cNvPr id="20" name="Picture 10"/>
          <p:cNvPicPr>
            <a:picLocks noChangeAspect="1" noChangeArrowheads="1"/>
          </p:cNvPicPr>
          <p:nvPr/>
        </p:nvPicPr>
        <p:blipFill>
          <a:blip r:embed="rId3" cstate="print"/>
          <a:srcRect r="27" b="1808"/>
          <a:stretch>
            <a:fillRect/>
          </a:stretch>
        </p:blipFill>
        <p:spPr bwMode="auto">
          <a:xfrm>
            <a:off x="0" y="0"/>
            <a:ext cx="9144000" cy="115887"/>
          </a:xfrm>
          <a:prstGeom prst="rect">
            <a:avLst/>
          </a:prstGeom>
          <a:noFill/>
          <a:ln w="9525">
            <a:noFill/>
            <a:miter lim="800000"/>
            <a:headEnd/>
            <a:tailEnd/>
          </a:ln>
        </p:spPr>
      </p:pic>
      <p:grpSp>
        <p:nvGrpSpPr>
          <p:cNvPr id="21" name="Group 7"/>
          <p:cNvGrpSpPr>
            <a:grpSpLocks/>
          </p:cNvGrpSpPr>
          <p:nvPr/>
        </p:nvGrpSpPr>
        <p:grpSpPr bwMode="auto">
          <a:xfrm>
            <a:off x="395288" y="188913"/>
            <a:ext cx="1367963" cy="307976"/>
            <a:chOff x="249" y="119"/>
            <a:chExt cx="784" cy="194"/>
          </a:xfrm>
        </p:grpSpPr>
        <p:sp>
          <p:nvSpPr>
            <p:cNvPr id="22"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5516</Words>
  <Application>Microsoft Office PowerPoint</Application>
  <PresentationFormat>画面に合わせる (4:3)</PresentationFormat>
  <Paragraphs>573</Paragraphs>
  <Slides>32</Slides>
  <Notes>31</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標準デザイン</vt:lpstr>
      <vt:lpstr>PowerPoint プレゼンテーション</vt:lpstr>
      <vt:lpstr>世界一大きな授業とは？</vt:lpstr>
      <vt:lpstr>やってみよう！「世界一大きな授業」クイズ</vt:lpstr>
      <vt:lpstr>やってみよう！「世界一大きな授業」クイズ</vt:lpstr>
      <vt:lpstr>やってみよう！「世界一大きな授業」クイズ</vt:lpstr>
      <vt:lpstr>やってみよう！「世界一大きな授業」クイズ</vt:lpstr>
      <vt:lpstr>やってみよう！「世界一大きな授業」クイズ</vt:lpstr>
      <vt:lpstr>文字の読み書きができないと… どんなことがあるでしょう？</vt:lpstr>
      <vt:lpstr>読み書きができないと… どんなことができないと思いますか？</vt:lpstr>
      <vt:lpstr>読み書きができないと… どんなことができないと思いますか？</vt:lpstr>
      <vt:lpstr>成人の非識字者の割合（2015年予想）</vt:lpstr>
      <vt:lpstr>世界の成人識字率</vt:lpstr>
      <vt:lpstr>クイズ</vt:lpstr>
      <vt:lpstr>クイズ</vt:lpstr>
      <vt:lpstr>PowerPoint プレゼンテーション</vt:lpstr>
      <vt:lpstr>PowerPoint プレゼンテーション</vt:lpstr>
      <vt:lpstr>PowerPoint プレゼンテーション</vt:lpstr>
      <vt:lpstr>PowerPoint プレゼンテーション</vt:lpstr>
      <vt:lpstr>マララ・ユスフザイさん ノーベル平和賞授賞式でのスピーチ</vt:lpstr>
      <vt:lpstr>子どもの問題に子どもが取り組む 日本の子どもたちのストーリー </vt:lpstr>
      <vt:lpstr>動画１　ケニア訪問と国連スピーチ</vt:lpstr>
      <vt:lpstr>動画２　映画『わたしはマララ』予告編</vt:lpstr>
      <vt:lpstr>わたしの気持ちは…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世界中の子どもが学校に通えるために‥ あなたが「大切だ」と思うことから◇の中にA～I　を記入して、 順番に並び替えてみましょう。</vt:lpstr>
      <vt:lpstr>首相・外務大臣へ手紙を書こう</vt:lpstr>
    </vt:vector>
  </TitlesOfParts>
  <Company>Plan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城谷</cp:lastModifiedBy>
  <cp:revision>117</cp:revision>
  <dcterms:created xsi:type="dcterms:W3CDTF">2013-04-09T01:11:42Z</dcterms:created>
  <dcterms:modified xsi:type="dcterms:W3CDTF">2016-02-04T01:01:11Z</dcterms:modified>
</cp:coreProperties>
</file>